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5kSh6x6JSaVdN6bE5AE0nz5LB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4bc110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224bc1108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51fc97b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2651fc97b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7716002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267716002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51fc97b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2651fc97b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ruz-vK8Ies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" TargetMode="External"/><Relationship Id="rId4" Type="http://schemas.openxmlformats.org/officeDocument/2006/relationships/hyperlink" Target="https://www.mongodb.com/nosql-explained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xpressjs.com/en/guide/database-integration.html" TargetMode="External"/><Relationship Id="rId4" Type="http://schemas.openxmlformats.org/officeDocument/2006/relationships/hyperlink" Target="https://weblab.mit.edu/public/databases-cheatsheet.pdf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upwork.com/resources/nosql-vs-sql" TargetMode="External"/><Relationship Id="rId4" Type="http://schemas.openxmlformats.org/officeDocument/2006/relationships/hyperlink" Target="https://www.mongodb.com/nosql-explained/nosql-vs-sql" TargetMode="External"/><Relationship Id="rId5" Type="http://schemas.openxmlformats.org/officeDocument/2006/relationships/hyperlink" Target="https://weblab.mit.edu/public/databases-cheatsheet.pdf" TargetMode="External"/><Relationship Id="rId6" Type="http://schemas.openxmlformats.org/officeDocument/2006/relationships/hyperlink" Target="https://www.mongodb.com/nosql-explained" TargetMode="External"/><Relationship Id="rId7" Type="http://schemas.openxmlformats.org/officeDocument/2006/relationships/hyperlink" Target="https://www.youtube.com/watch?v=ruz-vK8Ie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Express.js serverio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kūrimas (3) + Duomenų bazės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/>
        </p:nvSpPr>
        <p:spPr>
          <a:xfrm>
            <a:off x="1588200" y="3383325"/>
            <a:ext cx="4920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Duomenų bazės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/>
        </p:nvSpPr>
        <p:spPr>
          <a:xfrm>
            <a:off x="1588200" y="44545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MongoDB duomenų bazė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/>
          <p:nvPr/>
        </p:nvSpPr>
        <p:spPr>
          <a:xfrm>
            <a:off x="480391" y="4264635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8177118b2_0_0"/>
          <p:cNvSpPr txBox="1"/>
          <p:nvPr/>
        </p:nvSpPr>
        <p:spPr>
          <a:xfrm>
            <a:off x="1588200" y="5486900"/>
            <a:ext cx="46191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Express.js + </a:t>
            </a:r>
            <a:r>
              <a:rPr lang="lt-LT" sz="1800">
                <a:solidFill>
                  <a:schemeClr val="dk1"/>
                </a:solidFill>
              </a:rPr>
              <a:t>MongoDB duomenų bazė (3)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8177118b2_0_0"/>
          <p:cNvSpPr/>
          <p:nvPr/>
        </p:nvSpPr>
        <p:spPr>
          <a:xfrm>
            <a:off x="480391" y="5296985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rgbClr val="FEFFFF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4bc11089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bazės</a:t>
            </a:r>
            <a:endParaRPr sz="2850"/>
          </a:p>
        </p:txBody>
      </p:sp>
      <p:sp>
        <p:nvSpPr>
          <p:cNvPr id="124" name="Google Shape;124;g1224bc11089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5" name="Google Shape;125;g1224bc11089_0_0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i="1" lang="lt-LT" sz="1700"/>
              <a:t>Yra du pagrindiniai duomenų bazių tipai: </a:t>
            </a:r>
            <a:r>
              <a:rPr b="1" i="1" lang="lt-LT" sz="1700" u="sng">
                <a:solidFill>
                  <a:schemeClr val="hlink"/>
                </a:solidFill>
                <a:hlinkClick r:id="rId3"/>
              </a:rPr>
              <a:t>SQL ir NoSQL</a:t>
            </a:r>
            <a:r>
              <a:rPr b="1" i="1" lang="lt-LT" sz="1700"/>
              <a:t> – </a:t>
            </a:r>
            <a:r>
              <a:rPr i="1" lang="lt-LT" sz="1700"/>
              <a:t>nurodant, ar jos parašytos tik struktūrine užklausų kalba (SQL), ar ne.</a:t>
            </a:r>
            <a:endParaRPr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700"/>
          </a:p>
        </p:txBody>
      </p:sp>
      <p:pic>
        <p:nvPicPr>
          <p:cNvPr id="126" name="Google Shape;126;g1224bc110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486" y="3671849"/>
            <a:ext cx="5325876" cy="27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51fc97b9_0_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bazės</a:t>
            </a:r>
            <a:endParaRPr sz="2850"/>
          </a:p>
        </p:txBody>
      </p:sp>
      <p:sp>
        <p:nvSpPr>
          <p:cNvPr id="132" name="Google Shape;132;g12651fc97b9_0_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33" name="Google Shape;133;g12651fc97b9_0_8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i="1" lang="lt-LT" sz="1700"/>
              <a:t>Palyginkime:</a:t>
            </a:r>
            <a:endParaRPr i="1" sz="1700"/>
          </a:p>
        </p:txBody>
      </p:sp>
      <p:pic>
        <p:nvPicPr>
          <p:cNvPr id="134" name="Google Shape;134;g12651fc97b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025" y="579475"/>
            <a:ext cx="4210049" cy="6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77160024_0_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MongoDB duomenų bazė</a:t>
            </a:r>
            <a:endParaRPr sz="2850"/>
          </a:p>
        </p:txBody>
      </p:sp>
      <p:sp>
        <p:nvSpPr>
          <p:cNvPr id="140" name="Google Shape;140;g12677160024_0_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41" name="Google Shape;141;g12677160024_0_5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lt-LT" sz="1700"/>
              <a:t>„</a:t>
            </a:r>
            <a:r>
              <a:rPr b="1" i="1" lang="lt-LT" sz="1700" u="sng">
                <a:solidFill>
                  <a:schemeClr val="hlink"/>
                </a:solidFill>
                <a:hlinkClick r:id="rId3"/>
              </a:rPr>
              <a:t>MongoDB</a:t>
            </a:r>
            <a:r>
              <a:rPr b="1" i="1" lang="lt-LT" sz="1700"/>
              <a:t>“ yra prieinama daugiaplatformė į </a:t>
            </a:r>
            <a:endParaRPr b="1" i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lt-LT" sz="1700"/>
              <a:t>dokumentą orientuota duomenų bazės programa. </a:t>
            </a:r>
            <a:endParaRPr b="1" i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lt-LT" sz="1700"/>
              <a:t>Klasifikuojama kaip „</a:t>
            </a:r>
            <a:r>
              <a:rPr b="1" i="1" lang="lt-LT" sz="1700" u="sng">
                <a:solidFill>
                  <a:schemeClr val="hlink"/>
                </a:solidFill>
                <a:hlinkClick r:id="rId4"/>
              </a:rPr>
              <a:t>NoSQL</a:t>
            </a:r>
            <a:r>
              <a:rPr b="1" i="1" lang="lt-LT" sz="1700"/>
              <a:t>“ duomenų bazės </a:t>
            </a:r>
            <a:endParaRPr b="1" i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lt-LT" sz="1700"/>
              <a:t>programa, „MongoDB“ naudoja į JSON </a:t>
            </a:r>
            <a:endParaRPr b="1" i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lt-LT" sz="1700"/>
              <a:t>panašius dokumentus su pasirenkamomis </a:t>
            </a:r>
            <a:endParaRPr b="1" i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lt-LT" sz="1700"/>
              <a:t>schemomis. </a:t>
            </a:r>
            <a:endParaRPr b="1" i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/>
          </a:p>
        </p:txBody>
      </p:sp>
      <p:pic>
        <p:nvPicPr>
          <p:cNvPr id="142" name="Google Shape;142;g12677160024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338" y="4839863"/>
            <a:ext cx="26765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2677160024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5974" y="2224475"/>
            <a:ext cx="4551574" cy="43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51fc97b9_0_2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Express.js + MongoDB duomenų bazė</a:t>
            </a:r>
            <a:endParaRPr sz="2850"/>
          </a:p>
        </p:txBody>
      </p:sp>
      <p:sp>
        <p:nvSpPr>
          <p:cNvPr id="149" name="Google Shape;149;g12651fc97b9_0_2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50" name="Google Shape;150;g12651fc97b9_0_20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 sz="1400"/>
              <a:t>Duomenų bazių ir Express.js integravimas: </a:t>
            </a:r>
            <a:r>
              <a:rPr i="1" lang="lt-LT" sz="1400" u="sng">
                <a:solidFill>
                  <a:schemeClr val="hlink"/>
                </a:solidFill>
                <a:hlinkClick r:id="rId3"/>
              </a:rPr>
              <a:t>https://expressjs.com/en/guide/database-integration.html</a:t>
            </a:r>
            <a:r>
              <a:rPr i="1" lang="lt-LT" sz="1400"/>
              <a:t>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 sz="1400"/>
              <a:t>MongoDB ir </a:t>
            </a:r>
            <a:r>
              <a:rPr i="1" lang="lt-LT" sz="1400"/>
              <a:t>Express.js integravimas: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 sz="1400"/>
              <a:t>MongoDB ir Express.js informacija/komandos: </a:t>
            </a:r>
            <a:r>
              <a:rPr i="1" lang="lt-LT" sz="1400" u="sng">
                <a:solidFill>
                  <a:schemeClr val="hlink"/>
                </a:solidFill>
                <a:hlinkClick r:id="rId4"/>
              </a:rPr>
              <a:t>https://weblab.mit.edu/public/databases-cheatsheet.pdf</a:t>
            </a:r>
            <a:r>
              <a:rPr i="1" lang="lt-LT" sz="1400"/>
              <a:t> </a:t>
            </a:r>
            <a:endParaRPr i="1" sz="1400"/>
          </a:p>
        </p:txBody>
      </p:sp>
      <p:pic>
        <p:nvPicPr>
          <p:cNvPr id="151" name="Google Shape;151;g12651fc97b9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341" y="2983350"/>
            <a:ext cx="4797910" cy="3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57" name="Google Shape;157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</a:t>
            </a:r>
            <a:endParaRPr sz="1400"/>
          </a:p>
        </p:txBody>
      </p:sp>
      <p:sp>
        <p:nvSpPr>
          <p:cNvPr id="158" name="Google Shape;158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9" name="Google Shape;159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https://www.upwork.com/resources/nosql-vs-sql</a:t>
            </a:r>
            <a:r>
              <a:rPr lang="lt-LT"/>
              <a:t>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https://www.mongodb.com/nosql-explained/nosql-vs-sql</a:t>
            </a:r>
            <a:r>
              <a:rPr lang="lt-LT"/>
              <a:t>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https://weblab.mit.edu/public/databases-cheatsheet.pdf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6"/>
              </a:rPr>
              <a:t>https://www.mongodb.com/nosql-explained</a:t>
            </a:r>
            <a:r>
              <a:rPr lang="lt-LT"/>
              <a:t> 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7"/>
              </a:rPr>
              <a:t>https://www.youtube.com/watch?v=ruz-vK8IesE</a:t>
            </a:r>
            <a:r>
              <a:rPr lang="lt-LT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