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hqQukRqWkDelMv4wuqqdJjEWKA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c0607dd6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cc0607dd6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bdaf69568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cbdaf69568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9cc6ebf2c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c9cc6ebf2c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49" name="Google Shape;49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6" name="Google Shape;56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57" name="Google Shape;57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jsonplaceholder.typicode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actrouter.com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jsonplaceholder.typicode.com/pos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actrout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Įvadas į React.Js karkasą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Ernestas Rutkauskas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Šią savaitę išmoksite</a:t>
            </a:r>
            <a:endParaRPr/>
          </a:p>
        </p:txBody>
      </p:sp>
      <p:sp>
        <p:nvSpPr>
          <p:cNvPr id="113" name="Google Shape;113;gc8177118b2_0_0"/>
          <p:cNvSpPr txBox="1"/>
          <p:nvPr>
            <p:ph idx="2" type="body"/>
          </p:nvPr>
        </p:nvSpPr>
        <p:spPr>
          <a:xfrm>
            <a:off x="1352475" y="3194461"/>
            <a:ext cx="42357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Routing — React Router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gc8177118b2_0_0"/>
          <p:cNvSpPr/>
          <p:nvPr/>
        </p:nvSpPr>
        <p:spPr>
          <a:xfrm>
            <a:off x="338441" y="319446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c0607dd6e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lt-LT"/>
              <a:t>React.Js karkasas</a:t>
            </a:r>
            <a:endParaRPr/>
          </a:p>
        </p:txBody>
      </p:sp>
      <p:sp>
        <p:nvSpPr>
          <p:cNvPr id="120" name="Google Shape;120;gcc0607dd6e_0_0"/>
          <p:cNvSpPr/>
          <p:nvPr/>
        </p:nvSpPr>
        <p:spPr>
          <a:xfrm>
            <a:off x="480400" y="2023475"/>
            <a:ext cx="111537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lt-LT" sz="1600">
                <a:solidFill>
                  <a:schemeClr val="lt1"/>
                </a:solidFill>
              </a:rPr>
              <a:t>Prisiminkime “React Context API” temą ir sukurkite tokią komponentų struktūrą: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lphaLcPeriod"/>
            </a:pPr>
            <a:r>
              <a:rPr lang="lt-LT" sz="1600">
                <a:solidFill>
                  <a:schemeClr val="lt1"/>
                </a:solidFill>
              </a:rPr>
              <a:t>App.js</a:t>
            </a:r>
            <a:endParaRPr sz="1600">
              <a:solidFill>
                <a:schemeClr val="lt1"/>
              </a:solidFill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romanLcPeriod"/>
            </a:pPr>
            <a:r>
              <a:rPr lang="lt-LT" sz="1600">
                <a:solidFill>
                  <a:schemeClr val="lt1"/>
                </a:solidFill>
              </a:rPr>
              <a:t>CompA</a:t>
            </a:r>
            <a:endParaRPr sz="1600">
              <a:solidFill>
                <a:schemeClr val="lt1"/>
              </a:solidFill>
            </a:endParaRPr>
          </a:p>
          <a:p>
            <a: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lt-LT" sz="1600">
                <a:solidFill>
                  <a:schemeClr val="lt1"/>
                </a:solidFill>
              </a:rPr>
              <a:t>CompA1</a:t>
            </a:r>
            <a:endParaRPr sz="1600">
              <a:solidFill>
                <a:schemeClr val="lt1"/>
              </a:solidFill>
            </a:endParaRPr>
          </a:p>
          <a:p>
            <a: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lphaLcPeriod"/>
            </a:pPr>
            <a:r>
              <a:rPr lang="lt-LT" sz="1600">
                <a:solidFill>
                  <a:schemeClr val="lt1"/>
                </a:solidFill>
              </a:rPr>
              <a:t>CompA1a</a:t>
            </a:r>
            <a:endParaRPr sz="1600">
              <a:solidFill>
                <a:schemeClr val="lt1"/>
              </a:solidFill>
            </a:endParaRPr>
          </a:p>
          <a:p>
            <a: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lphaLcPeriod"/>
            </a:pPr>
            <a:r>
              <a:rPr lang="lt-LT" sz="1600">
                <a:solidFill>
                  <a:schemeClr val="lt1"/>
                </a:solidFill>
              </a:rPr>
              <a:t>CompA1b</a:t>
            </a:r>
            <a:endParaRPr sz="1600">
              <a:solidFill>
                <a:schemeClr val="lt1"/>
              </a:solidFill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romanLcPeriod"/>
            </a:pPr>
            <a:r>
              <a:rPr lang="lt-LT" sz="1600">
                <a:solidFill>
                  <a:schemeClr val="lt1"/>
                </a:solidFill>
              </a:rPr>
              <a:t>CompB</a:t>
            </a:r>
            <a:endParaRPr sz="1600">
              <a:solidFill>
                <a:schemeClr val="lt1"/>
              </a:solidFill>
            </a:endParaRPr>
          </a:p>
          <a:p>
            <a: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lt-LT" sz="1600">
                <a:solidFill>
                  <a:schemeClr val="lt1"/>
                </a:solidFill>
              </a:rPr>
              <a:t>CompB1</a:t>
            </a:r>
            <a:endParaRPr sz="1600">
              <a:solidFill>
                <a:schemeClr val="lt1"/>
              </a:solidFill>
            </a:endParaRPr>
          </a:p>
          <a:p>
            <a: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lphaLcPeriod"/>
            </a:pPr>
            <a:r>
              <a:rPr lang="lt-LT" sz="1600">
                <a:solidFill>
                  <a:schemeClr val="lt1"/>
                </a:solidFill>
              </a:rPr>
              <a:t>CompB1a</a:t>
            </a:r>
            <a:endParaRPr sz="1600">
              <a:solidFill>
                <a:schemeClr val="lt1"/>
              </a:solidFill>
            </a:endParaRPr>
          </a:p>
          <a:p>
            <a: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romanLcPeriod"/>
            </a:pPr>
            <a:r>
              <a:rPr lang="lt-LT" sz="1600">
                <a:solidFill>
                  <a:schemeClr val="lt1"/>
                </a:solidFill>
              </a:rPr>
              <a:t>CompB1a1</a:t>
            </a:r>
            <a:endParaRPr sz="1600">
              <a:solidFill>
                <a:schemeClr val="lt1"/>
              </a:solidFill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romanLcPeriod"/>
            </a:pPr>
            <a:r>
              <a:rPr lang="lt-LT" sz="1600">
                <a:solidFill>
                  <a:schemeClr val="lt1"/>
                </a:solidFill>
              </a:rPr>
              <a:t>CompC</a:t>
            </a:r>
            <a:endParaRPr sz="16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lt-LT" sz="1600">
                <a:solidFill>
                  <a:schemeClr val="lt1"/>
                </a:solidFill>
              </a:rPr>
              <a:t>App.js viduje bus matoma 3 (priklausomai nuo paspausto mygtuko komponentuose):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lphaLcPeriod"/>
            </a:pPr>
            <a:r>
              <a:rPr lang="lt-LT" sz="1600">
                <a:solidFill>
                  <a:schemeClr val="lt1"/>
                </a:solidFill>
              </a:rPr>
              <a:t>posts arba;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lphaLcPeriod"/>
            </a:pPr>
            <a:r>
              <a:rPr lang="lt-LT" sz="1600">
                <a:solidFill>
                  <a:schemeClr val="lt1"/>
                </a:solidFill>
              </a:rPr>
              <a:t>comments arba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lphaLcPeriod"/>
            </a:pPr>
            <a:r>
              <a:rPr lang="lt-LT" sz="1600">
                <a:solidFill>
                  <a:schemeClr val="lt1"/>
                </a:solidFill>
              </a:rPr>
              <a:t>toods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lt-LT" sz="1600">
                <a:solidFill>
                  <a:schemeClr val="lt1"/>
                </a:solidFill>
              </a:rPr>
              <a:t>CompA, CompA1A, CompB1, CompB1a1, CompC viduje bus trys mygtukai “Posts”, “Comments”, “Todos” ir paspaudus vieną iš jų App.s kompoentente bus atvaizduojama atitinkama informacija.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lt-LT" sz="1600">
                <a:solidFill>
                  <a:schemeClr val="lt1"/>
                </a:solidFill>
              </a:rPr>
              <a:t>API: </a:t>
            </a:r>
            <a:r>
              <a:rPr lang="lt-LT" sz="1600" u="sng">
                <a:solidFill>
                  <a:schemeClr val="hlink"/>
                </a:solidFill>
                <a:hlinkClick r:id="rId3"/>
              </a:rPr>
              <a:t>https://jsonplaceholder.typicode.com/</a:t>
            </a:r>
            <a:r>
              <a:rPr lang="lt-LT" sz="1600">
                <a:solidFill>
                  <a:schemeClr val="lt1"/>
                </a:solidFill>
              </a:rPr>
              <a:t> 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21" name="Google Shape;121;gcc0607dd6e_0_0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</a:t>
            </a:r>
            <a:r>
              <a:rPr b="1" lang="lt-LT" sz="1600">
                <a:solidFill>
                  <a:schemeClr val="lt1"/>
                </a:solidFill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bdaf69568_0_2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Routing — React Router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gcbdaf69568_0_2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28" name="Google Shape;128;gcbdaf69568_0_2"/>
          <p:cNvSpPr txBox="1"/>
          <p:nvPr>
            <p:ph idx="2" type="body"/>
          </p:nvPr>
        </p:nvSpPr>
        <p:spPr>
          <a:xfrm>
            <a:off x="480400" y="2671875"/>
            <a:ext cx="11137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/>
              <a:t>“</a:t>
            </a:r>
            <a:r>
              <a:rPr lang="lt-LT" u="sng">
                <a:solidFill>
                  <a:schemeClr val="hlink"/>
                </a:solidFill>
                <a:hlinkClick r:id="rId3"/>
              </a:rPr>
              <a:t>Routing — React Router</a:t>
            </a:r>
            <a:r>
              <a:rPr lang="lt-LT"/>
              <a:t>” - Navigacija tarp react.js komponentų.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29" name="Google Shape;129;gcbdaf69568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4775" y="1371700"/>
            <a:ext cx="3040100" cy="512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9cc6ebf2c_0_23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lt-LT"/>
              <a:t>React.Js karkasas</a:t>
            </a:r>
            <a:endParaRPr/>
          </a:p>
        </p:txBody>
      </p:sp>
      <p:sp>
        <p:nvSpPr>
          <p:cNvPr id="135" name="Google Shape;135;gc9cc6ebf2c_0_23"/>
          <p:cNvSpPr/>
          <p:nvPr/>
        </p:nvSpPr>
        <p:spPr>
          <a:xfrm>
            <a:off x="480400" y="2023475"/>
            <a:ext cx="111537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lt-LT" sz="1600">
                <a:solidFill>
                  <a:schemeClr val="lt1"/>
                </a:solidFill>
              </a:rPr>
              <a:t>Naudodami “React Router”, sukurkite SPA, kuri turės šiuos “pagrindinius” komponentus: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lphaLcPeriod"/>
            </a:pPr>
            <a:r>
              <a:rPr lang="lt-LT" sz="1600">
                <a:solidFill>
                  <a:schemeClr val="lt1"/>
                </a:solidFill>
              </a:rPr>
              <a:t>Header;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lphaLcPeriod"/>
            </a:pPr>
            <a:r>
              <a:rPr lang="lt-LT" sz="1600">
                <a:solidFill>
                  <a:schemeClr val="lt1"/>
                </a:solidFill>
              </a:rPr>
              <a:t>Footer;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lt-LT" sz="1600">
                <a:solidFill>
                  <a:schemeClr val="lt1"/>
                </a:solidFill>
              </a:rPr>
              <a:t>Header dalyje turi būti: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lphaLcPeriod"/>
            </a:pPr>
            <a:r>
              <a:rPr lang="lt-LT" sz="1600">
                <a:solidFill>
                  <a:schemeClr val="lt1"/>
                </a:solidFill>
              </a:rPr>
              <a:t>Logotipas;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lphaLcPeriod"/>
            </a:pPr>
            <a:r>
              <a:rPr lang="lt-LT" sz="1600">
                <a:solidFill>
                  <a:schemeClr val="lt1"/>
                </a:solidFill>
              </a:rPr>
              <a:t>Meniu su nuorodomis atskirus puslapių komponentus:</a:t>
            </a:r>
            <a:endParaRPr sz="1600">
              <a:solidFill>
                <a:schemeClr val="lt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romanLcPeriod"/>
            </a:pPr>
            <a:r>
              <a:rPr lang="lt-LT" sz="1600">
                <a:solidFill>
                  <a:schemeClr val="lt1"/>
                </a:solidFill>
              </a:rPr>
              <a:t>Pagrindinis, kuriame bus full width ir height paveikslėlis;</a:t>
            </a:r>
            <a:endParaRPr sz="1600">
              <a:solidFill>
                <a:schemeClr val="lt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romanLcPeriod"/>
            </a:pPr>
            <a:r>
              <a:rPr lang="lt-LT" sz="1600">
                <a:solidFill>
                  <a:schemeClr val="lt1"/>
                </a:solidFill>
              </a:rPr>
              <a:t>Apie mus, kuriame bus puslapio pavadinimas, nuotrauka ir tekstas;</a:t>
            </a:r>
            <a:endParaRPr sz="1600">
              <a:solidFill>
                <a:schemeClr val="lt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romanLcPeriod"/>
            </a:pPr>
            <a:r>
              <a:rPr lang="lt-LT" sz="1600">
                <a:solidFill>
                  <a:schemeClr val="lt1"/>
                </a:solidFill>
              </a:rPr>
              <a:t>Naujienos, kuriame bus is </a:t>
            </a:r>
            <a:r>
              <a:rPr lang="lt-LT" sz="1600" u="sng">
                <a:solidFill>
                  <a:schemeClr val="hlink"/>
                </a:solidFill>
                <a:hlinkClick r:id="rId3"/>
              </a:rPr>
              <a:t>API</a:t>
            </a:r>
            <a:r>
              <a:rPr lang="lt-LT" sz="1600">
                <a:solidFill>
                  <a:schemeClr val="lt1"/>
                </a:solidFill>
              </a:rPr>
              <a:t> kraunama dvi naujienos su antrašte ir tekstu;</a:t>
            </a:r>
            <a:endParaRPr sz="1600">
              <a:solidFill>
                <a:schemeClr val="lt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romanLcPeriod"/>
            </a:pPr>
            <a:r>
              <a:rPr lang="lt-LT" sz="1600">
                <a:solidFill>
                  <a:schemeClr val="lt1"/>
                </a:solidFill>
              </a:rPr>
              <a:t>Paslaugos, kuriame bus 3 kortelės su paslaugos pavadinimu ir tekstu po ja;</a:t>
            </a:r>
            <a:endParaRPr sz="1600">
              <a:solidFill>
                <a:schemeClr val="lt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romanLcPeriod"/>
            </a:pPr>
            <a:r>
              <a:rPr lang="lt-LT" sz="1600">
                <a:solidFill>
                  <a:schemeClr val="lt1"/>
                </a:solidFill>
              </a:rPr>
              <a:t>Atlikti darbai, pateikiamas 8 nuotraukos (4 stulpeliai);</a:t>
            </a:r>
            <a:endParaRPr sz="1600">
              <a:solidFill>
                <a:schemeClr val="lt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romanLcPeriod"/>
            </a:pPr>
            <a:r>
              <a:rPr lang="lt-LT" sz="1600">
                <a:solidFill>
                  <a:schemeClr val="lt1"/>
                </a:solidFill>
              </a:rPr>
              <a:t>Kontaktai, kontaktų forma (vardas, el. paštas, žinutė, ją pateikus atsiranda užrašas su padėka už pateikimą);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lt-LT" sz="1600">
                <a:solidFill>
                  <a:schemeClr val="lt1"/>
                </a:solidFill>
              </a:rPr>
              <a:t>Footer dalyje pateikiamas meniu (eilutėje) ir “Visos teisės saugomos” su dinamine data po juo. 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36" name="Google Shape;136;gc9cc6ebf2c_0_23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</a:t>
            </a:r>
            <a:r>
              <a:rPr b="1" lang="lt-LT" sz="1600">
                <a:solidFill>
                  <a:schemeClr val="lt1"/>
                </a:solidFill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451866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lt-LT"/>
              <a:t>Prezentacijos pavadinimas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42" name="Google Shape;142;p7"/>
          <p:cNvSpPr txBox="1"/>
          <p:nvPr>
            <p:ph type="title"/>
          </p:nvPr>
        </p:nvSpPr>
        <p:spPr>
          <a:xfrm>
            <a:off x="451866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43" name="Google Shape;143;p7"/>
          <p:cNvSpPr txBox="1"/>
          <p:nvPr>
            <p:ph idx="5" type="body"/>
          </p:nvPr>
        </p:nvSpPr>
        <p:spPr>
          <a:xfrm>
            <a:off x="3148538" y="2107199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React Router</a:t>
            </a:r>
            <a:endParaRPr/>
          </a:p>
        </p:txBody>
      </p:sp>
      <p:sp>
        <p:nvSpPr>
          <p:cNvPr id="144" name="Google Shape;144;p7"/>
          <p:cNvSpPr txBox="1"/>
          <p:nvPr>
            <p:ph idx="7" type="body"/>
          </p:nvPr>
        </p:nvSpPr>
        <p:spPr>
          <a:xfrm>
            <a:off x="7370400" y="2105038"/>
            <a:ext cx="42081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360"/>
              <a:buNone/>
            </a:pPr>
            <a:r>
              <a:rPr lang="lt-LT" sz="1200" u="sng">
                <a:solidFill>
                  <a:schemeClr val="hlink"/>
                </a:solidFill>
                <a:hlinkClick r:id="rId3"/>
              </a:rPr>
              <a:t>https://reactrouter.com/</a:t>
            </a:r>
            <a:r>
              <a:rPr lang="lt-LT" sz="1200"/>
              <a:t> 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