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1N2Z9RdNBWoWPMUzby0EjPeUp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1fa1f81b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201fa1f81b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39bb875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2039bb875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01fa1f81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201fa1f81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estjs.io/" TargetMode="External"/><Relationship Id="rId4" Type="http://schemas.openxmlformats.org/officeDocument/2006/relationships/hyperlink" Target="https://testing-library.com/docs/react-testing-library/intr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estjs.io/" TargetMode="External"/><Relationship Id="rId4" Type="http://schemas.openxmlformats.org/officeDocument/2006/relationships/hyperlink" Target="https://reactjs.org/docs/testing.html" TargetMode="External"/><Relationship Id="rId5" Type="http://schemas.openxmlformats.org/officeDocument/2006/relationships/hyperlink" Target="https://testing-library.com/docs/react-testing-library/int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aplikacijos testavimas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433400" y="24411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aplikacijos testavimas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8177118b2_0_0"/>
          <p:cNvSpPr/>
          <p:nvPr/>
        </p:nvSpPr>
        <p:spPr>
          <a:xfrm>
            <a:off x="409641" y="36550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8177118b2_0_0"/>
          <p:cNvSpPr txBox="1"/>
          <p:nvPr>
            <p:ph idx="2" type="body"/>
          </p:nvPr>
        </p:nvSpPr>
        <p:spPr>
          <a:xfrm>
            <a:off x="1433400" y="365501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Jest</a:t>
            </a: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” &amp; “React Testing Library”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testavimo apžvalga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3" name="Google Shape;123;p3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/>
              <a:t>Yra keletas būdų, kaip testuoti React.js komponentus. Bendrai, jie skirstomi į dvi kategorijas: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Komponentų medžių atvaizdavimas supaprastintoje bandymo aplinkoje ir jų išvesties patvirtinimas;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lt-LT"/>
              <a:t>Visos programos paleidimas tikroviškoje naršyklės aplinkoje (taip pat žinomas kaip „end-to-end“ testai).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01fa1f81b_0_11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React.js testavimo apžvalga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1201fa1f81b_0_113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0" name="Google Shape;130;g1201fa1f81b_0_113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-LT"/>
              <a:t>Rekomenduojami įrankiai testavimui:</a:t>
            </a:r>
            <a:br>
              <a:rPr b="1" lang="lt-LT"/>
            </a:b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lt-LT" u="sng">
                <a:solidFill>
                  <a:schemeClr val="hlink"/>
                </a:solidFill>
                <a:hlinkClick r:id="rId3"/>
              </a:rPr>
              <a:t>Jest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lt-LT" u="sng">
                <a:solidFill>
                  <a:schemeClr val="hlink"/>
                </a:solidFill>
                <a:hlinkClick r:id="rId4"/>
              </a:rPr>
              <a:t>React Testing Library</a:t>
            </a:r>
            <a:endParaRPr b="1">
              <a:solidFill>
                <a:srgbClr val="1C1E2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lt-LT"/>
              <a:t>Pastaba: Naudojamoje “Create React App” aplinkoje testavimo įrankiai yra įdiegti.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-LT"/>
              <a:t>Atlikime kelis testus!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39bb8756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36" name="Google Shape;136;g12039bb8756_0_0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lt-LT" sz="1600">
                <a:solidFill>
                  <a:schemeClr val="lt1"/>
                </a:solidFill>
              </a:rPr>
              <a:t>Atkurkite šį komponentą &lt;Card /&gt; komponentą: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 startAt="2"/>
            </a:pPr>
            <a:r>
              <a:rPr lang="lt-LT" sz="1600">
                <a:solidFill>
                  <a:schemeClr val="lt1"/>
                </a:solidFill>
              </a:rPr>
              <a:t>Komponento aplanko struktūra: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</a:pPr>
            <a:r>
              <a:rPr lang="lt-LT" sz="1600">
                <a:solidFill>
                  <a:schemeClr val="lt1"/>
                </a:solidFill>
              </a:rPr>
              <a:t>Card.tsx - komponento logika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</a:pPr>
            <a:r>
              <a:rPr lang="lt-LT" sz="1600">
                <a:solidFill>
                  <a:schemeClr val="lt1"/>
                </a:solidFill>
              </a:rPr>
              <a:t>Card.css - komponento stilius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</a:pPr>
            <a:r>
              <a:rPr lang="lt-LT" sz="1600">
                <a:solidFill>
                  <a:schemeClr val="lt1"/>
                </a:solidFill>
              </a:rPr>
              <a:t>__tests__ aplankas ir jame Card.test.js - komponento testo failas, kuris patikrins ar </a:t>
            </a:r>
            <a:endParaRPr sz="1600">
              <a:solidFill>
                <a:schemeClr val="lt1"/>
              </a:solidFill>
            </a:endParaRPr>
          </a:p>
          <a:p>
            <a: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lt-LT" sz="1600">
                <a:solidFill>
                  <a:schemeClr val="lt1"/>
                </a:solidFill>
              </a:rPr>
              <a:t>komponentas atvaizduojamas</a:t>
            </a:r>
            <a:endParaRPr sz="1600">
              <a:solidFill>
                <a:schemeClr val="lt1"/>
              </a:solidFill>
            </a:endParaRPr>
          </a:p>
          <a:p>
            <a: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lt-LT" sz="1600">
                <a:solidFill>
                  <a:schemeClr val="lt1"/>
                </a:solidFill>
              </a:rPr>
              <a:t>turi antraste</a:t>
            </a:r>
            <a:endParaRPr sz="1600">
              <a:solidFill>
                <a:schemeClr val="lt1"/>
              </a:solidFill>
            </a:endParaRPr>
          </a:p>
          <a:p>
            <a: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lt-LT" sz="1600">
                <a:solidFill>
                  <a:schemeClr val="lt1"/>
                </a:solidFill>
              </a:rPr>
              <a:t>du CTA mygtukas po ja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 startAt="2"/>
            </a:pPr>
            <a:r>
              <a:rPr lang="lt-LT" sz="1600">
                <a:solidFill>
                  <a:schemeClr val="lt1"/>
                </a:solidFill>
              </a:rPr>
              <a:t>Dizainas:</a:t>
            </a:r>
            <a:br>
              <a:rPr lang="lt-LT" sz="1600">
                <a:solidFill>
                  <a:schemeClr val="lt1"/>
                </a:solidFill>
              </a:rPr>
            </a:b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2039bb8756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12039bb875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775" y="4220200"/>
            <a:ext cx="2794001" cy="24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1fa1f81b_0_4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lt-LT"/>
              <a:t>Prezentacijos pavadinimas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4" name="Google Shape;144;g1201fa1f81b_0_4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Jest</a:t>
            </a:r>
            <a:endParaRPr/>
          </a:p>
        </p:txBody>
      </p:sp>
      <p:sp>
        <p:nvSpPr>
          <p:cNvPr id="145" name="Google Shape;145;g1201fa1f81b_0_4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6" name="Google Shape;146;g1201fa1f81b_0_4"/>
          <p:cNvSpPr txBox="1"/>
          <p:nvPr>
            <p:ph idx="4" type="body"/>
          </p:nvPr>
        </p:nvSpPr>
        <p:spPr>
          <a:xfrm>
            <a:off x="7370400" y="30868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https://jestjs.io/</a:t>
            </a:r>
            <a:r>
              <a:rPr lang="lt-LT" sz="1200"/>
              <a:t> </a:t>
            </a:r>
            <a:endParaRPr sz="1200"/>
          </a:p>
        </p:txBody>
      </p:sp>
      <p:sp>
        <p:nvSpPr>
          <p:cNvPr id="147" name="Google Shape;147;g1201fa1f81b_0_4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testavimo apžvalga</a:t>
            </a:r>
            <a:endParaRPr/>
          </a:p>
        </p:txBody>
      </p:sp>
      <p:sp>
        <p:nvSpPr>
          <p:cNvPr id="148" name="Google Shape;148;g1201fa1f81b_0_4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https://reactjs.org/docs/testing.html</a:t>
            </a:r>
            <a:r>
              <a:rPr lang="lt-LT" sz="1200"/>
              <a:t> </a:t>
            </a:r>
            <a:endParaRPr sz="1200"/>
          </a:p>
        </p:txBody>
      </p:sp>
      <p:sp>
        <p:nvSpPr>
          <p:cNvPr id="149" name="Google Shape;149;g1201fa1f81b_0_4"/>
          <p:cNvSpPr txBox="1"/>
          <p:nvPr>
            <p:ph idx="2" type="body"/>
          </p:nvPr>
        </p:nvSpPr>
        <p:spPr>
          <a:xfrm>
            <a:off x="3148538" y="39856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lt-LT">
                <a:solidFill>
                  <a:srgbClr val="1C1E21"/>
                </a:solidFill>
              </a:rPr>
              <a:t>React Testing Library</a:t>
            </a:r>
            <a:endParaRPr/>
          </a:p>
        </p:txBody>
      </p:sp>
      <p:sp>
        <p:nvSpPr>
          <p:cNvPr id="150" name="Google Shape;150;g1201fa1f81b_0_4"/>
          <p:cNvSpPr txBox="1"/>
          <p:nvPr>
            <p:ph idx="4" type="body"/>
          </p:nvPr>
        </p:nvSpPr>
        <p:spPr>
          <a:xfrm>
            <a:off x="7370400" y="39856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https://testing-library.com/docs/react-testing-library/intro/</a:t>
            </a:r>
            <a:r>
              <a:rPr lang="lt-LT" sz="1200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