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Montserra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h58ZOYecwK8FTdqbJW1c2NUgk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52d31009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f52d3100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36" name="Shape 36"/>
        <p:cNvGrpSpPr/>
        <p:nvPr/>
      </p:nvGrpSpPr>
      <p:grpSpPr>
        <a:xfrm>
          <a:off x="0" y="0"/>
          <a:ext cx="0" cy="0"/>
          <a:chOff x="0" y="0"/>
          <a:chExt cx="0" cy="0"/>
        </a:xfrm>
      </p:grpSpPr>
      <p:sp>
        <p:nvSpPr>
          <p:cNvPr id="37" name="Google Shape;3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8" name="Google Shape;38;p15"/>
          <p:cNvGrpSpPr/>
          <p:nvPr/>
        </p:nvGrpSpPr>
        <p:grpSpPr>
          <a:xfrm>
            <a:off x="11078621" y="458788"/>
            <a:ext cx="632987" cy="680884"/>
            <a:chOff x="3600450" y="-1698438"/>
            <a:chExt cx="1353502" cy="1455919"/>
          </a:xfrm>
        </p:grpSpPr>
        <p:sp>
          <p:nvSpPr>
            <p:cNvPr id="39" name="Google Shape;3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3" name="Google Shape;43;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4" name="Shape 44"/>
        <p:cNvGrpSpPr/>
        <p:nvPr/>
      </p:nvGrpSpPr>
      <p:grpSpPr>
        <a:xfrm>
          <a:off x="0" y="0"/>
          <a:ext cx="0" cy="0"/>
          <a:chOff x="0" y="0"/>
          <a:chExt cx="0" cy="0"/>
        </a:xfrm>
      </p:grpSpPr>
      <p:sp>
        <p:nvSpPr>
          <p:cNvPr id="45" name="Google Shape;45;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7" name="Google Shape;47;p13"/>
          <p:cNvGrpSpPr/>
          <p:nvPr/>
        </p:nvGrpSpPr>
        <p:grpSpPr>
          <a:xfrm>
            <a:off x="11078622" y="458788"/>
            <a:ext cx="632987" cy="680883"/>
            <a:chOff x="7684476" y="458788"/>
            <a:chExt cx="632987" cy="680883"/>
          </a:xfrm>
        </p:grpSpPr>
        <p:sp>
          <p:nvSpPr>
            <p:cNvPr id="48" name="Google Shape;48;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2" name="Google Shape;52;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reactjs.org/docs/forwarding-refs.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sonplaceholder.typicode.com/us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codezup.com/forwardref-in-functional-components-react-hooks/" TargetMode="External"/><Relationship Id="rId4" Type="http://schemas.openxmlformats.org/officeDocument/2006/relationships/hyperlink" Target="https://dmitripavlutin.com/react-useref-guide/" TargetMode="External"/><Relationship Id="rId5" Type="http://schemas.openxmlformats.org/officeDocument/2006/relationships/hyperlink" Target="https://blog.logrocket.com/cleaning-up-the-dom-with-forwardref-in-react/" TargetMode="External"/><Relationship Id="rId6" Type="http://schemas.openxmlformats.org/officeDocument/2006/relationships/hyperlink" Target="https://stackoverflow.com/questions/58578570/value-of-using-react-forwardref-vs-custom-ref-prop" TargetMode="External"/><Relationship Id="rId7" Type="http://schemas.openxmlformats.org/officeDocument/2006/relationships/hyperlink" Target="https://reactjs.org/docs/forwarding-ref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300" cy="238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Montserrat"/>
              <a:buNone/>
            </a:pPr>
            <a:r>
              <a:rPr lang="lt-LT">
                <a:latin typeface="Montserrat"/>
                <a:ea typeface="Montserrat"/>
                <a:cs typeface="Montserrat"/>
                <a:sym typeface="Montserrat"/>
              </a:rPr>
              <a:t>React.Js karkasas</a:t>
            </a:r>
            <a:endParaRPr/>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latin typeface="Montserrat"/>
                <a:ea typeface="Montserrat"/>
                <a:cs typeface="Montserrat"/>
                <a:sym typeface="Montserrat"/>
              </a:rPr>
              <a:t>“Forwarding Refs”</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 </a:t>
            </a:r>
            <a:endParaRPr/>
          </a:p>
          <a:p>
            <a:pPr indent="0" lvl="0" marL="0" rtl="0" algn="l">
              <a:lnSpc>
                <a:spcPct val="90000"/>
              </a:lnSpc>
              <a:spcBef>
                <a:spcPts val="1000"/>
              </a:spcBef>
              <a:spcAft>
                <a:spcPts val="0"/>
              </a:spcAft>
              <a:buClr>
                <a:schemeClr val="dk1"/>
              </a:buClr>
              <a:buSzPts val="1600"/>
              <a:buNone/>
            </a:pPr>
            <a:r>
              <a:rPr lang="lt-LT"/>
              <a:t>Ernestas Rutkauskas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4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400"/>
              <a:buFont typeface="Arial"/>
              <a:buNone/>
            </a:pPr>
            <a:r>
              <a:rPr lang="lt-LT" sz="1400">
                <a:latin typeface="Montserrat"/>
                <a:ea typeface="Montserrat"/>
                <a:cs typeface="Montserrat"/>
                <a:sym typeface="Montserrat"/>
              </a:rPr>
              <a:t>React.Js karkasas</a:t>
            </a:r>
            <a:endParaRPr/>
          </a:p>
          <a:p>
            <a:pPr indent="0" lvl="0" marL="0" rtl="0" algn="l">
              <a:lnSpc>
                <a:spcPct val="90000"/>
              </a:lnSpc>
              <a:spcBef>
                <a:spcPts val="0"/>
              </a:spcBef>
              <a:spcAft>
                <a:spcPts val="0"/>
              </a:spcAft>
              <a:buClr>
                <a:schemeClr val="dk1"/>
              </a:buClr>
              <a:buSzPts val="1300"/>
              <a:buNone/>
            </a:pPr>
            <a:r>
              <a:t/>
            </a:r>
            <a:endParaRPr>
              <a:latin typeface="Montserrat"/>
              <a:ea typeface="Montserrat"/>
              <a:cs typeface="Montserrat"/>
              <a:sym typeface="Montserrat"/>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p:nvPr/>
        </p:nvSpPr>
        <p:spPr>
          <a:xfrm>
            <a:off x="410016" y="24411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4" name="Google Shape;114;gc8177118b2_0_0"/>
          <p:cNvSpPr txBox="1"/>
          <p:nvPr>
            <p:ph idx="2" type="body"/>
          </p:nvPr>
        </p:nvSpPr>
        <p:spPr>
          <a:xfrm>
            <a:off x="1624975" y="2441161"/>
            <a:ext cx="4235700" cy="731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lt-LT">
                <a:latin typeface="Montserrat"/>
                <a:ea typeface="Montserrat"/>
                <a:cs typeface="Montserrat"/>
                <a:sym typeface="Montserrat"/>
              </a:rPr>
              <a:t>“Forwarding Refs”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80408" y="1371700"/>
            <a:ext cx="10800900" cy="4101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latin typeface="Montserrat"/>
                <a:ea typeface="Montserrat"/>
                <a:cs typeface="Montserrat"/>
                <a:sym typeface="Montserrat"/>
              </a:rPr>
              <a:t>“Forwarding Refs”</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3200"/>
              <a:buFont typeface="Montserrat"/>
              <a:buNone/>
            </a:pPr>
            <a:r>
              <a:t/>
            </a:r>
            <a:endParaRPr sz="3200">
              <a:latin typeface="Montserrat"/>
              <a:ea typeface="Montserrat"/>
              <a:cs typeface="Montserrat"/>
              <a:sym typeface="Montserrat"/>
            </a:endParaRPr>
          </a:p>
        </p:txBody>
      </p:sp>
      <p:sp>
        <p:nvSpPr>
          <p:cNvPr id="120" name="Google Shape;120;p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21" name="Google Shape;121;p3"/>
          <p:cNvSpPr txBox="1"/>
          <p:nvPr>
            <p:ph idx="2" type="body"/>
          </p:nvPr>
        </p:nvSpPr>
        <p:spPr>
          <a:xfrm>
            <a:off x="480400" y="2671875"/>
            <a:ext cx="11137200" cy="3809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b="1" lang="lt-LT"/>
              <a:t>“</a:t>
            </a:r>
            <a:r>
              <a:rPr b="1" lang="lt-LT" u="sng">
                <a:solidFill>
                  <a:schemeClr val="hlink"/>
                </a:solidFill>
                <a:hlinkClick r:id="rId3"/>
              </a:rPr>
              <a:t>Forwarding Refs</a:t>
            </a:r>
            <a:r>
              <a:rPr b="1" lang="lt-LT"/>
              <a:t>” yra būdas automatiškai perduoti “nuorodą” per komponentą vienam iš jo vaikų. Paprastai to nereikia daugeliui programos komponentų. </a:t>
            </a:r>
            <a:endParaRPr b="1"/>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lt-LT"/>
              <a:t>Pateiktame pavyzdyje </a:t>
            </a:r>
            <a:endParaRPr/>
          </a:p>
          <a:p>
            <a:pPr indent="0" lvl="0" marL="0" rtl="0" algn="l">
              <a:lnSpc>
                <a:spcPct val="100000"/>
              </a:lnSpc>
              <a:spcBef>
                <a:spcPts val="0"/>
              </a:spcBef>
              <a:spcAft>
                <a:spcPts val="0"/>
              </a:spcAft>
              <a:buSzPts val="1600"/>
              <a:buNone/>
            </a:pPr>
            <a:r>
              <a:rPr lang="lt-LT"/>
              <a:t>„FancyButton“ naudoja </a:t>
            </a:r>
            <a:endParaRPr/>
          </a:p>
          <a:p>
            <a:pPr indent="0" lvl="0" marL="0" rtl="0" algn="l">
              <a:lnSpc>
                <a:spcPct val="100000"/>
              </a:lnSpc>
              <a:spcBef>
                <a:spcPts val="0"/>
              </a:spcBef>
              <a:spcAft>
                <a:spcPts val="0"/>
              </a:spcAft>
              <a:buSzPts val="1600"/>
              <a:buNone/>
            </a:pPr>
            <a:r>
              <a:rPr lang="lt-LT"/>
              <a:t>„React.forwardRef“, kad gautų </a:t>
            </a:r>
            <a:endParaRPr/>
          </a:p>
          <a:p>
            <a:pPr indent="0" lvl="0" marL="0" rtl="0" algn="l">
              <a:lnSpc>
                <a:spcPct val="100000"/>
              </a:lnSpc>
              <a:spcBef>
                <a:spcPts val="0"/>
              </a:spcBef>
              <a:spcAft>
                <a:spcPts val="0"/>
              </a:spcAft>
              <a:buSzPts val="1600"/>
              <a:buNone/>
            </a:pPr>
            <a:r>
              <a:rPr lang="lt-LT"/>
              <a:t>jam perduotą ”ref”, o tada </a:t>
            </a:r>
            <a:endParaRPr/>
          </a:p>
          <a:p>
            <a:pPr indent="0" lvl="0" marL="0" rtl="0" algn="l">
              <a:lnSpc>
                <a:spcPct val="100000"/>
              </a:lnSpc>
              <a:spcBef>
                <a:spcPts val="0"/>
              </a:spcBef>
              <a:spcAft>
                <a:spcPts val="0"/>
              </a:spcAft>
              <a:buSzPts val="1600"/>
              <a:buNone/>
            </a:pPr>
            <a:r>
              <a:rPr lang="lt-LT"/>
              <a:t>perduoda jį į atvaizduotą DOM </a:t>
            </a:r>
            <a:endParaRPr/>
          </a:p>
          <a:p>
            <a:pPr indent="0" lvl="0" marL="0" rtl="0" algn="l">
              <a:lnSpc>
                <a:spcPct val="100000"/>
              </a:lnSpc>
              <a:spcBef>
                <a:spcPts val="0"/>
              </a:spcBef>
              <a:spcAft>
                <a:spcPts val="0"/>
              </a:spcAft>
              <a:buSzPts val="1600"/>
              <a:buNone/>
            </a:pPr>
            <a:r>
              <a:rPr lang="lt-LT"/>
              <a:t>mygtuką:</a:t>
            </a:r>
            <a:endParaRPr/>
          </a:p>
        </p:txBody>
      </p:sp>
      <p:pic>
        <p:nvPicPr>
          <p:cNvPr id="122" name="Google Shape;122;p3"/>
          <p:cNvPicPr preferRelativeResize="0"/>
          <p:nvPr/>
        </p:nvPicPr>
        <p:blipFill rotWithShape="1">
          <a:blip r:embed="rId4">
            <a:alphaModFix/>
          </a:blip>
          <a:srcRect b="0" l="0" r="0" t="0"/>
          <a:stretch/>
        </p:blipFill>
        <p:spPr>
          <a:xfrm>
            <a:off x="4357131" y="3610725"/>
            <a:ext cx="6635850" cy="273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f52d31009e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300"/>
              <a:buNone/>
            </a:pPr>
            <a:r>
              <a:rPr lang="lt-LT"/>
              <a:t>React.Js karkasas</a:t>
            </a:r>
            <a:endParaRPr/>
          </a:p>
        </p:txBody>
      </p:sp>
      <p:sp>
        <p:nvSpPr>
          <p:cNvPr id="128" name="Google Shape;128;gf52d31009e_0_0"/>
          <p:cNvSpPr/>
          <p:nvPr/>
        </p:nvSpPr>
        <p:spPr>
          <a:xfrm>
            <a:off x="519150" y="2023475"/>
            <a:ext cx="11153700" cy="444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Praeitos savaitės pakartojimas, užduotis: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1. Peržiūrėkite: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1.</a:t>
            </a:r>
            <a:r>
              <a:rPr lang="lt-LT" sz="1600">
                <a:solidFill>
                  <a:schemeClr val="lt1"/>
                </a:solidFill>
              </a:rPr>
              <a:t>1</a:t>
            </a:r>
            <a:r>
              <a:rPr b="0" i="0" lang="lt-LT" sz="1600" u="none" cap="none" strike="noStrike">
                <a:solidFill>
                  <a:schemeClr val="lt1"/>
                </a:solidFill>
                <a:latin typeface="Arial"/>
                <a:ea typeface="Arial"/>
                <a:cs typeface="Arial"/>
                <a:sym typeface="Arial"/>
              </a:rPr>
              <a:t>. "Portals" kodo pavyzdžius;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2. Sukurkite 10 vartotojų sąrašą, kuriame bus matomas vartotojo vardas ir pavardė. Paspaudus ant jų (vardo ir pavardės) išoks "modal" su platesne informacija apie vartotoją (vardas ir pavardė, el. paštas, telefonas, pilnas adresas).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Reikalavimai užduočiai:</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 "modal" turi būti kuriamas kaip "reusable component" ir atvaizduojame ne pagr. div'e (ne </a:t>
            </a:r>
            <a:r>
              <a:rPr lang="lt-LT" sz="1600">
                <a:solidFill>
                  <a:schemeClr val="lt1"/>
                </a:solidFill>
              </a:rPr>
              <a:t>“root”</a:t>
            </a:r>
            <a:r>
              <a:rPr b="0" i="0" lang="lt-LT" sz="1600" u="none" cap="none" strike="noStrike">
                <a:solidFill>
                  <a:schemeClr val="lt1"/>
                </a:solidFill>
                <a:latin typeface="Arial"/>
                <a:ea typeface="Arial"/>
                <a:cs typeface="Arial"/>
                <a:sym typeface="Arial"/>
              </a:rPr>
              <a:t>), o skirtame "modal</a:t>
            </a:r>
            <a:r>
              <a:rPr lang="lt-LT" sz="1600">
                <a:solidFill>
                  <a:schemeClr val="lt1"/>
                </a:solidFill>
              </a:rPr>
              <a:t>” naudojant “Portals” techniką</a:t>
            </a:r>
            <a:r>
              <a:rPr b="0" i="0" lang="lt-LT" sz="1600" u="none" cap="none" strike="noStrike">
                <a:solidFill>
                  <a:schemeClr val="lt1"/>
                </a:solidFill>
                <a:latin typeface="Arial"/>
                <a:ea typeface="Arial"/>
                <a:cs typeface="Arial"/>
                <a:sym typeface="Arial"/>
              </a:rPr>
              <a:t>;</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 komponentai turi turėti "Prop Types" - jei juose naudojami "props";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 Informaciją apie vartotojus imkite iš čia: </a:t>
            </a:r>
            <a:r>
              <a:rPr b="0" i="0" lang="lt-LT" sz="1600" u="sng" cap="none" strike="noStrike">
                <a:solidFill>
                  <a:schemeClr val="hlink"/>
                </a:solidFill>
                <a:latin typeface="Arial"/>
                <a:ea typeface="Arial"/>
                <a:cs typeface="Arial"/>
                <a:sym typeface="Arial"/>
                <a:hlinkClick r:id="rId3"/>
              </a:rPr>
              <a:t>https://jsonplaceholder.typicode.com/users</a:t>
            </a:r>
            <a:r>
              <a:rPr b="0" i="0" lang="lt-LT" sz="1600" u="none" cap="none" strike="noStrike">
                <a:solidFill>
                  <a:schemeClr val="lt1"/>
                </a:solidFill>
                <a:latin typeface="Arial"/>
                <a:ea typeface="Arial"/>
                <a:cs typeface="Arial"/>
                <a:sym typeface="Arial"/>
              </a:rPr>
              <a:t>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 duokite minimalų stilių su "styled-components"</a:t>
            </a:r>
            <a:r>
              <a:rPr lang="lt-LT" sz="1600">
                <a:solidFill>
                  <a:schemeClr val="lt1"/>
                </a:solidFill>
              </a:rPr>
              <a:t>.</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lt-LT" sz="1600" u="none" cap="none" strike="noStrike">
                <a:solidFill>
                  <a:schemeClr val="lt1"/>
                </a:solidFill>
                <a:latin typeface="Arial"/>
                <a:ea typeface="Arial"/>
                <a:cs typeface="Arial"/>
                <a:sym typeface="Arial"/>
              </a:rPr>
              <a:t>Užduoties laikas: </a:t>
            </a:r>
            <a:r>
              <a:rPr lang="lt-LT" sz="1600">
                <a:solidFill>
                  <a:schemeClr val="lt1"/>
                </a:solidFill>
              </a:rPr>
              <a:t>3</a:t>
            </a:r>
            <a:r>
              <a:rPr b="0" i="0" lang="lt-LT" sz="1600" u="none" cap="none" strike="noStrike">
                <a:solidFill>
                  <a:schemeClr val="lt1"/>
                </a:solidFill>
                <a:latin typeface="Arial"/>
                <a:ea typeface="Arial"/>
                <a:cs typeface="Arial"/>
                <a:sym typeface="Arial"/>
              </a:rPr>
              <a:t> val.</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129" name="Google Shape;129;gf52d31009e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 type="body"/>
          </p:nvPr>
        </p:nvSpPr>
        <p:spPr>
          <a:xfrm>
            <a:off x="451866"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35" name="Google Shape;135;p7"/>
          <p:cNvSpPr txBox="1"/>
          <p:nvPr>
            <p:ph idx="2" type="body"/>
          </p:nvPr>
        </p:nvSpPr>
        <p:spPr>
          <a:xfrm>
            <a:off x="3148538" y="3086884"/>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Straipsniai</a:t>
            </a:r>
            <a:endParaRPr/>
          </a:p>
        </p:txBody>
      </p:sp>
      <p:sp>
        <p:nvSpPr>
          <p:cNvPr id="136" name="Google Shape;136;p7"/>
          <p:cNvSpPr txBox="1"/>
          <p:nvPr>
            <p:ph type="title"/>
          </p:nvPr>
        </p:nvSpPr>
        <p:spPr>
          <a:xfrm>
            <a:off x="451866"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137" name="Google Shape;137;p7"/>
          <p:cNvSpPr txBox="1"/>
          <p:nvPr>
            <p:ph idx="4" type="body"/>
          </p:nvPr>
        </p:nvSpPr>
        <p:spPr>
          <a:xfrm>
            <a:off x="7370400" y="3086875"/>
            <a:ext cx="4208100" cy="2742900"/>
          </a:xfrm>
          <a:prstGeom prst="rect">
            <a:avLst/>
          </a:prstGeom>
          <a:noFill/>
          <a:ln>
            <a:noFill/>
          </a:ln>
        </p:spPr>
        <p:txBody>
          <a:bodyPr anchorCtr="0" anchor="t" bIns="45700" lIns="91425" spcFirstLastPara="1" rIns="91425" wrap="square" tIns="45700">
            <a:noAutofit/>
          </a:bodyPr>
          <a:lstStyle/>
          <a:p>
            <a:pPr indent="-304800" lvl="0" marL="457200" rtl="0" algn="l">
              <a:lnSpc>
                <a:spcPct val="80000"/>
              </a:lnSpc>
              <a:spcBef>
                <a:spcPts val="0"/>
              </a:spcBef>
              <a:spcAft>
                <a:spcPts val="0"/>
              </a:spcAft>
              <a:buSzPts val="1200"/>
              <a:buChar char="-"/>
            </a:pPr>
            <a:r>
              <a:rPr lang="lt-LT" sz="1200" u="sng">
                <a:solidFill>
                  <a:schemeClr val="hlink"/>
                </a:solidFill>
                <a:hlinkClick r:id="rId3"/>
              </a:rPr>
              <a:t>https://codezup.com/forwardref-in-functional-components-react-hooks/</a:t>
            </a:r>
            <a:endParaRPr sz="1200"/>
          </a:p>
          <a:p>
            <a:pPr indent="-304800" lvl="0" marL="457200" rtl="0" algn="l">
              <a:lnSpc>
                <a:spcPct val="80000"/>
              </a:lnSpc>
              <a:spcBef>
                <a:spcPts val="0"/>
              </a:spcBef>
              <a:spcAft>
                <a:spcPts val="0"/>
              </a:spcAft>
              <a:buSzPts val="1200"/>
              <a:buChar char="-"/>
            </a:pPr>
            <a:r>
              <a:rPr lang="lt-LT" sz="1200" u="sng">
                <a:solidFill>
                  <a:schemeClr val="hlink"/>
                </a:solidFill>
                <a:hlinkClick r:id="rId4"/>
              </a:rPr>
              <a:t>https://dmitripavlutin.com/react-useref-guide/</a:t>
            </a:r>
            <a:r>
              <a:rPr lang="lt-LT" sz="1200"/>
              <a:t> </a:t>
            </a:r>
            <a:endParaRPr sz="1200"/>
          </a:p>
          <a:p>
            <a:pPr indent="-304800" lvl="0" marL="457200" rtl="0" algn="l">
              <a:lnSpc>
                <a:spcPct val="80000"/>
              </a:lnSpc>
              <a:spcBef>
                <a:spcPts val="0"/>
              </a:spcBef>
              <a:spcAft>
                <a:spcPts val="0"/>
              </a:spcAft>
              <a:buSzPts val="1200"/>
              <a:buChar char="-"/>
            </a:pPr>
            <a:r>
              <a:rPr lang="lt-LT" sz="1200" u="sng">
                <a:solidFill>
                  <a:schemeClr val="hlink"/>
                </a:solidFill>
                <a:hlinkClick r:id="rId5"/>
              </a:rPr>
              <a:t>https://blog.logrocket.com/cleaning-up-the-dom-with-forwardref-in-react/</a:t>
            </a:r>
            <a:r>
              <a:rPr lang="lt-LT" sz="1200"/>
              <a:t> </a:t>
            </a:r>
            <a:endParaRPr sz="1200"/>
          </a:p>
          <a:p>
            <a:pPr indent="-304800" lvl="0" marL="457200" rtl="0" algn="l">
              <a:lnSpc>
                <a:spcPct val="80000"/>
              </a:lnSpc>
              <a:spcBef>
                <a:spcPts val="0"/>
              </a:spcBef>
              <a:spcAft>
                <a:spcPts val="0"/>
              </a:spcAft>
              <a:buSzPts val="1200"/>
              <a:buChar char="-"/>
            </a:pPr>
            <a:r>
              <a:rPr lang="lt-LT" sz="1200" u="sng">
                <a:solidFill>
                  <a:schemeClr val="hlink"/>
                </a:solidFill>
                <a:hlinkClick r:id="rId6"/>
              </a:rPr>
              <a:t>https://stackoverflow.com/questions/58578570/value-of-using-react-forwardref-vs-custom-ref-prop</a:t>
            </a:r>
            <a:r>
              <a:rPr lang="lt-LT" sz="1200"/>
              <a:t> </a:t>
            </a:r>
            <a:endParaRPr sz="1200"/>
          </a:p>
        </p:txBody>
      </p:sp>
      <p:sp>
        <p:nvSpPr>
          <p:cNvPr id="138" name="Google Shape;138;p7"/>
          <p:cNvSpPr txBox="1"/>
          <p:nvPr>
            <p:ph idx="5" type="body"/>
          </p:nvPr>
        </p:nvSpPr>
        <p:spPr>
          <a:xfrm>
            <a:off x="3148538" y="2107199"/>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Dokumentacija</a:t>
            </a:r>
            <a:endParaRPr/>
          </a:p>
        </p:txBody>
      </p:sp>
      <p:sp>
        <p:nvSpPr>
          <p:cNvPr id="139" name="Google Shape;139;p7"/>
          <p:cNvSpPr txBox="1"/>
          <p:nvPr>
            <p:ph idx="7" type="body"/>
          </p:nvPr>
        </p:nvSpPr>
        <p:spPr>
          <a:xfrm>
            <a:off x="7370400" y="2105038"/>
            <a:ext cx="4208100" cy="69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360"/>
              <a:buNone/>
            </a:pPr>
            <a:r>
              <a:rPr lang="lt-LT" sz="1200" u="sng">
                <a:solidFill>
                  <a:schemeClr val="hlink"/>
                </a:solidFill>
                <a:hlinkClick r:id="rId7"/>
              </a:rPr>
              <a:t>https://reactjs.org/docs/forwarding-refs.html</a:t>
            </a:r>
            <a:endParaRPr sz="1200"/>
          </a:p>
          <a:p>
            <a:pPr indent="0" lvl="0" marL="0" rtl="0" algn="l">
              <a:lnSpc>
                <a:spcPct val="90000"/>
              </a:lnSpc>
              <a:spcBef>
                <a:spcPts val="1000"/>
              </a:spcBef>
              <a:spcAft>
                <a:spcPts val="0"/>
              </a:spcAft>
              <a:buClr>
                <a:schemeClr val="accent3"/>
              </a:buClr>
              <a:buSzPts val="1360"/>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