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Montserrat"/>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h+C26A1xt8jqlkhRhpnRu7uU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Italic.fntdata"/><Relationship Id="rId14" Type="http://schemas.openxmlformats.org/officeDocument/2006/relationships/font" Target="fonts/Montserrat-italic.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619eadc9f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f619eadc9f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619eadc9f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f619eadc9f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52d31009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f52d31009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36" name="Shape 36"/>
        <p:cNvGrpSpPr/>
        <p:nvPr/>
      </p:nvGrpSpPr>
      <p:grpSpPr>
        <a:xfrm>
          <a:off x="0" y="0"/>
          <a:ext cx="0" cy="0"/>
          <a:chOff x="0" y="0"/>
          <a:chExt cx="0" cy="0"/>
        </a:xfrm>
      </p:grpSpPr>
      <p:sp>
        <p:nvSpPr>
          <p:cNvPr id="37" name="Google Shape;37;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8" name="Google Shape;38;p15"/>
          <p:cNvGrpSpPr/>
          <p:nvPr/>
        </p:nvGrpSpPr>
        <p:grpSpPr>
          <a:xfrm>
            <a:off x="11078621" y="458788"/>
            <a:ext cx="632987" cy="680884"/>
            <a:chOff x="3600450" y="-1698438"/>
            <a:chExt cx="1353502" cy="1455919"/>
          </a:xfrm>
        </p:grpSpPr>
        <p:sp>
          <p:nvSpPr>
            <p:cNvPr id="39" name="Google Shape;39;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 name="Google Shape;40;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3" name="Google Shape;43;p15"/>
          <p:cNvSpPr/>
          <p:nvPr>
            <p:ph idx="2" type="pic"/>
          </p:nvPr>
        </p:nvSpPr>
        <p:spPr>
          <a:xfrm>
            <a:off x="479612" y="1854200"/>
            <a:ext cx="11231996" cy="50038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4" name="Shape 44"/>
        <p:cNvGrpSpPr/>
        <p:nvPr/>
      </p:nvGrpSpPr>
      <p:grpSpPr>
        <a:xfrm>
          <a:off x="0" y="0"/>
          <a:ext cx="0" cy="0"/>
          <a:chOff x="0" y="0"/>
          <a:chExt cx="0" cy="0"/>
        </a:xfrm>
      </p:grpSpPr>
      <p:sp>
        <p:nvSpPr>
          <p:cNvPr id="45" name="Google Shape;45;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7" name="Google Shape;47;p13"/>
          <p:cNvGrpSpPr/>
          <p:nvPr/>
        </p:nvGrpSpPr>
        <p:grpSpPr>
          <a:xfrm>
            <a:off x="11078622" y="458788"/>
            <a:ext cx="632987" cy="680883"/>
            <a:chOff x="7684476" y="458788"/>
            <a:chExt cx="632987" cy="680883"/>
          </a:xfrm>
        </p:grpSpPr>
        <p:sp>
          <p:nvSpPr>
            <p:cNvPr id="48" name="Google Shape;48;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 name="Google Shape;49;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2" name="Google Shape;52;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4" name="Shape 54"/>
        <p:cNvGrpSpPr/>
        <p:nvPr/>
      </p:nvGrpSpPr>
      <p:grpSpPr>
        <a:xfrm>
          <a:off x="0" y="0"/>
          <a:ext cx="0" cy="0"/>
          <a:chOff x="0" y="0"/>
          <a:chExt cx="0" cy="0"/>
        </a:xfrm>
      </p:grpSpPr>
      <p:sp>
        <p:nvSpPr>
          <p:cNvPr id="55" name="Google Shape;55;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6" name="Google Shape;56;p16"/>
          <p:cNvGrpSpPr/>
          <p:nvPr/>
        </p:nvGrpSpPr>
        <p:grpSpPr>
          <a:xfrm>
            <a:off x="11078622" y="458788"/>
            <a:ext cx="632987" cy="680883"/>
            <a:chOff x="7684476" y="458788"/>
            <a:chExt cx="632987" cy="680883"/>
          </a:xfrm>
        </p:grpSpPr>
        <p:sp>
          <p:nvSpPr>
            <p:cNvPr id="57" name="Google Shape;57;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1" name="Google Shape;61;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reactjs.org/docs/optimizing-performanc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jsonplaceholder.typicode.com/todos"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blog.webdevsimplified.com/2020-05/memoization-in-react/" TargetMode="External"/><Relationship Id="rId4" Type="http://schemas.openxmlformats.org/officeDocument/2006/relationships/hyperlink" Target="https://reactjs.org/docs/optimizing-performance.html" TargetMode="External"/><Relationship Id="rId5" Type="http://schemas.openxmlformats.org/officeDocument/2006/relationships/hyperlink" Target="https://reactjs.org/docs/hooks-reference.html#usecallbac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300" cy="2387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Montserrat"/>
              <a:buNone/>
            </a:pPr>
            <a:r>
              <a:rPr lang="lt-LT">
                <a:latin typeface="Montserrat"/>
                <a:ea typeface="Montserrat"/>
                <a:cs typeface="Montserrat"/>
                <a:sym typeface="Montserrat"/>
              </a:rPr>
              <a:t>React.Js karkasas</a:t>
            </a:r>
            <a:endParaRPr/>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latin typeface="Montserrat"/>
                <a:ea typeface="Montserrat"/>
                <a:cs typeface="Montserrat"/>
                <a:sym typeface="Montserrat"/>
              </a:rPr>
              <a:t>Optimizing Performance, React Hooks: “useCallback”, “useMemo”</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2021</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 </a:t>
            </a:r>
            <a:endParaRPr/>
          </a:p>
          <a:p>
            <a:pPr indent="0" lvl="0" marL="0" rtl="0" algn="l">
              <a:lnSpc>
                <a:spcPct val="90000"/>
              </a:lnSpc>
              <a:spcBef>
                <a:spcPts val="1000"/>
              </a:spcBef>
              <a:spcAft>
                <a:spcPts val="0"/>
              </a:spcAft>
              <a:buClr>
                <a:schemeClr val="dk1"/>
              </a:buClr>
              <a:buSzPts val="1600"/>
              <a:buNone/>
            </a:pPr>
            <a:r>
              <a:rPr lang="lt-LT"/>
              <a:t>Ernestas Rutkauskas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LYGIS</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4 DALIS</a:t>
            </a:r>
            <a:endParaRPr b="0" i="0" sz="1400" u="none" cap="none" strike="noStrike">
              <a:solidFill>
                <a:srgbClr val="000000"/>
              </a:solidFill>
              <a:latin typeface="Arial"/>
              <a:ea typeface="Arial"/>
              <a:cs typeface="Arial"/>
              <a:sym typeface="Aria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1400"/>
              <a:buFont typeface="Arial"/>
              <a:buNone/>
            </a:pPr>
            <a:r>
              <a:rPr lang="lt-LT" sz="1400">
                <a:latin typeface="Montserrat"/>
                <a:ea typeface="Montserrat"/>
                <a:cs typeface="Montserrat"/>
                <a:sym typeface="Montserrat"/>
              </a:rPr>
              <a:t>React.Js karkasas</a:t>
            </a:r>
            <a:endParaRPr/>
          </a:p>
          <a:p>
            <a:pPr indent="0" lvl="0" marL="0" rtl="0" algn="l">
              <a:lnSpc>
                <a:spcPct val="90000"/>
              </a:lnSpc>
              <a:spcBef>
                <a:spcPts val="0"/>
              </a:spcBef>
              <a:spcAft>
                <a:spcPts val="0"/>
              </a:spcAft>
              <a:buClr>
                <a:schemeClr val="dk1"/>
              </a:buClr>
              <a:buSzPts val="1300"/>
              <a:buNone/>
            </a:pPr>
            <a:r>
              <a:t/>
            </a:r>
            <a:endParaRPr>
              <a:latin typeface="Montserrat"/>
              <a:ea typeface="Montserrat"/>
              <a:cs typeface="Montserrat"/>
              <a:sym typeface="Montserrat"/>
            </a:endParaRPr>
          </a:p>
        </p:txBody>
      </p:sp>
      <p:sp>
        <p:nvSpPr>
          <p:cNvPr id="112" name="Google Shape;112;gc8177118b2_0_0"/>
          <p:cNvSpPr txBox="1"/>
          <p:nvPr>
            <p:ph type="title"/>
          </p:nvPr>
        </p:nvSpPr>
        <p:spPr>
          <a:xfrm>
            <a:off x="480391" y="1371706"/>
            <a:ext cx="51540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p:nvPr/>
        </p:nvSpPr>
        <p:spPr>
          <a:xfrm>
            <a:off x="410016" y="244116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114" name="Google Shape;114;gc8177118b2_0_0"/>
          <p:cNvSpPr txBox="1"/>
          <p:nvPr>
            <p:ph idx="2" type="body"/>
          </p:nvPr>
        </p:nvSpPr>
        <p:spPr>
          <a:xfrm>
            <a:off x="1777375" y="3581836"/>
            <a:ext cx="4235700" cy="731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lt-LT">
                <a:latin typeface="Montserrat"/>
                <a:ea typeface="Montserrat"/>
                <a:cs typeface="Montserrat"/>
                <a:sym typeface="Montserrat"/>
              </a:rPr>
              <a:t>React Hooks: “useCallback”</a:t>
            </a:r>
            <a:endParaRPr>
              <a:latin typeface="Montserrat"/>
              <a:ea typeface="Montserrat"/>
              <a:cs typeface="Montserrat"/>
              <a:sym typeface="Montserrat"/>
            </a:endParaRPr>
          </a:p>
        </p:txBody>
      </p:sp>
      <p:sp>
        <p:nvSpPr>
          <p:cNvPr id="115" name="Google Shape;115;gc8177118b2_0_0"/>
          <p:cNvSpPr/>
          <p:nvPr/>
        </p:nvSpPr>
        <p:spPr>
          <a:xfrm>
            <a:off x="410016" y="3581835"/>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116" name="Google Shape;116;gc8177118b2_0_0"/>
          <p:cNvSpPr txBox="1"/>
          <p:nvPr>
            <p:ph idx="2" type="body"/>
          </p:nvPr>
        </p:nvSpPr>
        <p:spPr>
          <a:xfrm>
            <a:off x="1777375" y="2441161"/>
            <a:ext cx="4235700" cy="731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lt-LT">
                <a:latin typeface="Montserrat"/>
                <a:ea typeface="Montserrat"/>
                <a:cs typeface="Montserrat"/>
                <a:sym typeface="Montserrat"/>
              </a:rPr>
              <a:t>Optimizing Performance</a:t>
            </a:r>
            <a:endParaRPr>
              <a:latin typeface="Montserrat"/>
              <a:ea typeface="Montserrat"/>
              <a:cs typeface="Montserrat"/>
              <a:sym typeface="Montserrat"/>
            </a:endParaRPr>
          </a:p>
        </p:txBody>
      </p:sp>
      <p:sp>
        <p:nvSpPr>
          <p:cNvPr id="117" name="Google Shape;117;gc8177118b2_0_0"/>
          <p:cNvSpPr txBox="1"/>
          <p:nvPr>
            <p:ph idx="2" type="body"/>
          </p:nvPr>
        </p:nvSpPr>
        <p:spPr>
          <a:xfrm>
            <a:off x="1777375" y="4789311"/>
            <a:ext cx="4235700" cy="731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lt-LT">
                <a:latin typeface="Montserrat"/>
                <a:ea typeface="Montserrat"/>
                <a:cs typeface="Montserrat"/>
                <a:sym typeface="Montserrat"/>
              </a:rPr>
              <a:t>React Hooks: “useMemo”</a:t>
            </a:r>
            <a:endParaRPr>
              <a:latin typeface="Montserrat"/>
              <a:ea typeface="Montserrat"/>
              <a:cs typeface="Montserrat"/>
              <a:sym typeface="Montserrat"/>
            </a:endParaRPr>
          </a:p>
        </p:txBody>
      </p:sp>
      <p:sp>
        <p:nvSpPr>
          <p:cNvPr id="118" name="Google Shape;118;gc8177118b2_0_0"/>
          <p:cNvSpPr/>
          <p:nvPr/>
        </p:nvSpPr>
        <p:spPr>
          <a:xfrm>
            <a:off x="410016" y="47893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title"/>
          </p:nvPr>
        </p:nvSpPr>
        <p:spPr>
          <a:xfrm>
            <a:off x="480408" y="1371700"/>
            <a:ext cx="10800900" cy="4101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3200">
                <a:latin typeface="Montserrat"/>
                <a:ea typeface="Montserrat"/>
                <a:cs typeface="Montserrat"/>
                <a:sym typeface="Montserrat"/>
              </a:rPr>
              <a:t>Optimizing Performance</a:t>
            </a:r>
            <a:endParaRPr sz="3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3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3200"/>
              <a:buFont typeface="Montserrat"/>
              <a:buNone/>
            </a:pPr>
            <a:r>
              <a:t/>
            </a:r>
            <a:endParaRPr sz="3200">
              <a:latin typeface="Montserrat"/>
              <a:ea typeface="Montserrat"/>
              <a:cs typeface="Montserrat"/>
              <a:sym typeface="Montserrat"/>
            </a:endParaRPr>
          </a:p>
        </p:txBody>
      </p:sp>
      <p:sp>
        <p:nvSpPr>
          <p:cNvPr id="124" name="Google Shape;124;p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lt-LT" sz="1400">
                <a:latin typeface="Montserrat"/>
                <a:ea typeface="Montserrat"/>
                <a:cs typeface="Montserrat"/>
                <a:sym typeface="Montserrat"/>
              </a:rPr>
              <a:t>React.Js karkasas</a:t>
            </a:r>
            <a:endParaRPr/>
          </a:p>
        </p:txBody>
      </p:sp>
      <p:sp>
        <p:nvSpPr>
          <p:cNvPr id="125" name="Google Shape;125;p3"/>
          <p:cNvSpPr txBox="1"/>
          <p:nvPr>
            <p:ph idx="2" type="body"/>
          </p:nvPr>
        </p:nvSpPr>
        <p:spPr>
          <a:xfrm>
            <a:off x="480400" y="2671875"/>
            <a:ext cx="11137200" cy="3809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lang="lt-LT" sz="2000"/>
              <a:t>Viduje „React.js“ naudoja keletą protingų metodų, kad sumažintų brangių DOM operacijų, reikalingų vartotojo sąsajai atnaujinti, skaičių. Daugeliui programų naudojant „React.js“ bus sukurta greita vartotojo sąsaja, neatliekant daug darbo, kad būtų specialiai optimizuotas našumas. Nepaisant to, yra keli būdai, kaip paspartinti „React.js“ programą.</a:t>
            </a:r>
            <a:endParaRPr sz="2000"/>
          </a:p>
          <a:p>
            <a:pPr indent="0" lvl="0" marL="0" rtl="0" algn="l">
              <a:lnSpc>
                <a:spcPct val="100000"/>
              </a:lnSpc>
              <a:spcBef>
                <a:spcPts val="0"/>
              </a:spcBef>
              <a:spcAft>
                <a:spcPts val="0"/>
              </a:spcAft>
              <a:buSzPts val="1600"/>
              <a:buNone/>
            </a:pPr>
            <a:r>
              <a:t/>
            </a:r>
            <a:endParaRPr sz="2000"/>
          </a:p>
          <a:p>
            <a:pPr indent="0" lvl="0" marL="0" rtl="0" algn="l">
              <a:lnSpc>
                <a:spcPct val="100000"/>
              </a:lnSpc>
              <a:spcBef>
                <a:spcPts val="0"/>
              </a:spcBef>
              <a:spcAft>
                <a:spcPts val="0"/>
              </a:spcAft>
              <a:buSzPts val="1600"/>
              <a:buNone/>
            </a:pPr>
            <a:r>
              <a:rPr lang="lt-LT" sz="2000"/>
              <a:t>Plačiau: </a:t>
            </a:r>
            <a:r>
              <a:rPr lang="lt-LT" sz="2000" u="sng">
                <a:solidFill>
                  <a:schemeClr val="hlink"/>
                </a:solidFill>
                <a:hlinkClick r:id="rId3"/>
              </a:rPr>
              <a:t>https://reactjs.org/docs/optimizing-performance.html</a:t>
            </a:r>
            <a:r>
              <a:rPr lang="lt-LT" sz="2000"/>
              <a:t>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f619eadc9f_0_11"/>
          <p:cNvSpPr txBox="1"/>
          <p:nvPr>
            <p:ph type="title"/>
          </p:nvPr>
        </p:nvSpPr>
        <p:spPr>
          <a:xfrm>
            <a:off x="480408" y="1371700"/>
            <a:ext cx="10800900" cy="4101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3200">
                <a:latin typeface="Montserrat"/>
                <a:ea typeface="Montserrat"/>
                <a:cs typeface="Montserrat"/>
                <a:sym typeface="Montserrat"/>
              </a:rPr>
              <a:t>React Hooks: “useCallback”</a:t>
            </a:r>
            <a:endParaRPr sz="3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3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3200"/>
              <a:buFont typeface="Montserrat"/>
              <a:buNone/>
            </a:pPr>
            <a:r>
              <a:t/>
            </a:r>
            <a:endParaRPr sz="3200">
              <a:latin typeface="Montserrat"/>
              <a:ea typeface="Montserrat"/>
              <a:cs typeface="Montserrat"/>
              <a:sym typeface="Montserrat"/>
            </a:endParaRPr>
          </a:p>
        </p:txBody>
      </p:sp>
      <p:sp>
        <p:nvSpPr>
          <p:cNvPr id="131" name="Google Shape;131;gf619eadc9f_0_11"/>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lt-LT" sz="1400">
                <a:latin typeface="Montserrat"/>
                <a:ea typeface="Montserrat"/>
                <a:cs typeface="Montserrat"/>
                <a:sym typeface="Montserrat"/>
              </a:rPr>
              <a:t>React.Js karkasas</a:t>
            </a:r>
            <a:endParaRPr/>
          </a:p>
        </p:txBody>
      </p:sp>
      <p:sp>
        <p:nvSpPr>
          <p:cNvPr id="132" name="Google Shape;132;gf619eadc9f_0_11"/>
          <p:cNvSpPr txBox="1"/>
          <p:nvPr>
            <p:ph idx="2" type="body"/>
          </p:nvPr>
        </p:nvSpPr>
        <p:spPr>
          <a:xfrm>
            <a:off x="480400" y="2671875"/>
            <a:ext cx="11137200" cy="3809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lang="lt-LT" sz="2000"/>
              <a:t>Grąžina įsimintą “callback” funkciją.</a:t>
            </a:r>
            <a:endParaRPr sz="2000"/>
          </a:p>
          <a:p>
            <a:pPr indent="0" lvl="0" marL="0" rtl="0" algn="l">
              <a:lnSpc>
                <a:spcPct val="100000"/>
              </a:lnSpc>
              <a:spcBef>
                <a:spcPts val="0"/>
              </a:spcBef>
              <a:spcAft>
                <a:spcPts val="0"/>
              </a:spcAft>
              <a:buSzPts val="1600"/>
              <a:buNone/>
            </a:pPr>
            <a:r>
              <a:t/>
            </a:r>
            <a:endParaRPr sz="2000"/>
          </a:p>
          <a:p>
            <a:pPr indent="0" lvl="0" marL="0" rtl="0" algn="l">
              <a:lnSpc>
                <a:spcPct val="100000"/>
              </a:lnSpc>
              <a:spcBef>
                <a:spcPts val="0"/>
              </a:spcBef>
              <a:spcAft>
                <a:spcPts val="0"/>
              </a:spcAft>
              <a:buSzPts val="1600"/>
              <a:buNone/>
            </a:pPr>
            <a:r>
              <a:rPr lang="lt-LT" sz="2000"/>
              <a:t>Perduokite “callback” funkciją ir “dependencies array”. useCallback grąžins įsimintą “callback” versiją, kuri pasikeis tik pasikeitus vienai iš “dependencies array” savybių.</a:t>
            </a:r>
            <a:endParaRPr sz="2000"/>
          </a:p>
        </p:txBody>
      </p:sp>
      <p:pic>
        <p:nvPicPr>
          <p:cNvPr id="133" name="Google Shape;133;gf619eadc9f_0_11"/>
          <p:cNvPicPr preferRelativeResize="0"/>
          <p:nvPr/>
        </p:nvPicPr>
        <p:blipFill rotWithShape="1">
          <a:blip r:embed="rId3">
            <a:alphaModFix/>
          </a:blip>
          <a:srcRect b="0" l="0" r="0" t="0"/>
          <a:stretch/>
        </p:blipFill>
        <p:spPr>
          <a:xfrm>
            <a:off x="827999" y="4245250"/>
            <a:ext cx="5854225" cy="216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f619eadc9f_0_24"/>
          <p:cNvSpPr txBox="1"/>
          <p:nvPr>
            <p:ph type="title"/>
          </p:nvPr>
        </p:nvSpPr>
        <p:spPr>
          <a:xfrm>
            <a:off x="480408" y="1371700"/>
            <a:ext cx="10800900" cy="4101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3200">
                <a:latin typeface="Montserrat"/>
                <a:ea typeface="Montserrat"/>
                <a:cs typeface="Montserrat"/>
                <a:sym typeface="Montserrat"/>
              </a:rPr>
              <a:t>React Hooks: “useMemo”</a:t>
            </a:r>
            <a:endParaRPr sz="3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3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3200"/>
              <a:buFont typeface="Montserrat"/>
              <a:buNone/>
            </a:pPr>
            <a:r>
              <a:t/>
            </a:r>
            <a:endParaRPr sz="3200">
              <a:latin typeface="Montserrat"/>
              <a:ea typeface="Montserrat"/>
              <a:cs typeface="Montserrat"/>
              <a:sym typeface="Montserrat"/>
            </a:endParaRPr>
          </a:p>
        </p:txBody>
      </p:sp>
      <p:sp>
        <p:nvSpPr>
          <p:cNvPr id="139" name="Google Shape;139;gf619eadc9f_0_24"/>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lt-LT" sz="1400">
                <a:latin typeface="Montserrat"/>
                <a:ea typeface="Montserrat"/>
                <a:cs typeface="Montserrat"/>
                <a:sym typeface="Montserrat"/>
              </a:rPr>
              <a:t>React.Js karkasas</a:t>
            </a:r>
            <a:endParaRPr/>
          </a:p>
        </p:txBody>
      </p:sp>
      <p:sp>
        <p:nvSpPr>
          <p:cNvPr id="140" name="Google Shape;140;gf619eadc9f_0_24"/>
          <p:cNvSpPr txBox="1"/>
          <p:nvPr>
            <p:ph idx="2" type="body"/>
          </p:nvPr>
        </p:nvSpPr>
        <p:spPr>
          <a:xfrm>
            <a:off x="480400" y="2671875"/>
            <a:ext cx="11137200" cy="3809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lang="lt-LT" sz="2000"/>
              <a:t>Grąžina įsimintą “useMemo” funkcijos grąžintiną vertę.</a:t>
            </a:r>
            <a:endParaRPr sz="2000"/>
          </a:p>
          <a:p>
            <a:pPr indent="0" lvl="0" marL="0" rtl="0" algn="l">
              <a:lnSpc>
                <a:spcPct val="100000"/>
              </a:lnSpc>
              <a:spcBef>
                <a:spcPts val="0"/>
              </a:spcBef>
              <a:spcAft>
                <a:spcPts val="0"/>
              </a:spcAft>
              <a:buSzPts val="1600"/>
              <a:buNone/>
            </a:pPr>
            <a:r>
              <a:t/>
            </a:r>
            <a:endParaRPr sz="2000"/>
          </a:p>
          <a:p>
            <a:pPr indent="0" lvl="0" marL="0" rtl="0" algn="l">
              <a:lnSpc>
                <a:spcPct val="100000"/>
              </a:lnSpc>
              <a:spcBef>
                <a:spcPts val="0"/>
              </a:spcBef>
              <a:spcAft>
                <a:spcPts val="0"/>
              </a:spcAft>
              <a:buSzPts val="1600"/>
              <a:buNone/>
            </a:pPr>
            <a:r>
              <a:rPr lang="lt-LT" sz="2000"/>
              <a:t>Perduokite “callback” funkciją ir “dependencies array”. useMemo grąžins įsimintą “callback” funkcijos grąžintiną vertę, kuri pasikeis tik pasikeitus vienai iš “dependencies array” savybių.</a:t>
            </a:r>
            <a:endParaRPr sz="2000"/>
          </a:p>
        </p:txBody>
      </p:sp>
      <p:pic>
        <p:nvPicPr>
          <p:cNvPr id="141" name="Google Shape;141;gf619eadc9f_0_24"/>
          <p:cNvPicPr preferRelativeResize="0"/>
          <p:nvPr/>
        </p:nvPicPr>
        <p:blipFill rotWithShape="1">
          <a:blip r:embed="rId3">
            <a:alphaModFix/>
          </a:blip>
          <a:srcRect b="0" l="0" r="0" t="0"/>
          <a:stretch/>
        </p:blipFill>
        <p:spPr>
          <a:xfrm>
            <a:off x="638331" y="4594650"/>
            <a:ext cx="9658150" cy="59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f52d31009e_0_0"/>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1300"/>
              <a:buNone/>
            </a:pPr>
            <a:r>
              <a:rPr lang="lt-LT"/>
              <a:t>React.Js karkasas</a:t>
            </a:r>
            <a:endParaRPr/>
          </a:p>
        </p:txBody>
      </p:sp>
      <p:sp>
        <p:nvSpPr>
          <p:cNvPr id="147" name="Google Shape;147;gf52d31009e_0_0"/>
          <p:cNvSpPr/>
          <p:nvPr/>
        </p:nvSpPr>
        <p:spPr>
          <a:xfrm>
            <a:off x="519150" y="2023475"/>
            <a:ext cx="7551300" cy="444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lt-LT" sz="1600" u="none" cap="none" strike="noStrike">
                <a:solidFill>
                  <a:schemeClr val="lt1"/>
                </a:solidFill>
                <a:latin typeface="Arial"/>
                <a:ea typeface="Arial"/>
                <a:cs typeface="Arial"/>
                <a:sym typeface="Arial"/>
              </a:rPr>
              <a:t>Sukurkite “Todos filter”, kuris turės tokias parinktis:</a:t>
            </a:r>
            <a:endParaRPr b="0" i="0" sz="1600" u="none" cap="none" strike="noStrike">
              <a:solidFill>
                <a:schemeClr val="lt1"/>
              </a:solidFill>
              <a:latin typeface="Arial"/>
              <a:ea typeface="Arial"/>
              <a:cs typeface="Arial"/>
              <a:sym typeface="Arial"/>
            </a:endParaRPr>
          </a:p>
          <a:p>
            <a:pPr indent="-330200" lvl="0" marL="457200" marR="0" rtl="0" algn="l">
              <a:lnSpc>
                <a:spcPct val="100000"/>
              </a:lnSpc>
              <a:spcBef>
                <a:spcPts val="0"/>
              </a:spcBef>
              <a:spcAft>
                <a:spcPts val="0"/>
              </a:spcAft>
              <a:buClr>
                <a:schemeClr val="lt1"/>
              </a:buClr>
              <a:buSzPts val="1600"/>
              <a:buFont typeface="Arial"/>
              <a:buChar char="-"/>
            </a:pPr>
            <a:r>
              <a:rPr b="0" i="0" lang="lt-LT" sz="1600" u="none" cap="none" strike="noStrike">
                <a:solidFill>
                  <a:schemeClr val="lt1"/>
                </a:solidFill>
                <a:latin typeface="Arial"/>
                <a:ea typeface="Arial"/>
                <a:cs typeface="Arial"/>
                <a:sym typeface="Arial"/>
              </a:rPr>
              <a:t>Paieška pagal pavadinimą;</a:t>
            </a:r>
            <a:endParaRPr b="0" i="0" sz="1600" u="none" cap="none" strike="noStrike">
              <a:solidFill>
                <a:schemeClr val="lt1"/>
              </a:solidFill>
              <a:latin typeface="Arial"/>
              <a:ea typeface="Arial"/>
              <a:cs typeface="Arial"/>
              <a:sym typeface="Arial"/>
            </a:endParaRPr>
          </a:p>
          <a:p>
            <a:pPr indent="-330200" lvl="0" marL="457200" marR="0" rtl="0" algn="l">
              <a:lnSpc>
                <a:spcPct val="100000"/>
              </a:lnSpc>
              <a:spcBef>
                <a:spcPts val="0"/>
              </a:spcBef>
              <a:spcAft>
                <a:spcPts val="0"/>
              </a:spcAft>
              <a:buClr>
                <a:schemeClr val="lt1"/>
              </a:buClr>
              <a:buSzPts val="1600"/>
              <a:buFont typeface="Arial"/>
              <a:buChar char="-"/>
            </a:pPr>
            <a:r>
              <a:rPr b="0" i="0" lang="lt-LT" sz="1600" u="none" cap="none" strike="noStrike">
                <a:solidFill>
                  <a:schemeClr val="lt1"/>
                </a:solidFill>
                <a:latin typeface="Arial"/>
                <a:ea typeface="Arial"/>
                <a:cs typeface="Arial"/>
                <a:sym typeface="Arial"/>
              </a:rPr>
              <a:t>Galimybė atnaujinti filtrą “Reset”</a:t>
            </a:r>
            <a:endParaRPr b="0" i="0" sz="1600" u="none" cap="none" strike="noStrike">
              <a:solidFill>
                <a:schemeClr val="lt1"/>
              </a:solidFill>
              <a:latin typeface="Arial"/>
              <a:ea typeface="Arial"/>
              <a:cs typeface="Arial"/>
              <a:sym typeface="Arial"/>
            </a:endParaRPr>
          </a:p>
          <a:p>
            <a:pPr indent="-330200" lvl="0" marL="457200" marR="0" rtl="0" algn="l">
              <a:lnSpc>
                <a:spcPct val="100000"/>
              </a:lnSpc>
              <a:spcBef>
                <a:spcPts val="0"/>
              </a:spcBef>
              <a:spcAft>
                <a:spcPts val="0"/>
              </a:spcAft>
              <a:buClr>
                <a:schemeClr val="lt1"/>
              </a:buClr>
              <a:buSzPts val="1600"/>
              <a:buFont typeface="Arial"/>
              <a:buChar char="-"/>
            </a:pPr>
            <a:r>
              <a:rPr b="0" i="0" lang="lt-LT" sz="1600" u="none" cap="none" strike="noStrike">
                <a:solidFill>
                  <a:schemeClr val="lt1"/>
                </a:solidFill>
                <a:latin typeface="Arial"/>
                <a:ea typeface="Arial"/>
                <a:cs typeface="Arial"/>
                <a:sym typeface="Arial"/>
              </a:rPr>
              <a:t>Filtravimas pagal:</a:t>
            </a:r>
            <a:endParaRPr b="0" i="0" sz="1600" u="none" cap="none" strike="noStrike">
              <a:solidFill>
                <a:schemeClr val="lt1"/>
              </a:solidFill>
              <a:latin typeface="Arial"/>
              <a:ea typeface="Arial"/>
              <a:cs typeface="Arial"/>
              <a:sym typeface="Arial"/>
            </a:endParaRPr>
          </a:p>
          <a:p>
            <a:pPr indent="-330200" lvl="1" marL="914400" marR="0" rtl="0" algn="l">
              <a:lnSpc>
                <a:spcPct val="100000"/>
              </a:lnSpc>
              <a:spcBef>
                <a:spcPts val="0"/>
              </a:spcBef>
              <a:spcAft>
                <a:spcPts val="0"/>
              </a:spcAft>
              <a:buClr>
                <a:schemeClr val="lt1"/>
              </a:buClr>
              <a:buSzPts val="1600"/>
              <a:buFont typeface="Arial"/>
              <a:buChar char="-"/>
            </a:pPr>
            <a:r>
              <a:rPr b="0" i="0" lang="lt-LT" sz="1600" u="none" cap="none" strike="noStrike">
                <a:solidFill>
                  <a:schemeClr val="lt1"/>
                </a:solidFill>
                <a:latin typeface="Arial"/>
                <a:ea typeface="Arial"/>
                <a:cs typeface="Arial"/>
                <a:sym typeface="Arial"/>
              </a:rPr>
              <a:t>“All”</a:t>
            </a:r>
            <a:endParaRPr b="0" i="0" sz="1600" u="none" cap="none" strike="noStrike">
              <a:solidFill>
                <a:schemeClr val="lt1"/>
              </a:solidFill>
              <a:latin typeface="Arial"/>
              <a:ea typeface="Arial"/>
              <a:cs typeface="Arial"/>
              <a:sym typeface="Arial"/>
            </a:endParaRPr>
          </a:p>
          <a:p>
            <a:pPr indent="-330200" lvl="0" marL="914400" marR="0" rtl="0" algn="l">
              <a:lnSpc>
                <a:spcPct val="100000"/>
              </a:lnSpc>
              <a:spcBef>
                <a:spcPts val="0"/>
              </a:spcBef>
              <a:spcAft>
                <a:spcPts val="0"/>
              </a:spcAft>
              <a:buClr>
                <a:schemeClr val="lt1"/>
              </a:buClr>
              <a:buSzPts val="1600"/>
              <a:buFont typeface="Arial"/>
              <a:buChar char="-"/>
            </a:pPr>
            <a:r>
              <a:rPr b="0" i="0" lang="lt-LT" sz="1600" u="none" cap="none" strike="noStrike">
                <a:solidFill>
                  <a:schemeClr val="lt1"/>
                </a:solidFill>
                <a:latin typeface="Arial"/>
                <a:ea typeface="Arial"/>
                <a:cs typeface="Arial"/>
                <a:sym typeface="Arial"/>
              </a:rPr>
              <a:t>“Completed”</a:t>
            </a:r>
            <a:endParaRPr b="0" i="0" sz="1600" u="none" cap="none" strike="noStrike">
              <a:solidFill>
                <a:schemeClr val="lt1"/>
              </a:solidFill>
              <a:latin typeface="Arial"/>
              <a:ea typeface="Arial"/>
              <a:cs typeface="Arial"/>
              <a:sym typeface="Arial"/>
            </a:endParaRPr>
          </a:p>
          <a:p>
            <a:pPr indent="-330200" lvl="0" marL="914400" marR="0" rtl="0" algn="l">
              <a:lnSpc>
                <a:spcPct val="100000"/>
              </a:lnSpc>
              <a:spcBef>
                <a:spcPts val="0"/>
              </a:spcBef>
              <a:spcAft>
                <a:spcPts val="0"/>
              </a:spcAft>
              <a:buClr>
                <a:schemeClr val="lt1"/>
              </a:buClr>
              <a:buSzPts val="1600"/>
              <a:buFont typeface="Arial"/>
              <a:buChar char="-"/>
            </a:pPr>
            <a:r>
              <a:rPr b="0" i="0" lang="lt-LT" sz="1600" u="none" cap="none" strike="noStrike">
                <a:solidFill>
                  <a:schemeClr val="lt1"/>
                </a:solidFill>
                <a:latin typeface="Arial"/>
                <a:ea typeface="Arial"/>
                <a:cs typeface="Arial"/>
                <a:sym typeface="Arial"/>
              </a:rPr>
              <a:t>“Not Completed”</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lt-LT" sz="1600" u="none" cap="none" strike="noStrike">
                <a:solidFill>
                  <a:schemeClr val="lt1"/>
                </a:solidFill>
                <a:latin typeface="Arial"/>
                <a:ea typeface="Arial"/>
                <a:cs typeface="Arial"/>
                <a:sym typeface="Arial"/>
              </a:rPr>
              <a:t>Duomenis imti iš čia: </a:t>
            </a:r>
            <a:r>
              <a:rPr b="0" i="0" lang="lt-LT" sz="1600" u="sng" cap="none" strike="noStrike">
                <a:solidFill>
                  <a:schemeClr val="hlink"/>
                </a:solidFill>
                <a:latin typeface="Arial"/>
                <a:ea typeface="Arial"/>
                <a:cs typeface="Arial"/>
                <a:sym typeface="Arial"/>
                <a:hlinkClick r:id="rId3"/>
              </a:rPr>
              <a:t>https://jsonplaceholder.typicode.com/todos</a:t>
            </a:r>
            <a:r>
              <a:rPr lang="lt-LT" sz="1600">
                <a:solidFill>
                  <a:schemeClr val="lt1"/>
                </a:solidFill>
              </a:rPr>
              <a:t> </a:t>
            </a:r>
            <a:r>
              <a:rPr b="0" i="0" lang="lt-LT" sz="1600" u="none" cap="none" strike="noStrike">
                <a:solidFill>
                  <a:schemeClr val="lt1"/>
                </a:solidFill>
                <a:latin typeface="Arial"/>
                <a:ea typeface="Arial"/>
                <a:cs typeface="Arial"/>
                <a:sym typeface="Arial"/>
              </a:rPr>
              <a:t> </a:t>
            </a:r>
            <a:endParaRPr b="0" i="0" sz="1600" u="none" cap="none" strike="noStrike">
              <a:solidFill>
                <a:schemeClr val="lt1"/>
              </a:solidFill>
              <a:latin typeface="Arial"/>
              <a:ea typeface="Arial"/>
              <a:cs typeface="Arial"/>
              <a:sym typeface="Arial"/>
            </a:endParaRPr>
          </a:p>
        </p:txBody>
      </p:sp>
      <p:sp>
        <p:nvSpPr>
          <p:cNvPr id="148" name="Google Shape;148;gf52d31009e_0_0"/>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1</a:t>
            </a:r>
            <a:endParaRPr b="0" i="0" sz="1400" u="none" cap="none" strike="noStrike">
              <a:solidFill>
                <a:srgbClr val="000000"/>
              </a:solidFill>
              <a:latin typeface="Arial"/>
              <a:ea typeface="Arial"/>
              <a:cs typeface="Arial"/>
              <a:sym typeface="Arial"/>
            </a:endParaRPr>
          </a:p>
        </p:txBody>
      </p:sp>
      <p:pic>
        <p:nvPicPr>
          <p:cNvPr id="149" name="Google Shape;149;gf52d31009e_0_0"/>
          <p:cNvPicPr preferRelativeResize="0"/>
          <p:nvPr/>
        </p:nvPicPr>
        <p:blipFill rotWithShape="1">
          <a:blip r:embed="rId4">
            <a:alphaModFix/>
          </a:blip>
          <a:srcRect b="0" l="0" r="0" t="0"/>
          <a:stretch/>
        </p:blipFill>
        <p:spPr>
          <a:xfrm>
            <a:off x="7823550" y="1979200"/>
            <a:ext cx="3816750" cy="37260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idx="1" type="body"/>
          </p:nvPr>
        </p:nvSpPr>
        <p:spPr>
          <a:xfrm>
            <a:off x="451866" y="460650"/>
            <a:ext cx="5615700" cy="4536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lt-LT" sz="1400">
                <a:latin typeface="Montserrat"/>
                <a:ea typeface="Montserrat"/>
                <a:cs typeface="Montserrat"/>
                <a:sym typeface="Montserrat"/>
              </a:rPr>
              <a:t>React.Js karkasas</a:t>
            </a:r>
            <a:endParaRPr/>
          </a:p>
          <a:p>
            <a:pPr indent="0" lvl="0" marL="0" rtl="0" algn="l">
              <a:lnSpc>
                <a:spcPct val="90000"/>
              </a:lnSpc>
              <a:spcBef>
                <a:spcPts val="1000"/>
              </a:spcBef>
              <a:spcAft>
                <a:spcPts val="0"/>
              </a:spcAft>
              <a:buClr>
                <a:schemeClr val="dk1"/>
              </a:buClr>
              <a:buSzPct val="100000"/>
              <a:buNone/>
            </a:pPr>
            <a:r>
              <a:t/>
            </a:r>
            <a:endParaRPr/>
          </a:p>
        </p:txBody>
      </p:sp>
      <p:sp>
        <p:nvSpPr>
          <p:cNvPr id="155" name="Google Shape;155;p7"/>
          <p:cNvSpPr txBox="1"/>
          <p:nvPr>
            <p:ph idx="2" type="body"/>
          </p:nvPr>
        </p:nvSpPr>
        <p:spPr>
          <a:xfrm>
            <a:off x="3148538" y="3086884"/>
            <a:ext cx="3750900" cy="329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Straipsniai</a:t>
            </a:r>
            <a:endParaRPr/>
          </a:p>
        </p:txBody>
      </p:sp>
      <p:sp>
        <p:nvSpPr>
          <p:cNvPr id="156" name="Google Shape;156;p7"/>
          <p:cNvSpPr txBox="1"/>
          <p:nvPr>
            <p:ph type="title"/>
          </p:nvPr>
        </p:nvSpPr>
        <p:spPr>
          <a:xfrm>
            <a:off x="451866"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157" name="Google Shape;157;p7"/>
          <p:cNvSpPr txBox="1"/>
          <p:nvPr>
            <p:ph idx="4" type="body"/>
          </p:nvPr>
        </p:nvSpPr>
        <p:spPr>
          <a:xfrm>
            <a:off x="7370400" y="3086875"/>
            <a:ext cx="4208100" cy="27429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600"/>
              <a:buNone/>
            </a:pPr>
            <a:r>
              <a:rPr lang="lt-LT" sz="1200" u="sng">
                <a:solidFill>
                  <a:schemeClr val="hlink"/>
                </a:solidFill>
                <a:hlinkClick r:id="rId3"/>
              </a:rPr>
              <a:t>https://blog.webdevsimplified.com/2020-05/memoization-in-react/</a:t>
            </a:r>
            <a:r>
              <a:rPr lang="lt-LT" sz="1200"/>
              <a:t> </a:t>
            </a:r>
            <a:endParaRPr sz="1200"/>
          </a:p>
        </p:txBody>
      </p:sp>
      <p:sp>
        <p:nvSpPr>
          <p:cNvPr id="158" name="Google Shape;158;p7"/>
          <p:cNvSpPr txBox="1"/>
          <p:nvPr>
            <p:ph idx="5" type="body"/>
          </p:nvPr>
        </p:nvSpPr>
        <p:spPr>
          <a:xfrm>
            <a:off x="3148538" y="2107199"/>
            <a:ext cx="3750900" cy="329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Dokumentacija</a:t>
            </a:r>
            <a:endParaRPr/>
          </a:p>
        </p:txBody>
      </p:sp>
      <p:sp>
        <p:nvSpPr>
          <p:cNvPr id="159" name="Google Shape;159;p7"/>
          <p:cNvSpPr txBox="1"/>
          <p:nvPr>
            <p:ph idx="7" type="body"/>
          </p:nvPr>
        </p:nvSpPr>
        <p:spPr>
          <a:xfrm>
            <a:off x="7430275" y="2005213"/>
            <a:ext cx="4208100" cy="69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3"/>
              </a:buClr>
              <a:buSzPts val="1360"/>
              <a:buNone/>
            </a:pPr>
            <a:r>
              <a:rPr lang="lt-LT" sz="1200" u="sng">
                <a:solidFill>
                  <a:schemeClr val="hlink"/>
                </a:solidFill>
                <a:hlinkClick r:id="rId4"/>
              </a:rPr>
              <a:t>https://reactjs.org/docs/optimizing-performance.html</a:t>
            </a:r>
            <a:endParaRPr sz="1200"/>
          </a:p>
          <a:p>
            <a:pPr indent="0" lvl="0" marL="0" rtl="0" algn="l">
              <a:lnSpc>
                <a:spcPct val="90000"/>
              </a:lnSpc>
              <a:spcBef>
                <a:spcPts val="0"/>
              </a:spcBef>
              <a:spcAft>
                <a:spcPts val="0"/>
              </a:spcAft>
              <a:buClr>
                <a:schemeClr val="accent3"/>
              </a:buClr>
              <a:buSzPts val="1360"/>
              <a:buNone/>
            </a:pPr>
            <a:r>
              <a:rPr lang="lt-LT" sz="1200" u="sng">
                <a:solidFill>
                  <a:schemeClr val="hlink"/>
                </a:solidFill>
                <a:hlinkClick r:id="rId5"/>
              </a:rPr>
              <a:t>https://reactjs.org/docs/hooks-reference.html#usecallback</a:t>
            </a:r>
            <a:r>
              <a:rPr lang="lt-LT" sz="1200"/>
              <a:t>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