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CYKOS2i3DM4YzvSJeFsTutrT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customschemas.google.com/relationships/presentationmetadata" Target="meta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76e0228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f376e0228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9" name="Google Shape;49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72" name="Google Shape;72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nextjs.org/docs/basic-features/static-file-serving" TargetMode="External"/><Relationship Id="rId10" Type="http://schemas.openxmlformats.org/officeDocument/2006/relationships/hyperlink" Target="https://nextjs.org/docs/basic-features/built-in-css-support" TargetMode="External"/><Relationship Id="rId13" Type="http://schemas.openxmlformats.org/officeDocument/2006/relationships/image" Target="../media/image4.png"/><Relationship Id="rId12" Type="http://schemas.openxmlformats.org/officeDocument/2006/relationships/hyperlink" Target="https://nextjs.org/docs/getting-started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create-a-new-react-app.html" TargetMode="External"/><Relationship Id="rId4" Type="http://schemas.openxmlformats.org/officeDocument/2006/relationships/hyperlink" Target="https://create-react-app.dev/" TargetMode="External"/><Relationship Id="rId9" Type="http://schemas.openxmlformats.org/officeDocument/2006/relationships/hyperlink" Target="https://nextjs.org/docs/basic-features/data-fetching" TargetMode="External"/><Relationship Id="rId5" Type="http://schemas.openxmlformats.org/officeDocument/2006/relationships/hyperlink" Target="https://nextjs.org/" TargetMode="External"/><Relationship Id="rId6" Type="http://schemas.openxmlformats.org/officeDocument/2006/relationships/hyperlink" Target="https://nextjs.org/docs/getting-started" TargetMode="External"/><Relationship Id="rId7" Type="http://schemas.openxmlformats.org/officeDocument/2006/relationships/hyperlink" Target="https://nextjs.org/docs/basic-features/pages" TargetMode="External"/><Relationship Id="rId8" Type="http://schemas.openxmlformats.org/officeDocument/2006/relationships/hyperlink" Target="https://nextjs.org/docs/basic-features/layou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mTz0GXj8NN0&amp;t=1888s" TargetMode="External"/><Relationship Id="rId4" Type="http://schemas.openxmlformats.org/officeDocument/2006/relationships/hyperlink" Target="https://www.freecodecamp.org/news/tag/nextj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Next.js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402" y="1371700"/>
            <a:ext cx="61059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Per šias paskaitas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2091875" y="2441150"/>
            <a:ext cx="5535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Next.js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76e02287_0_2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Next.js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f376e02287_0_2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gf376e02287_0_20"/>
          <p:cNvSpPr txBox="1"/>
          <p:nvPr>
            <p:ph idx="2" type="body"/>
          </p:nvPr>
        </p:nvSpPr>
        <p:spPr>
          <a:xfrm>
            <a:off x="480400" y="2671875"/>
            <a:ext cx="108009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Prisiminkime aplinkas, kuriose galime kurti React.js aplikacijas: </a:t>
            </a:r>
            <a:r>
              <a:rPr b="1" lang="lt-LT" u="sng">
                <a:solidFill>
                  <a:schemeClr val="hlink"/>
                </a:solidFill>
                <a:hlinkClick r:id="rId3"/>
              </a:rPr>
              <a:t>https://reactjs.org/docs/create-a-new-react-app.html</a:t>
            </a:r>
            <a:r>
              <a:rPr b="1" lang="lt-LT"/>
              <a:t>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Kaip matome </a:t>
            </a:r>
            <a:r>
              <a:rPr b="1" lang="lt-LT" u="sng">
                <a:solidFill>
                  <a:schemeClr val="hlink"/>
                </a:solidFill>
                <a:hlinkClick r:id="rId4"/>
              </a:rPr>
              <a:t>CRA</a:t>
            </a:r>
            <a:r>
              <a:rPr b="1" lang="lt-LT"/>
              <a:t> nėra vienintelė, aplina. Kaip alternatyvą galime naudoti </a:t>
            </a:r>
            <a:r>
              <a:rPr b="1" lang="lt-LT" u="sng">
                <a:solidFill>
                  <a:schemeClr val="hlink"/>
                </a:solidFill>
                <a:hlinkClick r:id="rId5"/>
              </a:rPr>
              <a:t>Next.js</a:t>
            </a:r>
            <a:r>
              <a:rPr b="1" lang="lt-LT"/>
              <a:t> (kaip nurodo kūrėjai “The React Framework for Production“)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Atsidarykite savo kodo redaktorius ir paanalizuokime d</a:t>
            </a:r>
            <a:r>
              <a:rPr lang="lt-LT"/>
              <a:t>okumentaciją: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 u="sng">
                <a:solidFill>
                  <a:schemeClr val="hlink"/>
                </a:solidFill>
                <a:hlinkClick r:id="rId6"/>
              </a:rPr>
              <a:t>Diegimas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Pagrindinės funkcijos ir jų kūrimas: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lt-LT" u="sng">
                <a:solidFill>
                  <a:schemeClr val="hlink"/>
                </a:solidFill>
                <a:hlinkClick r:id="rId7"/>
              </a:rPr>
              <a:t>Navigacija</a:t>
            </a:r>
            <a:r>
              <a:rPr lang="lt-LT"/>
              <a:t> ir </a:t>
            </a:r>
            <a:r>
              <a:rPr lang="lt-LT" u="sng">
                <a:solidFill>
                  <a:schemeClr val="hlink"/>
                </a:solidFill>
                <a:hlinkClick r:id="rId8"/>
              </a:rPr>
              <a:t>puslapio šablonas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lt-LT" u="sng">
                <a:solidFill>
                  <a:schemeClr val="hlink"/>
                </a:solidFill>
                <a:hlinkClick r:id="rId9"/>
              </a:rPr>
              <a:t>Duomenų gavimas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lt-LT" u="sng">
                <a:solidFill>
                  <a:schemeClr val="hlink"/>
                </a:solidFill>
                <a:hlinkClick r:id="rId10"/>
              </a:rPr>
              <a:t>Stiliaus pridėjimas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lt-LT" u="sng">
                <a:solidFill>
                  <a:schemeClr val="hlink"/>
                </a:solidFill>
                <a:hlinkClick r:id="rId11"/>
              </a:rPr>
              <a:t>Failų siuntimas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Kitos funkcijos: </a:t>
            </a:r>
            <a:r>
              <a:rPr lang="lt-LT" u="sng">
                <a:solidFill>
                  <a:schemeClr val="hlink"/>
                </a:solidFill>
                <a:hlinkClick r:id="rId12"/>
              </a:rPr>
              <a:t>dokumentacija</a:t>
            </a:r>
            <a:endParaRPr/>
          </a:p>
        </p:txBody>
      </p:sp>
      <p:pic>
        <p:nvPicPr>
          <p:cNvPr id="122" name="Google Shape;122;gf376e02287_0_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765400" y="4739750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8" name="Google Shape;128;p7"/>
          <p:cNvSpPr txBox="1"/>
          <p:nvPr>
            <p:ph idx="2" type="body"/>
          </p:nvPr>
        </p:nvSpPr>
        <p:spPr>
          <a:xfrm>
            <a:off x="3148538" y="362985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 / video</a:t>
            </a:r>
            <a:endParaRPr/>
          </a:p>
        </p:txBody>
      </p:sp>
      <p:sp>
        <p:nvSpPr>
          <p:cNvPr id="129" name="Google Shape;129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30" name="Google Shape;130;p7"/>
          <p:cNvSpPr txBox="1"/>
          <p:nvPr>
            <p:ph idx="4" type="body"/>
          </p:nvPr>
        </p:nvSpPr>
        <p:spPr>
          <a:xfrm>
            <a:off x="7370400" y="3629850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https://www.youtube.com/watch?v=mTz0GXj8NN0&amp;t=1888s</a:t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/>
              <a:t>Straipsnių rinkinys:</a:t>
            </a:r>
            <a:endParaRPr sz="1200"/>
          </a:p>
          <a:p>
            <a:pPr indent="-3048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lt-LT" sz="1200" u="sng">
                <a:solidFill>
                  <a:schemeClr val="hlink"/>
                </a:solidFill>
                <a:hlinkClick r:id="rId4"/>
              </a:rPr>
              <a:t>https://www.freecodecamp.org/news/tag/nextjs/</a:t>
            </a:r>
            <a:r>
              <a:rPr b="1" lang="lt-LT" sz="1200"/>
              <a:t> </a:t>
            </a:r>
            <a:endParaRPr b="1" sz="1200"/>
          </a:p>
        </p:txBody>
      </p:sp>
      <p:sp>
        <p:nvSpPr>
          <p:cNvPr id="131" name="Google Shape;131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Dokumentacija</a:t>
            </a:r>
            <a:endParaRPr/>
          </a:p>
        </p:txBody>
      </p:sp>
      <p:sp>
        <p:nvSpPr>
          <p:cNvPr id="132" name="Google Shape;132;p7"/>
          <p:cNvSpPr txBox="1"/>
          <p:nvPr>
            <p:ph idx="7" type="body"/>
          </p:nvPr>
        </p:nvSpPr>
        <p:spPr>
          <a:xfrm>
            <a:off x="7430275" y="2005235"/>
            <a:ext cx="42081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/>
              <a:t>https://nextjs.org/docs/getting-started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