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Montserrat"/>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8RzUquhzmgYTKt/2CwFuUM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3" Type="http://customschemas.google.com/relationships/presentationmetadata" Target="meta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376e02287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f376e02287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46" name="Shape 46"/>
        <p:cNvGrpSpPr/>
        <p:nvPr/>
      </p:nvGrpSpPr>
      <p:grpSpPr>
        <a:xfrm>
          <a:off x="0" y="0"/>
          <a:ext cx="0" cy="0"/>
          <a:chOff x="0" y="0"/>
          <a:chExt cx="0" cy="0"/>
        </a:xfrm>
      </p:grpSpPr>
      <p:sp>
        <p:nvSpPr>
          <p:cNvPr id="47" name="Google Shape;47;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6"/>
          <p:cNvGrpSpPr/>
          <p:nvPr/>
        </p:nvGrpSpPr>
        <p:grpSpPr>
          <a:xfrm>
            <a:off x="11078622" y="458788"/>
            <a:ext cx="632987" cy="680883"/>
            <a:chOff x="7684476" y="458788"/>
            <a:chExt cx="632987" cy="680883"/>
          </a:xfrm>
        </p:grpSpPr>
        <p:sp>
          <p:nvSpPr>
            <p:cNvPr id="49" name="Google Shape;49;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69" name="Shape 69"/>
        <p:cNvGrpSpPr/>
        <p:nvPr/>
      </p:nvGrpSpPr>
      <p:grpSpPr>
        <a:xfrm>
          <a:off x="0" y="0"/>
          <a:ext cx="0" cy="0"/>
          <a:chOff x="0" y="0"/>
          <a:chExt cx="0" cy="0"/>
        </a:xfrm>
      </p:grpSpPr>
      <p:sp>
        <p:nvSpPr>
          <p:cNvPr id="70" name="Google Shape;70;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1" name="Google Shape;71;p15"/>
          <p:cNvGrpSpPr/>
          <p:nvPr/>
        </p:nvGrpSpPr>
        <p:grpSpPr>
          <a:xfrm>
            <a:off x="11078621" y="458788"/>
            <a:ext cx="632987" cy="680884"/>
            <a:chOff x="3600450" y="-1698438"/>
            <a:chExt cx="1353502" cy="1455919"/>
          </a:xfrm>
        </p:grpSpPr>
        <p:sp>
          <p:nvSpPr>
            <p:cNvPr id="72" name="Google Shape;72;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76" name="Google Shape;76;p15"/>
          <p:cNvSpPr/>
          <p:nvPr>
            <p:ph idx="2" type="pic"/>
          </p:nvPr>
        </p:nvSpPr>
        <p:spPr>
          <a:xfrm>
            <a:off x="479612" y="1854200"/>
            <a:ext cx="11231996" cy="50038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eactjs.org/docs/create-a-new-react-app.html" TargetMode="External"/><Relationship Id="rId4" Type="http://schemas.openxmlformats.org/officeDocument/2006/relationships/hyperlink" Target="https://create-react-app.dev/" TargetMode="External"/><Relationship Id="rId9" Type="http://schemas.openxmlformats.org/officeDocument/2006/relationships/image" Target="../media/image4.png"/><Relationship Id="rId5" Type="http://schemas.openxmlformats.org/officeDocument/2006/relationships/hyperlink" Target="https://nextjs.org/" TargetMode="External"/><Relationship Id="rId6" Type="http://schemas.openxmlformats.org/officeDocument/2006/relationships/hyperlink" Target="https://www.gatsbyjs.com/" TargetMode="External"/><Relationship Id="rId7" Type="http://schemas.openxmlformats.org/officeDocument/2006/relationships/hyperlink" Target="https://nextjs.org/docs/getting-started" TargetMode="External"/><Relationship Id="rId8" Type="http://schemas.openxmlformats.org/officeDocument/2006/relationships/hyperlink" Target="https://www.gatsbyjs.com/do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youtube.com/watch?v=Qms4k6y7OgI&amp;list=PL4cUxeGkcC9hw1g77I35ZivVLe8k2nvjB" TargetMode="External"/><Relationship Id="rId4" Type="http://schemas.openxmlformats.org/officeDocument/2006/relationships/hyperlink" Target="https://www.gatsbyjs.com/doc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300" cy="2387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Montserrat"/>
              <a:buNone/>
            </a:pPr>
            <a:r>
              <a:rPr lang="lt-LT">
                <a:latin typeface="Montserrat"/>
                <a:ea typeface="Montserrat"/>
                <a:cs typeface="Montserrat"/>
                <a:sym typeface="Montserrat"/>
              </a:rPr>
              <a:t>React.Js karkasas</a:t>
            </a:r>
            <a:endParaRPr/>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latin typeface="Montserrat"/>
                <a:ea typeface="Montserrat"/>
                <a:cs typeface="Montserrat"/>
                <a:sym typeface="Montserrat"/>
              </a:rPr>
              <a:t>Gatsby</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 </a:t>
            </a:r>
            <a:endParaRPr/>
          </a:p>
          <a:p>
            <a:pPr indent="0" lvl="0" marL="0" rtl="0" algn="l">
              <a:lnSpc>
                <a:spcPct val="90000"/>
              </a:lnSpc>
              <a:spcBef>
                <a:spcPts val="1000"/>
              </a:spcBef>
              <a:spcAft>
                <a:spcPts val="0"/>
              </a:spcAft>
              <a:buClr>
                <a:schemeClr val="dk1"/>
              </a:buClr>
              <a:buSzPts val="1600"/>
              <a:buNone/>
            </a:pPr>
            <a:r>
              <a:rPr lang="lt-LT"/>
              <a:t>Ernestas Rutkauskas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4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400"/>
              <a:buFont typeface="Arial"/>
              <a:buNone/>
            </a:pPr>
            <a:r>
              <a:rPr lang="lt-LT" sz="1400">
                <a:latin typeface="Montserrat"/>
                <a:ea typeface="Montserrat"/>
                <a:cs typeface="Montserrat"/>
                <a:sym typeface="Montserrat"/>
              </a:rPr>
              <a:t>React.Js karkasas</a:t>
            </a:r>
            <a:endParaRPr/>
          </a:p>
          <a:p>
            <a:pPr indent="0" lvl="0" marL="0" rtl="0" algn="l">
              <a:lnSpc>
                <a:spcPct val="90000"/>
              </a:lnSpc>
              <a:spcBef>
                <a:spcPts val="0"/>
              </a:spcBef>
              <a:spcAft>
                <a:spcPts val="0"/>
              </a:spcAft>
              <a:buClr>
                <a:schemeClr val="dk1"/>
              </a:buClr>
              <a:buSzPts val="1300"/>
              <a:buNone/>
            </a:pPr>
            <a:r>
              <a:t/>
            </a:r>
            <a:endParaRPr>
              <a:latin typeface="Montserrat"/>
              <a:ea typeface="Montserrat"/>
              <a:cs typeface="Montserrat"/>
              <a:sym typeface="Montserrat"/>
            </a:endParaRPr>
          </a:p>
        </p:txBody>
      </p:sp>
      <p:sp>
        <p:nvSpPr>
          <p:cNvPr id="112" name="Google Shape;112;gc8177118b2_0_0"/>
          <p:cNvSpPr txBox="1"/>
          <p:nvPr>
            <p:ph type="title"/>
          </p:nvPr>
        </p:nvSpPr>
        <p:spPr>
          <a:xfrm>
            <a:off x="480402" y="1371700"/>
            <a:ext cx="61059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Per šias paskaitas išmoksite</a:t>
            </a:r>
            <a:endParaRPr/>
          </a:p>
        </p:txBody>
      </p:sp>
      <p:sp>
        <p:nvSpPr>
          <p:cNvPr id="113" name="Google Shape;113;gc8177118b2_0_0"/>
          <p:cNvSpPr/>
          <p:nvPr/>
        </p:nvSpPr>
        <p:spPr>
          <a:xfrm>
            <a:off x="410016" y="244116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14" name="Google Shape;114;gc8177118b2_0_0"/>
          <p:cNvSpPr txBox="1"/>
          <p:nvPr>
            <p:ph idx="2" type="body"/>
          </p:nvPr>
        </p:nvSpPr>
        <p:spPr>
          <a:xfrm>
            <a:off x="2091875" y="2441150"/>
            <a:ext cx="5535300" cy="73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600"/>
              <a:buNone/>
            </a:pPr>
            <a:r>
              <a:rPr lang="lt-LT">
                <a:latin typeface="Montserrat"/>
                <a:ea typeface="Montserrat"/>
                <a:cs typeface="Montserrat"/>
                <a:sym typeface="Montserrat"/>
              </a:rPr>
              <a:t>Gatsby</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f376e02287_0_20"/>
          <p:cNvSpPr txBox="1"/>
          <p:nvPr>
            <p:ph type="title"/>
          </p:nvPr>
        </p:nvSpPr>
        <p:spPr>
          <a:xfrm>
            <a:off x="480408" y="1371700"/>
            <a:ext cx="10800900" cy="4101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Montserrat"/>
              <a:buNone/>
            </a:pPr>
            <a:r>
              <a:rPr lang="lt-LT" sz="3200">
                <a:latin typeface="Montserrat"/>
                <a:ea typeface="Montserrat"/>
                <a:cs typeface="Montserrat"/>
                <a:sym typeface="Montserrat"/>
              </a:rPr>
              <a:t>Gatsby</a:t>
            </a:r>
            <a:endParaRPr sz="3200">
              <a:latin typeface="Montserrat"/>
              <a:ea typeface="Montserrat"/>
              <a:cs typeface="Montserrat"/>
              <a:sym typeface="Montserrat"/>
            </a:endParaRPr>
          </a:p>
        </p:txBody>
      </p:sp>
      <p:sp>
        <p:nvSpPr>
          <p:cNvPr id="120" name="Google Shape;120;gf376e02287_0_20"/>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lt-LT" sz="1400">
                <a:latin typeface="Montserrat"/>
                <a:ea typeface="Montserrat"/>
                <a:cs typeface="Montserrat"/>
                <a:sym typeface="Montserrat"/>
              </a:rPr>
              <a:t>React.Js karkasas</a:t>
            </a:r>
            <a:endParaRPr/>
          </a:p>
        </p:txBody>
      </p:sp>
      <p:sp>
        <p:nvSpPr>
          <p:cNvPr id="121" name="Google Shape;121;gf376e02287_0_20"/>
          <p:cNvSpPr txBox="1"/>
          <p:nvPr>
            <p:ph idx="2" type="body"/>
          </p:nvPr>
        </p:nvSpPr>
        <p:spPr>
          <a:xfrm>
            <a:off x="480400" y="2671875"/>
            <a:ext cx="10800900" cy="3809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Font typeface="Arial"/>
              <a:buNone/>
            </a:pPr>
            <a:r>
              <a:rPr b="1" lang="lt-LT"/>
              <a:t>Prisiminkime aplinkas, kuriose galime kurti React.js aplikacijas: </a:t>
            </a:r>
            <a:r>
              <a:rPr b="1" lang="lt-LT" u="sng">
                <a:solidFill>
                  <a:schemeClr val="accent3"/>
                </a:solidFill>
                <a:hlinkClick r:id="rId3">
                  <a:extLst>
                    <a:ext uri="{A12FA001-AC4F-418D-AE19-62706E023703}">
                      <ahyp:hlinkClr val="tx"/>
                    </a:ext>
                  </a:extLst>
                </a:hlinkClick>
              </a:rPr>
              <a:t>https://reactjs.org/docs/create-a-new-react-app.html</a:t>
            </a:r>
            <a:r>
              <a:rPr b="1" lang="lt-LT"/>
              <a:t> </a:t>
            </a:r>
            <a:endParaRPr b="1"/>
          </a:p>
          <a:p>
            <a:pPr indent="0" lvl="0" marL="0" rtl="0" algn="l">
              <a:spcBef>
                <a:spcPts val="0"/>
              </a:spcBef>
              <a:spcAft>
                <a:spcPts val="0"/>
              </a:spcAft>
              <a:buClr>
                <a:schemeClr val="dk1"/>
              </a:buClr>
              <a:buSzPts val="1600"/>
              <a:buFont typeface="Arial"/>
              <a:buNone/>
            </a:pPr>
            <a:r>
              <a:t/>
            </a:r>
            <a:endParaRPr b="1"/>
          </a:p>
          <a:p>
            <a:pPr indent="0" lvl="0" marL="0" rtl="0" algn="l">
              <a:spcBef>
                <a:spcPts val="0"/>
              </a:spcBef>
              <a:spcAft>
                <a:spcPts val="0"/>
              </a:spcAft>
              <a:buSzPts val="1600"/>
              <a:buNone/>
            </a:pPr>
            <a:r>
              <a:rPr b="1" lang="lt-LT"/>
              <a:t>Kaip matome </a:t>
            </a:r>
            <a:r>
              <a:rPr b="1" lang="lt-LT" u="sng">
                <a:solidFill>
                  <a:schemeClr val="accent3"/>
                </a:solidFill>
                <a:hlinkClick r:id="rId4">
                  <a:extLst>
                    <a:ext uri="{A12FA001-AC4F-418D-AE19-62706E023703}">
                      <ahyp:hlinkClr val="tx"/>
                    </a:ext>
                  </a:extLst>
                </a:hlinkClick>
              </a:rPr>
              <a:t>CRA</a:t>
            </a:r>
            <a:r>
              <a:rPr b="1" lang="lt-LT"/>
              <a:t> nėra vienintelė, aplina. Kaip alternatyvą galime naudoti </a:t>
            </a:r>
            <a:r>
              <a:rPr b="1" lang="lt-LT" u="sng">
                <a:solidFill>
                  <a:schemeClr val="accent3"/>
                </a:solidFill>
                <a:hlinkClick r:id="rId5">
                  <a:extLst>
                    <a:ext uri="{A12FA001-AC4F-418D-AE19-62706E023703}">
                      <ahyp:hlinkClr val="tx"/>
                    </a:ext>
                  </a:extLst>
                </a:hlinkClick>
              </a:rPr>
              <a:t>Next.js</a:t>
            </a:r>
            <a:r>
              <a:rPr b="1" lang="lt-LT"/>
              <a:t> (kaip nurodo kūrėjai “The React Framework for Production“) arba </a:t>
            </a:r>
            <a:r>
              <a:rPr b="1" lang="lt-LT"/>
              <a:t>„</a:t>
            </a:r>
            <a:r>
              <a:rPr b="1" lang="lt-LT" u="sng">
                <a:solidFill>
                  <a:schemeClr val="hlink"/>
                </a:solidFill>
                <a:hlinkClick r:id="rId6"/>
              </a:rPr>
              <a:t>Gatsby</a:t>
            </a:r>
            <a:r>
              <a:rPr b="1" lang="lt-LT"/>
              <a:t> (kaip nurodo jų kūrėjai “The fast and flexible framework that makes building websites with any CMS, API, or database fun again. Build and deploy headless websites that drive more traffic, convert better, and earn more revenue!</a:t>
            </a:r>
            <a:r>
              <a:rPr b="1" lang="lt-LT"/>
              <a:t>“)</a:t>
            </a:r>
            <a:endParaRPr b="1"/>
          </a:p>
          <a:p>
            <a:pPr indent="0" lvl="0" marL="0" rtl="0" algn="l">
              <a:lnSpc>
                <a:spcPct val="100000"/>
              </a:lnSpc>
              <a:spcBef>
                <a:spcPts val="0"/>
              </a:spcBef>
              <a:spcAft>
                <a:spcPts val="0"/>
              </a:spcAft>
              <a:buSzPts val="1600"/>
              <a:buNone/>
            </a:pPr>
            <a:r>
              <a:t/>
            </a:r>
            <a:endParaRPr b="1" i="1"/>
          </a:p>
          <a:p>
            <a:pPr indent="0" lvl="0" marL="0" rtl="0" algn="l">
              <a:lnSpc>
                <a:spcPct val="100000"/>
              </a:lnSpc>
              <a:spcBef>
                <a:spcPts val="0"/>
              </a:spcBef>
              <a:spcAft>
                <a:spcPts val="0"/>
              </a:spcAft>
              <a:buSzPts val="1600"/>
              <a:buNone/>
            </a:pPr>
            <a:r>
              <a:rPr lang="lt-LT"/>
              <a:t>Atsidarykite savo kodo redaktorius ir paanalizuokime dokumentaciją</a:t>
            </a:r>
            <a:r>
              <a:rPr lang="lt-LT"/>
              <a:t>:</a:t>
            </a:r>
            <a:endParaRPr/>
          </a:p>
          <a:p>
            <a:pPr indent="-330200" lvl="0" marL="457200" rtl="0" algn="l">
              <a:lnSpc>
                <a:spcPct val="100000"/>
              </a:lnSpc>
              <a:spcBef>
                <a:spcPts val="0"/>
              </a:spcBef>
              <a:spcAft>
                <a:spcPts val="0"/>
              </a:spcAft>
              <a:buSzPts val="1600"/>
              <a:buChar char="-"/>
            </a:pPr>
            <a:r>
              <a:rPr lang="lt-LT" u="sng">
                <a:solidFill>
                  <a:schemeClr val="hlink"/>
                </a:solidFill>
                <a:hlinkClick r:id="rId7"/>
              </a:rPr>
              <a:t>Diegimas</a:t>
            </a:r>
            <a:endParaRPr/>
          </a:p>
          <a:p>
            <a:pPr indent="-330200" lvl="0" marL="457200" rtl="0" algn="l">
              <a:lnSpc>
                <a:spcPct val="100000"/>
              </a:lnSpc>
              <a:spcBef>
                <a:spcPts val="0"/>
              </a:spcBef>
              <a:spcAft>
                <a:spcPts val="0"/>
              </a:spcAft>
              <a:buSzPts val="1600"/>
              <a:buChar char="-"/>
            </a:pPr>
            <a:r>
              <a:rPr lang="lt-LT"/>
              <a:t>Pagrindinės funkcijos ir jų kūrimas:</a:t>
            </a:r>
            <a:endParaRPr/>
          </a:p>
          <a:p>
            <a:pPr indent="-342900" lvl="1" marL="914400" rtl="0" algn="l">
              <a:lnSpc>
                <a:spcPct val="100000"/>
              </a:lnSpc>
              <a:spcBef>
                <a:spcPts val="0"/>
              </a:spcBef>
              <a:spcAft>
                <a:spcPts val="0"/>
              </a:spcAft>
              <a:buSzPts val="1800"/>
              <a:buChar char="-"/>
            </a:pPr>
            <a:r>
              <a:rPr lang="lt-LT" u="sng">
                <a:solidFill>
                  <a:schemeClr val="hlink"/>
                </a:solidFill>
                <a:hlinkClick r:id="rId8"/>
              </a:rPr>
              <a:t>Konceptai</a:t>
            </a:r>
            <a:r>
              <a:rPr lang="lt-LT"/>
              <a:t> </a:t>
            </a:r>
            <a:endParaRPr/>
          </a:p>
        </p:txBody>
      </p:sp>
      <p:pic>
        <p:nvPicPr>
          <p:cNvPr id="122" name="Google Shape;122;gf376e02287_0_20"/>
          <p:cNvPicPr preferRelativeResize="0"/>
          <p:nvPr/>
        </p:nvPicPr>
        <p:blipFill>
          <a:blip r:embed="rId9">
            <a:alphaModFix/>
          </a:blip>
          <a:stretch>
            <a:fillRect/>
          </a:stretch>
        </p:blipFill>
        <p:spPr>
          <a:xfrm>
            <a:off x="7525391" y="4735675"/>
            <a:ext cx="3860731" cy="106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idx="1" type="body"/>
          </p:nvPr>
        </p:nvSpPr>
        <p:spPr>
          <a:xfrm>
            <a:off x="451866"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lt-LT" sz="1400">
                <a:latin typeface="Montserrat"/>
                <a:ea typeface="Montserrat"/>
                <a:cs typeface="Montserrat"/>
                <a:sym typeface="Montserrat"/>
              </a:rPr>
              <a:t>React.Js karkasas</a:t>
            </a:r>
            <a:endParaRPr/>
          </a:p>
        </p:txBody>
      </p:sp>
      <p:sp>
        <p:nvSpPr>
          <p:cNvPr id="128" name="Google Shape;128;p7"/>
          <p:cNvSpPr txBox="1"/>
          <p:nvPr>
            <p:ph idx="2" type="body"/>
          </p:nvPr>
        </p:nvSpPr>
        <p:spPr>
          <a:xfrm>
            <a:off x="3148538" y="3629859"/>
            <a:ext cx="3750900" cy="329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Straipsniai / video</a:t>
            </a:r>
            <a:endParaRPr/>
          </a:p>
        </p:txBody>
      </p:sp>
      <p:sp>
        <p:nvSpPr>
          <p:cNvPr id="129" name="Google Shape;129;p7"/>
          <p:cNvSpPr txBox="1"/>
          <p:nvPr>
            <p:ph type="title"/>
          </p:nvPr>
        </p:nvSpPr>
        <p:spPr>
          <a:xfrm>
            <a:off x="451866"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130" name="Google Shape;130;p7"/>
          <p:cNvSpPr txBox="1"/>
          <p:nvPr>
            <p:ph idx="4" type="body"/>
          </p:nvPr>
        </p:nvSpPr>
        <p:spPr>
          <a:xfrm>
            <a:off x="7370400" y="3629850"/>
            <a:ext cx="4208100" cy="2742900"/>
          </a:xfrm>
          <a:prstGeom prst="rect">
            <a:avLst/>
          </a:prstGeom>
          <a:noFill/>
          <a:ln>
            <a:noFill/>
          </a:ln>
        </p:spPr>
        <p:txBody>
          <a:bodyPr anchorCtr="0" anchor="t" bIns="45700" lIns="91425" spcFirstLastPara="1" rIns="91425" wrap="square" tIns="45700">
            <a:noAutofit/>
          </a:bodyPr>
          <a:lstStyle/>
          <a:p>
            <a:pPr indent="-304800" lvl="0" marL="457200" rtl="0" algn="l">
              <a:lnSpc>
                <a:spcPct val="80000"/>
              </a:lnSpc>
              <a:spcBef>
                <a:spcPts val="0"/>
              </a:spcBef>
              <a:spcAft>
                <a:spcPts val="0"/>
              </a:spcAft>
              <a:buSzPts val="1200"/>
              <a:buChar char="-"/>
            </a:pPr>
            <a:r>
              <a:rPr lang="lt-LT" sz="1200" u="sng">
                <a:solidFill>
                  <a:schemeClr val="hlink"/>
                </a:solidFill>
                <a:hlinkClick r:id="rId3"/>
              </a:rPr>
              <a:t>https://www.youtube.com/watch?v=Qms4k6y7OgI&amp;list=PL4cUxeGkcC9hw1g77I35ZivVLe8k2nvjB</a:t>
            </a:r>
            <a:r>
              <a:rPr lang="lt-LT" sz="1200"/>
              <a:t> </a:t>
            </a:r>
            <a:endParaRPr sz="1200"/>
          </a:p>
        </p:txBody>
      </p:sp>
      <p:sp>
        <p:nvSpPr>
          <p:cNvPr id="131" name="Google Shape;131;p7"/>
          <p:cNvSpPr txBox="1"/>
          <p:nvPr>
            <p:ph idx="5" type="body"/>
          </p:nvPr>
        </p:nvSpPr>
        <p:spPr>
          <a:xfrm>
            <a:off x="3148538" y="2107199"/>
            <a:ext cx="3750900" cy="329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Dokumentacija</a:t>
            </a:r>
            <a:endParaRPr/>
          </a:p>
        </p:txBody>
      </p:sp>
      <p:sp>
        <p:nvSpPr>
          <p:cNvPr id="132" name="Google Shape;132;p7"/>
          <p:cNvSpPr txBox="1"/>
          <p:nvPr>
            <p:ph idx="7" type="body"/>
          </p:nvPr>
        </p:nvSpPr>
        <p:spPr>
          <a:xfrm>
            <a:off x="7430275" y="2005235"/>
            <a:ext cx="4208100" cy="1292700"/>
          </a:xfrm>
          <a:prstGeom prst="rect">
            <a:avLst/>
          </a:prstGeom>
          <a:noFill/>
          <a:ln>
            <a:noFill/>
          </a:ln>
        </p:spPr>
        <p:txBody>
          <a:bodyPr anchorCtr="0" anchor="t" bIns="45700" lIns="91425" spcFirstLastPara="1" rIns="91425" wrap="square" tIns="45700">
            <a:normAutofit/>
          </a:bodyPr>
          <a:lstStyle/>
          <a:p>
            <a:pPr indent="-304800" lvl="0" marL="457200" rtl="0" algn="l">
              <a:lnSpc>
                <a:spcPct val="90000"/>
              </a:lnSpc>
              <a:spcBef>
                <a:spcPts val="0"/>
              </a:spcBef>
              <a:spcAft>
                <a:spcPts val="0"/>
              </a:spcAft>
              <a:buSzPts val="1200"/>
              <a:buChar char="-"/>
            </a:pPr>
            <a:r>
              <a:rPr lang="lt-LT" sz="1200" u="sng">
                <a:solidFill>
                  <a:schemeClr val="hlink"/>
                </a:solidFill>
                <a:hlinkClick r:id="rId4"/>
              </a:rPr>
              <a:t>https://www.gatsbyjs.com/docs</a:t>
            </a:r>
            <a:r>
              <a:rPr lang="lt-LT" sz="1200"/>
              <a:t>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