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/>
              <a:t>a[</a:t>
            </a:r>
            <a:r>
              <a:rPr lang="en-US" b="1" dirty="0" err="1"/>
              <a:t>href</a:t>
            </a:r>
            <a:r>
              <a:rPr lang="en-US" b="1" dirty="0"/>
              <a:t>]:</a:t>
            </a:r>
            <a:r>
              <a:rPr lang="en-US" b="1" dirty="0" err="1"/>
              <a:t>hover:after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content: " (" 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 err="1"/>
              <a:t>href</a:t>
            </a:r>
            <a:r>
              <a:rPr lang="en-US" dirty="0"/>
              <a:t>) ")";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6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value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='http://contoso.com']:hover {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00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contains value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*='contoso.com']:hover {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0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value starts with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^='http']:hover {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83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value ends with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$='jpg']:hover {</a:t>
            </a:r>
          </a:p>
          <a:p>
            <a:pPr marL="457200" lvl="1" indent="0">
              <a:buNone/>
            </a:pPr>
            <a:r>
              <a:rPr lang="en-US" dirty="0"/>
              <a:t> background-color: yellow;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08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contains value in list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a[data-</a:t>
            </a:r>
            <a:r>
              <a:rPr lang="en-US" dirty="0" err="1"/>
              <a:t>linktype</a:t>
            </a:r>
            <a:r>
              <a:rPr lang="en-US" dirty="0"/>
              <a:t> ~='</a:t>
            </a:r>
            <a:r>
              <a:rPr lang="en-US" dirty="0" err="1"/>
              <a:t>externalLink</a:t>
            </a:r>
            <a:r>
              <a:rPr lang="en-US" dirty="0"/>
              <a:t>'] {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73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styles cascade?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!Important</a:t>
            </a:r>
          </a:p>
          <a:p>
            <a:r>
              <a:rPr lang="en-US" dirty="0" smtClean="0"/>
              <a:t>Specificity</a:t>
            </a:r>
          </a:p>
          <a:p>
            <a:r>
              <a:rPr lang="en-US" dirty="0"/>
              <a:t>Textual Order</a:t>
            </a:r>
          </a:p>
        </p:txBody>
      </p:sp>
    </p:spTree>
    <p:extLst>
      <p:ext uri="{BB962C8B-B14F-4D97-AF65-F5344CB8AC3E}">
        <p14:creationId xmlns:p14="http://schemas.microsoft.com/office/powerpoint/2010/main" val="72395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128" y="1783046"/>
            <a:ext cx="4380036" cy="4256379"/>
          </a:xfrm>
        </p:spPr>
        <p:txBody>
          <a:bodyPr/>
          <a:lstStyle/>
          <a:p>
            <a:r>
              <a:rPr lang="en-US" dirty="0"/>
              <a:t>■ a Record the number of id attributes in the selector.</a:t>
            </a:r>
          </a:p>
          <a:p>
            <a:r>
              <a:rPr lang="en-US" dirty="0"/>
              <a:t>■ b Record the quantity of class selectors, attributes selectors, and pseudo classes.</a:t>
            </a:r>
          </a:p>
          <a:p>
            <a:r>
              <a:rPr lang="en-US" dirty="0"/>
              <a:t>■ c Record the quantity of element names in the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5" y="1654353"/>
            <a:ext cx="4162425" cy="4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CSS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 dirty="0" smtClean="0"/>
              <a:t>names : Yellow, red</a:t>
            </a:r>
          </a:p>
          <a:p>
            <a:r>
              <a:rPr lang="en-US" dirty="0"/>
              <a:t>hexadecimal </a:t>
            </a:r>
            <a:r>
              <a:rPr lang="en-US" dirty="0" smtClean="0"/>
              <a:t>notation: #</a:t>
            </a:r>
            <a:r>
              <a:rPr lang="en-US" smtClean="0"/>
              <a:t>fff</a:t>
            </a:r>
            <a:endParaRPr lang="en-US" dirty="0" smtClean="0"/>
          </a:p>
          <a:p>
            <a:r>
              <a:rPr lang="en-US" dirty="0" smtClean="0"/>
              <a:t>RGB (</a:t>
            </a:r>
            <a:r>
              <a:rPr lang="en-US" dirty="0" err="1" smtClean="0"/>
              <a:t>r,g,b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</a:t>
            </a:r>
            <a:r>
              <a:rPr lang="en-US" dirty="0"/>
              <a:t>(255,0,0); }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</a:t>
            </a:r>
            <a:r>
              <a:rPr lang="en-US" dirty="0"/>
              <a:t>(-100,500,0); } /*interpreted as 0,255,0 */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</a:t>
            </a:r>
            <a:r>
              <a:rPr lang="en-US" dirty="0"/>
              <a:t>(20%,150%,0%); } /*interpreted as 20%,100%,0% */ </a:t>
            </a:r>
            <a:endParaRPr lang="en-US" dirty="0" smtClean="0"/>
          </a:p>
          <a:p>
            <a:r>
              <a:rPr lang="en-US" dirty="0" smtClean="0"/>
              <a:t>ARGB (alpha-</a:t>
            </a:r>
            <a:r>
              <a:rPr lang="en-US" dirty="0" err="1" smtClean="0"/>
              <a:t>rgba</a:t>
            </a:r>
            <a:r>
              <a:rPr lang="en-US" dirty="0" smtClean="0"/>
              <a:t>(</a:t>
            </a:r>
            <a:r>
              <a:rPr lang="en-US" dirty="0" err="1" smtClean="0"/>
              <a:t>r,g,b,opacity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rgba</a:t>
            </a:r>
            <a:r>
              <a:rPr lang="en-US" dirty="0"/>
              <a:t>(255,0,0,0.5); }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rgba</a:t>
            </a:r>
            <a:r>
              <a:rPr lang="en-US" dirty="0"/>
              <a:t>(0,255,0,1); }</a:t>
            </a:r>
          </a:p>
          <a:p>
            <a:pPr lvl="1"/>
            <a:r>
              <a:rPr lang="en-US" dirty="0"/>
              <a:t>h1 { background-color: </a:t>
            </a:r>
            <a:r>
              <a:rPr lang="en-US" dirty="0" err="1"/>
              <a:t>rgba</a:t>
            </a:r>
            <a:r>
              <a:rPr lang="en-US" dirty="0"/>
              <a:t>(20%,50%,0%, 0.2); } </a:t>
            </a:r>
          </a:p>
        </p:txBody>
      </p:sp>
    </p:spTree>
    <p:extLst>
      <p:ext uri="{BB962C8B-B14F-4D97-AF65-F5344CB8AC3E}">
        <p14:creationId xmlns:p14="http://schemas.microsoft.com/office/powerpoint/2010/main" val="367316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■ </a:t>
            </a:r>
            <a:r>
              <a:rPr lang="en-US" b="1" dirty="0"/>
              <a:t>serif</a:t>
            </a:r>
            <a:r>
              <a:rPr lang="en-US" dirty="0"/>
              <a:t> Font families with serifs or curls at the top and bottom of characters, </a:t>
            </a:r>
            <a:r>
              <a:rPr lang="en-US" dirty="0" smtClean="0"/>
              <a:t>	such as Times </a:t>
            </a:r>
            <a:r>
              <a:rPr lang="en-US" dirty="0"/>
              <a:t>New Roman</a:t>
            </a:r>
          </a:p>
          <a:p>
            <a:r>
              <a:rPr lang="en-US" dirty="0"/>
              <a:t>■ </a:t>
            </a:r>
            <a:r>
              <a:rPr lang="en-US" b="1" dirty="0"/>
              <a:t>sans serif </a:t>
            </a:r>
            <a:r>
              <a:rPr lang="en-US" dirty="0"/>
              <a:t>Font families without serifs, such as Arial</a:t>
            </a:r>
          </a:p>
          <a:p>
            <a:r>
              <a:rPr lang="en-US" dirty="0"/>
              <a:t>■ </a:t>
            </a:r>
            <a:r>
              <a:rPr lang="en-US" b="1" dirty="0"/>
              <a:t>monospace</a:t>
            </a:r>
            <a:r>
              <a:rPr lang="en-US" dirty="0"/>
              <a:t> Font families in which all characters have the same width, such </a:t>
            </a:r>
            <a:r>
              <a:rPr lang="en-US" dirty="0" smtClean="0"/>
              <a:t>	as Courier </a:t>
            </a:r>
            <a:r>
              <a:rPr lang="en-US" dirty="0"/>
              <a:t>New</a:t>
            </a:r>
          </a:p>
          <a:p>
            <a:r>
              <a:rPr lang="en-US" dirty="0"/>
              <a:t>■ </a:t>
            </a:r>
            <a:r>
              <a:rPr lang="en-US" b="1" dirty="0"/>
              <a:t>cursive</a:t>
            </a:r>
            <a:r>
              <a:rPr lang="en-US" dirty="0"/>
              <a:t> Font families that imitate handwriting, such as Mistral</a:t>
            </a:r>
          </a:p>
          <a:p>
            <a:r>
              <a:rPr lang="en-US" dirty="0"/>
              <a:t>■ </a:t>
            </a:r>
            <a:r>
              <a:rPr lang="en-US" b="1" dirty="0"/>
              <a:t>fantasy</a:t>
            </a:r>
            <a:r>
              <a:rPr lang="en-US" dirty="0"/>
              <a:t> Font families that are decorative and used in titles, such as Impact</a:t>
            </a:r>
          </a:p>
        </p:txBody>
      </p:sp>
    </p:spTree>
    <p:extLst>
      <p:ext uri="{BB962C8B-B14F-4D97-AF65-F5344CB8AC3E}">
        <p14:creationId xmlns:p14="http://schemas.microsoft.com/office/powerpoint/2010/main" val="42530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* {</a:t>
            </a:r>
          </a:p>
          <a:p>
            <a:pPr marL="457200" lvl="1" indent="0">
              <a:buNone/>
            </a:pPr>
            <a:r>
              <a:rPr lang="en-US" dirty="0"/>
              <a:t> background-color: white;</a:t>
            </a:r>
          </a:p>
          <a:p>
            <a:pPr marL="457200" lvl="1" indent="0">
              <a:buNone/>
            </a:pPr>
            <a:r>
              <a:rPr lang="en-US" dirty="0"/>
              <a:t> color: gray;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03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font-family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{ font-family: 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verdana</a:t>
            </a:r>
            <a:r>
              <a:rPr lang="en-US" dirty="0"/>
              <a:t>, sans-serif; }</a:t>
            </a:r>
          </a:p>
          <a:p>
            <a:r>
              <a:rPr lang="en-US" dirty="0"/>
              <a:t>h1 { font-family: "times new roman", serif; }</a:t>
            </a:r>
          </a:p>
          <a:p>
            <a:r>
              <a:rPr lang="en-US" dirty="0"/>
              <a:t>h1 { font-family: "courier new", monospace; }</a:t>
            </a:r>
          </a:p>
        </p:txBody>
      </p:sp>
    </p:spTree>
    <p:extLst>
      <p:ext uri="{BB962C8B-B14F-4D97-AF65-F5344CB8AC3E}">
        <p14:creationId xmlns:p14="http://schemas.microsoft.com/office/powerpoint/2010/main" val="30163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font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2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■ </a:t>
            </a:r>
            <a:r>
              <a:rPr lang="en-US" b="1" dirty="0" err="1"/>
              <a:t>em</a:t>
            </a:r>
            <a:r>
              <a:rPr lang="en-US" dirty="0"/>
              <a:t> A relative measurement multiplier of the parent element’s computed font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h1 { font-size: 1.2em; }</a:t>
            </a:r>
          </a:p>
          <a:p>
            <a:r>
              <a:rPr lang="en-US" dirty="0"/>
              <a:t>■ </a:t>
            </a:r>
            <a:r>
              <a:rPr lang="en-US" b="1" dirty="0" err="1"/>
              <a:t>px</a:t>
            </a:r>
            <a:r>
              <a:rPr lang="en-US" dirty="0"/>
              <a:t> An absolute measurement pixel unit, 96 pixels per </a:t>
            </a:r>
            <a:r>
              <a:rPr lang="en-US" dirty="0" smtClean="0"/>
              <a:t>inch</a:t>
            </a:r>
          </a:p>
          <a:p>
            <a:pPr lvl="1"/>
            <a:r>
              <a:rPr lang="en-US" dirty="0"/>
              <a:t>h1 { font-size: 12px; }</a:t>
            </a:r>
            <a:endParaRPr lang="en-US" dirty="0" smtClean="0"/>
          </a:p>
          <a:p>
            <a:r>
              <a:rPr lang="en-US" dirty="0" smtClean="0"/>
              <a:t>■ </a:t>
            </a:r>
            <a:r>
              <a:rPr lang="en-US" b="1" dirty="0" err="1"/>
              <a:t>pt</a:t>
            </a:r>
            <a:r>
              <a:rPr lang="en-US" dirty="0"/>
              <a:t> An absolute measurement point unit, 72 points per inch</a:t>
            </a:r>
          </a:p>
          <a:p>
            <a:r>
              <a:rPr lang="en-US" dirty="0"/>
              <a:t>■ </a:t>
            </a:r>
            <a:r>
              <a:rPr lang="en-US" b="1" dirty="0"/>
              <a:t>pc</a:t>
            </a:r>
            <a:r>
              <a:rPr lang="en-US" dirty="0"/>
              <a:t> An absolute measurement pica unit, 12 points per pica</a:t>
            </a:r>
          </a:p>
          <a:p>
            <a:r>
              <a:rPr lang="en-US" dirty="0"/>
              <a:t>■ </a:t>
            </a:r>
            <a:r>
              <a:rPr lang="en-US" b="1" dirty="0"/>
              <a:t>in</a:t>
            </a:r>
            <a:r>
              <a:rPr lang="en-US" dirty="0"/>
              <a:t> An absolute measurement inch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h1 { font-size: 1in; }</a:t>
            </a:r>
          </a:p>
          <a:p>
            <a:r>
              <a:rPr lang="en-US" dirty="0"/>
              <a:t>■ </a:t>
            </a:r>
            <a:r>
              <a:rPr lang="en-US" b="1" dirty="0"/>
              <a:t>mm</a:t>
            </a:r>
            <a:r>
              <a:rPr lang="en-US" dirty="0"/>
              <a:t> An absolute measurement millimeter unit</a:t>
            </a:r>
          </a:p>
          <a:p>
            <a:r>
              <a:rPr lang="en-US" dirty="0"/>
              <a:t>■ </a:t>
            </a:r>
            <a:r>
              <a:rPr lang="en-US" b="1" dirty="0"/>
              <a:t>cm</a:t>
            </a:r>
            <a:r>
              <a:rPr lang="en-US" dirty="0"/>
              <a:t> An absolute measurement centimeter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h1 { font-size: 2cm; }</a:t>
            </a:r>
          </a:p>
        </p:txBody>
      </p:sp>
    </p:spTree>
    <p:extLst>
      <p:ext uri="{BB962C8B-B14F-4D97-AF65-F5344CB8AC3E}">
        <p14:creationId xmlns:p14="http://schemas.microsoft.com/office/powerpoint/2010/main" val="97459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CSS box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99" y="2095274"/>
            <a:ext cx="44652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border, padding, and margin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p {</a:t>
            </a:r>
          </a:p>
          <a:p>
            <a:pPr marL="400050" lvl="1" indent="0">
              <a:buNone/>
            </a:pPr>
            <a:r>
              <a:rPr lang="en-US" dirty="0"/>
              <a:t> border: 10px;</a:t>
            </a:r>
          </a:p>
          <a:p>
            <a:pPr marL="400050" lvl="1" indent="0">
              <a:buNone/>
            </a:pPr>
            <a:r>
              <a:rPr lang="en-US" dirty="0"/>
              <a:t> padding: 25px;</a:t>
            </a:r>
          </a:p>
          <a:p>
            <a:pPr marL="400050" lvl="1" indent="0">
              <a:buNone/>
            </a:pPr>
            <a:r>
              <a:rPr lang="en-US" dirty="0"/>
              <a:t> margin: 15px;</a:t>
            </a:r>
          </a:p>
          <a:p>
            <a:pPr marL="400050" lvl="1" indent="0">
              <a:buNone/>
            </a:pPr>
            <a:r>
              <a:rPr lang="en-US" dirty="0"/>
              <a:t> background-color: yellow;</a:t>
            </a:r>
          </a:p>
          <a:p>
            <a:pPr marL="400050" lvl="1" indent="0">
              <a:buNone/>
            </a:pPr>
            <a:r>
              <a:rPr lang="en-US" dirty="0"/>
              <a:t> border-style: solid;</a:t>
            </a:r>
          </a:p>
          <a:p>
            <a:pPr marL="400050" lvl="1" indent="0">
              <a:buNone/>
            </a:pPr>
            <a:r>
              <a:rPr lang="en-US" dirty="0"/>
              <a:t> border-color: green;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93" y="2088405"/>
            <a:ext cx="5248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7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</a:t>
            </a:r>
            <a:r>
              <a:rPr lang="en-US" dirty="0" smtClean="0"/>
              <a:t>&lt;div&gt;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12" y="1475618"/>
            <a:ext cx="5278689" cy="45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position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Absolute</a:t>
            </a:r>
          </a:p>
          <a:p>
            <a:r>
              <a:rPr lang="en-US" dirty="0" smtClean="0"/>
              <a:t>Fixed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3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float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Float:left</a:t>
            </a:r>
            <a:endParaRPr lang="en-US" dirty="0" smtClean="0"/>
          </a:p>
          <a:p>
            <a:r>
              <a:rPr lang="en-US" dirty="0" err="1" smtClean="0"/>
              <a:t>Float:Right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88" y="1903445"/>
            <a:ext cx="52101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clear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#div6 { background-color: </a:t>
            </a:r>
            <a:r>
              <a:rPr lang="en-US" dirty="0" err="1"/>
              <a:t>lightgray</a:t>
            </a:r>
            <a:r>
              <a:rPr lang="en-US" dirty="0"/>
              <a:t>; </a:t>
            </a:r>
            <a:r>
              <a:rPr lang="en-US" dirty="0" smtClean="0"/>
              <a:t>clear</a:t>
            </a:r>
            <a:r>
              <a:rPr lang="en-US" dirty="0"/>
              <a:t>: both; }</a:t>
            </a:r>
          </a:p>
        </p:txBody>
      </p:sp>
    </p:spTree>
    <p:extLst>
      <p:ext uri="{BB962C8B-B14F-4D97-AF65-F5344CB8AC3E}">
        <p14:creationId xmlns:p14="http://schemas.microsoft.com/office/powerpoint/2010/main" val="395761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box-sizing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■ </a:t>
            </a:r>
            <a:r>
              <a:rPr lang="en-US" b="1" dirty="0"/>
              <a:t>content-box</a:t>
            </a:r>
            <a:r>
              <a:rPr lang="en-US" dirty="0"/>
              <a:t> The default setting; calculates the width based on the content </a:t>
            </a:r>
            <a:r>
              <a:rPr lang="en-US" dirty="0" smtClean="0"/>
              <a:t>width only</a:t>
            </a:r>
            <a:r>
              <a:rPr lang="en-US" dirty="0"/>
              <a:t>.</a:t>
            </a:r>
          </a:p>
          <a:p>
            <a:r>
              <a:rPr lang="en-US" dirty="0"/>
              <a:t>■ </a:t>
            </a:r>
            <a:r>
              <a:rPr lang="en-US" b="1" dirty="0"/>
              <a:t>border-box</a:t>
            </a:r>
            <a:r>
              <a:rPr lang="en-US" dirty="0"/>
              <a:t> Calculates the width based on the border, padding, and content width.</a:t>
            </a:r>
          </a:p>
          <a:p>
            <a:r>
              <a:rPr lang="en-US" dirty="0"/>
              <a:t>■ </a:t>
            </a:r>
            <a:r>
              <a:rPr lang="en-US" b="1" dirty="0"/>
              <a:t>padding-box</a:t>
            </a:r>
            <a:r>
              <a:rPr lang="en-US" dirty="0"/>
              <a:t> Calculates the width based on the padding and content width.</a:t>
            </a:r>
          </a:p>
        </p:txBody>
      </p:sp>
    </p:spTree>
    <p:extLst>
      <p:ext uri="{BB962C8B-B14F-4D97-AF65-F5344CB8AC3E}">
        <p14:creationId xmlns:p14="http://schemas.microsoft.com/office/powerpoint/2010/main" val="6291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li a {</a:t>
            </a:r>
          </a:p>
          <a:p>
            <a:pPr marL="400050" lvl="1" indent="0">
              <a:buNone/>
            </a:pPr>
            <a:r>
              <a:rPr lang="en-US" dirty="0"/>
              <a:t> text-decoration: none;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6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</a:t>
            </a:r>
            <a:r>
              <a:rPr lang="en-US" dirty="0" smtClean="0"/>
              <a:t>selectors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li &gt; a {</a:t>
            </a:r>
          </a:p>
          <a:p>
            <a:pPr marL="400050" lvl="1" indent="0">
              <a:buNone/>
            </a:pPr>
            <a:r>
              <a:rPr lang="en-US" dirty="0"/>
              <a:t> text-decoration: none;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74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28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:link Denotes an unvisited link where a:link selects all unvisited links.</a:t>
            </a:r>
          </a:p>
          <a:p>
            <a:r>
              <a:rPr lang="en-US" dirty="0"/>
              <a:t>■ :</a:t>
            </a:r>
            <a:r>
              <a:rPr lang="en-US" b="1" dirty="0"/>
              <a:t>visited</a:t>
            </a:r>
            <a:r>
              <a:rPr lang="en-US" dirty="0"/>
              <a:t> Denotes visited links where a:visited selects all visited links.</a:t>
            </a:r>
          </a:p>
          <a:p>
            <a:r>
              <a:rPr lang="en-US" dirty="0"/>
              <a:t>■ :</a:t>
            </a:r>
            <a:r>
              <a:rPr lang="en-US" b="1" dirty="0"/>
              <a:t>active</a:t>
            </a:r>
            <a:r>
              <a:rPr lang="en-US" dirty="0"/>
              <a:t> Denotes an active link when active means that the mouse button is pressed</a:t>
            </a:r>
          </a:p>
          <a:p>
            <a:r>
              <a:rPr lang="en-US" dirty="0"/>
              <a:t>down and a:active selects all active links.</a:t>
            </a:r>
          </a:p>
          <a:p>
            <a:r>
              <a:rPr lang="en-US" dirty="0"/>
              <a:t>■ :</a:t>
            </a:r>
            <a:r>
              <a:rPr lang="en-US" b="1" dirty="0"/>
              <a:t>hover</a:t>
            </a:r>
            <a:r>
              <a:rPr lang="en-US" dirty="0"/>
              <a:t> Denotes a link the mouse cursor is over when a:hover selects the link the</a:t>
            </a:r>
          </a:p>
          <a:p>
            <a:r>
              <a:rPr lang="en-US" dirty="0"/>
              <a:t>mouse is over.</a:t>
            </a:r>
          </a:p>
          <a:p>
            <a:r>
              <a:rPr lang="en-US" dirty="0"/>
              <a:t>■ :</a:t>
            </a:r>
            <a:r>
              <a:rPr lang="en-US" b="1" dirty="0"/>
              <a:t>focus</a:t>
            </a:r>
            <a:r>
              <a:rPr lang="en-US" dirty="0"/>
              <a:t> Denotes an element that has focus when </a:t>
            </a:r>
            <a:r>
              <a:rPr lang="en-US" dirty="0" err="1"/>
              <a:t>input:focus</a:t>
            </a:r>
            <a:r>
              <a:rPr lang="en-US" dirty="0"/>
              <a:t> selects the input that has</a:t>
            </a:r>
          </a:p>
          <a:p>
            <a:r>
              <a:rPr lang="en-US" dirty="0"/>
              <a:t>focus.</a:t>
            </a:r>
          </a:p>
          <a:p>
            <a:r>
              <a:rPr lang="en-US" dirty="0"/>
              <a:t>■ :</a:t>
            </a:r>
            <a:r>
              <a:rPr lang="en-US" b="1" dirty="0"/>
              <a:t>checked</a:t>
            </a:r>
            <a:r>
              <a:rPr lang="en-US" dirty="0"/>
              <a:t> Denotes an option button or check box element whose checked attribute is</a:t>
            </a:r>
          </a:p>
          <a:p>
            <a:r>
              <a:rPr lang="en-US" dirty="0"/>
              <a:t>set, </a:t>
            </a:r>
            <a:r>
              <a:rPr lang="en-US" b="1" dirty="0"/>
              <a:t>where</a:t>
            </a:r>
            <a:r>
              <a:rPr lang="en-US" dirty="0"/>
              <a:t> input[type=’checkbox’]:checked selects all check boxes that are selected.</a:t>
            </a:r>
          </a:p>
          <a:p>
            <a:r>
              <a:rPr lang="en-US" dirty="0"/>
              <a:t>■ :</a:t>
            </a:r>
            <a:r>
              <a:rPr lang="en-US" b="1" dirty="0" err="1"/>
              <a:t>lang</a:t>
            </a:r>
            <a:r>
              <a:rPr lang="en-US" b="1" dirty="0"/>
              <a:t>(language</a:t>
            </a:r>
            <a:r>
              <a:rPr lang="en-US" dirty="0"/>
              <a:t>) Denotes an element whose </a:t>
            </a:r>
            <a:r>
              <a:rPr lang="en-US" dirty="0" err="1"/>
              <a:t>lang</a:t>
            </a:r>
            <a:r>
              <a:rPr lang="en-US" dirty="0"/>
              <a:t> attribute is set to language when</a:t>
            </a:r>
          </a:p>
          <a:p>
            <a:r>
              <a:rPr lang="en-US" b="1" dirty="0"/>
              <a:t>p:lang(en)</a:t>
            </a:r>
            <a:r>
              <a:rPr lang="en-US" dirty="0"/>
              <a:t> selects all paragraphs and the </a:t>
            </a:r>
            <a:r>
              <a:rPr lang="en-US" dirty="0" err="1"/>
              <a:t>lang</a:t>
            </a:r>
            <a:r>
              <a:rPr lang="en-US" dirty="0"/>
              <a:t> attribute starts with 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r>
              <a:rPr lang="en-US" dirty="0"/>
              <a:t>■ :</a:t>
            </a:r>
            <a:r>
              <a:rPr lang="en-US" b="1" dirty="0"/>
              <a:t>not</a:t>
            </a:r>
            <a:r>
              <a:rPr lang="en-US" dirty="0"/>
              <a:t> Provides negation when </a:t>
            </a:r>
            <a:r>
              <a:rPr lang="en-US" b="1" dirty="0" err="1"/>
              <a:t>div:not</a:t>
            </a:r>
            <a:r>
              <a:rPr lang="en-US" b="1" dirty="0"/>
              <a:t>(“#</a:t>
            </a:r>
            <a:r>
              <a:rPr lang="en-US" b="1" dirty="0" err="1"/>
              <a:t>mainContainer</a:t>
            </a:r>
            <a:r>
              <a:rPr lang="en-US" b="1" dirty="0"/>
              <a:t>”)</a:t>
            </a:r>
            <a:r>
              <a:rPr lang="en-US" dirty="0"/>
              <a:t> selects all </a:t>
            </a:r>
            <a:r>
              <a:rPr lang="en-US" b="1" dirty="0"/>
              <a:t>&lt;div&gt; </a:t>
            </a:r>
            <a:r>
              <a:rPr lang="en-US" dirty="0"/>
              <a:t>elements</a:t>
            </a:r>
          </a:p>
          <a:p>
            <a:r>
              <a:rPr lang="en-US" dirty="0"/>
              <a:t>except the </a:t>
            </a:r>
            <a:r>
              <a:rPr lang="en-US" b="1" dirty="0"/>
              <a:t>&lt;div&gt; </a:t>
            </a:r>
            <a:r>
              <a:rPr lang="en-US" dirty="0"/>
              <a:t>element whose id is </a:t>
            </a:r>
            <a:r>
              <a:rPr lang="en-US" dirty="0" err="1"/>
              <a:t>mainContainer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Pseudo-class selectors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9825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:nth-child(formula)</a:t>
            </a:r>
            <a:r>
              <a:rPr lang="en-US" dirty="0"/>
              <a:t> Selects the nth child of a parent if the formula is an integer</a:t>
            </a:r>
          </a:p>
          <a:p>
            <a:pPr marL="457200" lvl="1" indent="0">
              <a:buNone/>
            </a:pPr>
            <a:r>
              <a:rPr lang="en-US" dirty="0"/>
              <a:t>value. For example, </a:t>
            </a:r>
            <a:r>
              <a:rPr lang="en-US" dirty="0" err="1"/>
              <a:t>li:nthchild</a:t>
            </a:r>
            <a:r>
              <a:rPr lang="en-US" dirty="0"/>
              <a:t>(3) selects the third list item. Note that the number is</a:t>
            </a:r>
          </a:p>
          <a:p>
            <a:pPr marL="457200" lvl="1" indent="0">
              <a:buNone/>
            </a:pPr>
            <a:r>
              <a:rPr lang="en-US" dirty="0"/>
              <a:t>one-based, not zero-based. This pseudo class is powerful.</a:t>
            </a:r>
          </a:p>
          <a:p>
            <a:pPr marL="457200" lvl="1" indent="0">
              <a:buNone/>
            </a:pPr>
            <a:r>
              <a:rPr lang="en-US" dirty="0"/>
              <a:t>You can provide a formula based on an + b when a is cycle count and n is a counter</a:t>
            </a:r>
          </a:p>
          <a:p>
            <a:pPr marL="457200" lvl="1" indent="0">
              <a:buNone/>
            </a:pPr>
            <a:r>
              <a:rPr lang="en-US" dirty="0"/>
              <a:t>variable, and b represents the element within the cycle that you want to select. For</a:t>
            </a:r>
          </a:p>
          <a:p>
            <a:pPr marL="457200" lvl="1" indent="0">
              <a:buNone/>
            </a:pPr>
            <a:r>
              <a:rPr lang="en-US" dirty="0"/>
              <a:t>example, </a:t>
            </a:r>
            <a:r>
              <a:rPr lang="en-US" b="1" dirty="0" err="1"/>
              <a:t>li:nthchild</a:t>
            </a:r>
            <a:r>
              <a:rPr lang="en-US" b="1" dirty="0"/>
              <a:t>(10n + 3)</a:t>
            </a:r>
            <a:r>
              <a:rPr lang="en-US" dirty="0"/>
              <a:t> selects the third element of every 10 elements, so if a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element contains 45 &lt;li&gt; elements, elements 3, 13, 23, 33, and 43 will be selected.</a:t>
            </a:r>
          </a:p>
          <a:p>
            <a:pPr marL="457200" lvl="1" indent="0">
              <a:buNone/>
            </a:pPr>
            <a:r>
              <a:rPr lang="en-US" dirty="0"/>
              <a:t>You can also use the keywords </a:t>
            </a:r>
            <a:r>
              <a:rPr lang="en-US" b="1" dirty="0"/>
              <a:t>odd</a:t>
            </a:r>
            <a:r>
              <a:rPr lang="en-US" dirty="0"/>
              <a:t> and </a:t>
            </a:r>
            <a:r>
              <a:rPr lang="en-US" b="1" dirty="0"/>
              <a:t>even</a:t>
            </a:r>
            <a:r>
              <a:rPr lang="en-US" dirty="0"/>
              <a:t> to select odd and even child elements.</a:t>
            </a:r>
          </a:p>
          <a:p>
            <a:pPr marL="457200" lvl="1" indent="0">
              <a:buNone/>
            </a:pPr>
            <a:r>
              <a:rPr lang="en-US" dirty="0"/>
              <a:t>For example, </a:t>
            </a:r>
            <a:r>
              <a:rPr lang="en-US" b="1" dirty="0" err="1"/>
              <a:t>li:nth-child</a:t>
            </a:r>
            <a:r>
              <a:rPr lang="en-US" b="1" dirty="0"/>
              <a:t>(odd) </a:t>
            </a:r>
            <a:r>
              <a:rPr lang="en-US" dirty="0"/>
              <a:t>selects elements 1, 3, 5, 7, and so on.</a:t>
            </a:r>
          </a:p>
          <a:p>
            <a:r>
              <a:rPr lang="en-US" dirty="0"/>
              <a:t>■ </a:t>
            </a:r>
            <a:r>
              <a:rPr lang="en-US" b="1" dirty="0"/>
              <a:t>:nth-last-child(n) </a:t>
            </a:r>
            <a:r>
              <a:rPr lang="en-US" dirty="0"/>
              <a:t>Selects the nth child of a parent if the formula is an integer value.</a:t>
            </a:r>
          </a:p>
          <a:p>
            <a:pPr marL="457200" lvl="1" indent="0">
              <a:buNone/>
            </a:pPr>
            <a:r>
              <a:rPr lang="en-US" dirty="0"/>
              <a:t>For example, </a:t>
            </a:r>
            <a:r>
              <a:rPr lang="en-US" dirty="0" err="1"/>
              <a:t>li:nth-last-child</a:t>
            </a:r>
            <a:r>
              <a:rPr lang="en-US" dirty="0"/>
              <a:t>(3) selects the third list item from the end of the list. Note</a:t>
            </a:r>
          </a:p>
          <a:p>
            <a:pPr marL="457200" lvl="1" indent="0">
              <a:buNone/>
            </a:pPr>
            <a:r>
              <a:rPr lang="en-US" dirty="0"/>
              <a:t>that the number is one-based, not zero-based.</a:t>
            </a:r>
          </a:p>
          <a:p>
            <a:r>
              <a:rPr lang="en-US" dirty="0"/>
              <a:t>■ </a:t>
            </a:r>
            <a:r>
              <a:rPr lang="en-US" b="1" dirty="0"/>
              <a:t>:only-child </a:t>
            </a:r>
            <a:r>
              <a:rPr lang="en-US" dirty="0"/>
              <a:t>Selects elements that are the only child of the parent.</a:t>
            </a:r>
          </a:p>
          <a:p>
            <a:r>
              <a:rPr lang="en-US" dirty="0"/>
              <a:t>■ </a:t>
            </a:r>
            <a:r>
              <a:rPr lang="en-US" b="1" dirty="0"/>
              <a:t>:only-of-type </a:t>
            </a:r>
            <a:r>
              <a:rPr lang="en-US" dirty="0"/>
              <a:t>Selects elements that are the only child of the parent and have the</a:t>
            </a:r>
          </a:p>
          <a:p>
            <a:pPr marL="457200" lvl="1" indent="0">
              <a:buNone/>
            </a:pPr>
            <a:r>
              <a:rPr lang="en-US" dirty="0"/>
              <a:t>specified type.</a:t>
            </a:r>
          </a:p>
          <a:p>
            <a:r>
              <a:rPr lang="en-US" dirty="0"/>
              <a:t>■ </a:t>
            </a:r>
            <a:r>
              <a:rPr lang="en-US" b="1" dirty="0"/>
              <a:t>:first-of-type </a:t>
            </a:r>
            <a:r>
              <a:rPr lang="en-US" dirty="0"/>
              <a:t>Selects the first element of the specified type.</a:t>
            </a:r>
          </a:p>
        </p:txBody>
      </p:sp>
    </p:spTree>
    <p:extLst>
      <p:ext uri="{BB962C8B-B14F-4D97-AF65-F5344CB8AC3E}">
        <p14:creationId xmlns:p14="http://schemas.microsoft.com/office/powerpoint/2010/main" val="19572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07" y="181429"/>
            <a:ext cx="8596668" cy="1320800"/>
          </a:xfrm>
        </p:spPr>
        <p:txBody>
          <a:bodyPr/>
          <a:lstStyle/>
          <a:p>
            <a:r>
              <a:rPr lang="en-US" dirty="0"/>
              <a:t>pseudo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9633"/>
            <a:ext cx="8596668" cy="5243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■ </a:t>
            </a:r>
            <a:r>
              <a:rPr lang="en-US" b="1" dirty="0" smtClean="0"/>
              <a:t>::</a:t>
            </a:r>
            <a:r>
              <a:rPr lang="en-US" b="1" dirty="0"/>
              <a:t>first-line </a:t>
            </a:r>
            <a:r>
              <a:rPr lang="en-US" dirty="0"/>
              <a:t>Selects the first line where p::first-line selects the first line of each paragraph.</a:t>
            </a:r>
          </a:p>
          <a:p>
            <a:pPr marL="457200" lvl="1" indent="0">
              <a:buNone/>
            </a:pPr>
            <a:r>
              <a:rPr lang="en-US" dirty="0"/>
              <a:t>You can apply a different style to the first line of a paragraph.</a:t>
            </a:r>
          </a:p>
          <a:p>
            <a:r>
              <a:rPr lang="en-US" b="1" dirty="0"/>
              <a:t>■ ::first-letter </a:t>
            </a:r>
            <a:r>
              <a:rPr lang="en-US" dirty="0"/>
              <a:t>Selects the first letter where p::first-letter selects the first letter of each</a:t>
            </a:r>
          </a:p>
          <a:p>
            <a:pPr marL="457200" lvl="1" indent="0">
              <a:buNone/>
            </a:pPr>
            <a:r>
              <a:rPr lang="en-US" dirty="0"/>
              <a:t>paragraph. You can apply a different style to the first letter of a paragraph. This option</a:t>
            </a:r>
          </a:p>
          <a:p>
            <a:pPr marL="457200" lvl="1" indent="0">
              <a:buNone/>
            </a:pPr>
            <a:r>
              <a:rPr lang="en-US" dirty="0"/>
              <a:t>is useful when you want to create a large first letter.</a:t>
            </a:r>
          </a:p>
          <a:p>
            <a:r>
              <a:rPr lang="en-US" b="1" dirty="0" smtClean="0"/>
              <a:t>■ ::before </a:t>
            </a:r>
            <a:r>
              <a:rPr lang="en-US" dirty="0" smtClean="0"/>
              <a:t>Inserts </a:t>
            </a:r>
            <a:r>
              <a:rPr lang="en-US" dirty="0"/>
              <a:t>generated textual content inside the element where</a:t>
            </a:r>
          </a:p>
          <a:p>
            <a:pPr marL="457200" lvl="1" indent="0">
              <a:buNone/>
            </a:pPr>
            <a:r>
              <a:rPr lang="en-US" dirty="0"/>
              <a:t>p::before{ content: “Note: “; } inserts “Note: “ into each paragraph directly before the</a:t>
            </a:r>
          </a:p>
          <a:p>
            <a:pPr marL="457200" lvl="1" indent="0">
              <a:buNone/>
            </a:pPr>
            <a:r>
              <a:rPr lang="en-US" dirty="0"/>
              <a:t>existing content. In addition to adding the textual content, you can provide a style</a:t>
            </a:r>
          </a:p>
          <a:p>
            <a:pPr marL="457200" lvl="1" indent="0">
              <a:buNone/>
            </a:pPr>
            <a:r>
              <a:rPr lang="en-US" dirty="0"/>
              <a:t>for the content when p::before{ content: “Note: “; color: red;} sets the color of “Note: ”</a:t>
            </a:r>
          </a:p>
          <a:p>
            <a:pPr marL="457200" lvl="1" indent="0">
              <a:buNone/>
            </a:pPr>
            <a:r>
              <a:rPr lang="en-US" dirty="0"/>
              <a:t>to red.</a:t>
            </a:r>
          </a:p>
          <a:p>
            <a:r>
              <a:rPr lang="en-US" b="1" dirty="0"/>
              <a:t>■ ::after </a:t>
            </a:r>
            <a:r>
              <a:rPr lang="en-US" dirty="0"/>
              <a:t>Inserts generated textual content inside each element when p::after{ content:</a:t>
            </a:r>
          </a:p>
          <a:p>
            <a:pPr marL="457200" lvl="1" indent="0">
              <a:buNone/>
            </a:pPr>
            <a:r>
              <a:rPr lang="en-US" dirty="0"/>
              <a:t>“Done!“; } inserts “Done!” into each paragraph directly after the existing content. In</a:t>
            </a:r>
          </a:p>
          <a:p>
            <a:pPr marL="457200" lvl="1" indent="0">
              <a:buNone/>
            </a:pPr>
            <a:r>
              <a:rPr lang="en-US" dirty="0"/>
              <a:t>addition to adding the textual content, you can provide a style for the textual content</a:t>
            </a:r>
          </a:p>
          <a:p>
            <a:pPr marL="457200" lvl="1" indent="0">
              <a:buNone/>
            </a:pPr>
            <a:r>
              <a:rPr lang="en-US" dirty="0"/>
              <a:t>when p::after{ content: “Done!”; color: red;} sets the color of “Done!” to red.</a:t>
            </a:r>
          </a:p>
        </p:txBody>
      </p:sp>
    </p:spTree>
    <p:extLst>
      <p:ext uri="{BB962C8B-B14F-4D97-AF65-F5344CB8AC3E}">
        <p14:creationId xmlns:p14="http://schemas.microsoft.com/office/powerpoint/2010/main" val="7924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Subsequent </a:t>
            </a:r>
            <a:r>
              <a:rPr lang="en-US" dirty="0"/>
              <a:t>sibling</a:t>
            </a:r>
            <a:r>
              <a:rPr lang="en-US" dirty="0" smtClean="0"/>
              <a:t> , adjacent sibling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dirty="0" smtClean="0"/>
              <a:t>Sibling (~)</a:t>
            </a:r>
          </a:p>
          <a:p>
            <a:pPr marL="457200" lvl="1" indent="0">
              <a:buNone/>
            </a:pPr>
            <a:r>
              <a:rPr lang="en-US" dirty="0"/>
              <a:t>div ~ h1 {</a:t>
            </a:r>
          </a:p>
          <a:p>
            <a:pPr marL="457200" lvl="1" indent="0">
              <a:buNone/>
            </a:pPr>
            <a:r>
              <a:rPr lang="en-US" dirty="0"/>
              <a:t> background-color: yellow;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indent="-285750"/>
            <a:r>
              <a:rPr lang="en-US" dirty="0" smtClean="0"/>
              <a:t>adjacent  (+) </a:t>
            </a:r>
          </a:p>
          <a:p>
            <a:pPr marL="457200" lvl="1" indent="0">
              <a:buNone/>
            </a:pPr>
            <a:r>
              <a:rPr lang="en-US" dirty="0" smtClean="0"/>
              <a:t>div </a:t>
            </a:r>
            <a:r>
              <a:rPr lang="en-US" dirty="0"/>
              <a:t>+ h1 {</a:t>
            </a:r>
          </a:p>
          <a:p>
            <a:pPr marL="457200" lvl="1" indent="0">
              <a:buNone/>
            </a:pPr>
            <a:r>
              <a:rPr lang="en-US" dirty="0"/>
              <a:t> background-color: yellow;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69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button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background-color: white;</a:t>
            </a:r>
          </a:p>
          <a:p>
            <a:pPr marL="457200" lvl="1" indent="0">
              <a:buNone/>
            </a:pPr>
            <a:r>
              <a:rPr lang="en-US" dirty="0"/>
              <a:t> color: gray;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p {</a:t>
            </a:r>
          </a:p>
          <a:p>
            <a:pPr marL="457200" lvl="1" indent="0">
              <a:buNone/>
            </a:pPr>
            <a:r>
              <a:rPr lang="en-US" dirty="0"/>
              <a:t> background-color: white;</a:t>
            </a:r>
          </a:p>
          <a:p>
            <a:pPr marL="457200" lvl="1" indent="0">
              <a:buNone/>
            </a:pPr>
            <a:r>
              <a:rPr lang="en-US" dirty="0"/>
              <a:t> color: gray;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button, p {</a:t>
            </a:r>
          </a:p>
          <a:p>
            <a:pPr marL="457200" lvl="1" indent="0">
              <a:buNone/>
            </a:pPr>
            <a:r>
              <a:rPr lang="en-US" dirty="0"/>
              <a:t> background-color: white</a:t>
            </a:r>
            <a:r>
              <a:rPr lang="en-US" dirty="0" smtClean="0"/>
              <a:t>; </a:t>
            </a:r>
            <a:r>
              <a:rPr lang="en-US" dirty="0"/>
              <a:t>color: gray;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598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1316</Words>
  <Application>Microsoft Office PowerPoint</Application>
  <PresentationFormat>Widescreen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Understanding selectors</vt:lpstr>
      <vt:lpstr>Universal selector </vt:lpstr>
      <vt:lpstr>descendant selectors</vt:lpstr>
      <vt:lpstr>child selectors </vt:lpstr>
      <vt:lpstr>Pseudo-class selectors</vt:lpstr>
      <vt:lpstr>Pseudo-class selectors</vt:lpstr>
      <vt:lpstr>pseudo elements</vt:lpstr>
      <vt:lpstr>Subsequent sibling , adjacent sibling</vt:lpstr>
      <vt:lpstr>Grouping selectors</vt:lpstr>
      <vt:lpstr>attribute selector</vt:lpstr>
      <vt:lpstr>attribute value selector</vt:lpstr>
      <vt:lpstr>attribute contains value selector</vt:lpstr>
      <vt:lpstr>attribute value starts with selector</vt:lpstr>
      <vt:lpstr>attribute value ends with selector</vt:lpstr>
      <vt:lpstr>attribute contains value in list selector</vt:lpstr>
      <vt:lpstr>How do styles cascade?</vt:lpstr>
      <vt:lpstr>Using specificity</vt:lpstr>
      <vt:lpstr>Working with CSS colors</vt:lpstr>
      <vt:lpstr>Working with text</vt:lpstr>
      <vt:lpstr>Setting the font-family property</vt:lpstr>
      <vt:lpstr>Specifying the font size</vt:lpstr>
      <vt:lpstr>Working with the CSS box model</vt:lpstr>
      <vt:lpstr>Setting the border, padding, and margin properties</vt:lpstr>
      <vt:lpstr>Positioning &lt;div&gt; elements</vt:lpstr>
      <vt:lpstr>Use the position property</vt:lpstr>
      <vt:lpstr>Using the float property</vt:lpstr>
      <vt:lpstr>Using the clear property</vt:lpstr>
      <vt:lpstr>Using the box-sizing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selectors</dc:title>
  <dc:creator>Orkhan Rzazade</dc:creator>
  <cp:lastModifiedBy>Orkhan Rzazade</cp:lastModifiedBy>
  <cp:revision>32</cp:revision>
  <dcterms:created xsi:type="dcterms:W3CDTF">2018-12-04T07:54:19Z</dcterms:created>
  <dcterms:modified xsi:type="dcterms:W3CDTF">2018-12-04T12:32:29Z</dcterms:modified>
</cp:coreProperties>
</file>