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60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7" r:id="rId24"/>
    <p:sldId id="27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ED4"/>
    <a:srgbClr val="77BAE3"/>
    <a:srgbClr val="A379F7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1F99F-5CA9-4E36-B75B-4B69C8556B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2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 descr="coverPic"/>
          <p:cNvSpPr>
            <a:spLocks/>
          </p:cNvSpPr>
          <p:nvPr userDrawn="1"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927" y="214"/>
              </a:cxn>
              <a:cxn ang="0">
                <a:pos x="586" y="322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927" y="214"/>
                </a:lnTo>
                <a:lnTo>
                  <a:pt x="586" y="322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 i="1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 descr="coverPic"/>
          <p:cNvSpPr>
            <a:spLocks/>
          </p:cNvSpPr>
          <p:nvPr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1093" y="185"/>
              </a:cxn>
              <a:cxn ang="0">
                <a:pos x="615" y="283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1093" y="185"/>
                </a:lnTo>
                <a:lnTo>
                  <a:pt x="615" y="283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651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 i="1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 descr="coverPic"/>
          <p:cNvSpPr>
            <a:spLocks/>
          </p:cNvSpPr>
          <p:nvPr userDrawn="1"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1093" y="185"/>
              </a:cxn>
              <a:cxn ang="0">
                <a:pos x="615" y="283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1093" y="185"/>
                </a:lnTo>
                <a:lnTo>
                  <a:pt x="615" y="283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651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50900" y="5715000"/>
            <a:ext cx="7848600" cy="6223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000" i="1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coverPic"/>
          <p:cNvSpPr>
            <a:spLocks/>
          </p:cNvSpPr>
          <p:nvPr userDrawn="1"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927" y="214"/>
              </a:cxn>
              <a:cxn ang="0">
                <a:pos x="586" y="322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927" y="214"/>
                </a:lnTo>
                <a:lnTo>
                  <a:pt x="586" y="322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 descr="coverPic"/>
          <p:cNvSpPr>
            <a:spLocks/>
          </p:cNvSpPr>
          <p:nvPr userDrawn="1"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927" y="214"/>
              </a:cxn>
              <a:cxn ang="0">
                <a:pos x="586" y="322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927" y="214"/>
                </a:lnTo>
                <a:lnTo>
                  <a:pt x="586" y="322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0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 descr="coverPic"/>
          <p:cNvSpPr>
            <a:spLocks/>
          </p:cNvSpPr>
          <p:nvPr userDrawn="1"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927" y="214"/>
              </a:cxn>
              <a:cxn ang="0">
                <a:pos x="586" y="322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927" y="214"/>
                </a:lnTo>
                <a:lnTo>
                  <a:pt x="586" y="322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2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 descr="coverPic"/>
          <p:cNvSpPr>
            <a:spLocks/>
          </p:cNvSpPr>
          <p:nvPr userDrawn="1"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927" y="214"/>
              </a:cxn>
              <a:cxn ang="0">
                <a:pos x="586" y="322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927" y="214"/>
                </a:lnTo>
                <a:lnTo>
                  <a:pt x="586" y="322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000" i="1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Data Structures and Problem Solving with C++: Walls and Mirrors, Carrano and Henry, ©  2013</a:t>
            </a:r>
            <a:endParaRPr lang="en-US" dirty="0"/>
          </a:p>
        </p:txBody>
      </p:sp>
      <p:sp>
        <p:nvSpPr>
          <p:cNvPr id="160773" name="Freeform 5" descr="coverPic"/>
          <p:cNvSpPr>
            <a:spLocks/>
          </p:cNvSpPr>
          <p:nvPr/>
        </p:nvSpPr>
        <p:spPr bwMode="auto">
          <a:xfrm>
            <a:off x="0" y="-46038"/>
            <a:ext cx="9144000" cy="6911976"/>
          </a:xfrm>
          <a:custGeom>
            <a:avLst/>
            <a:gdLst/>
            <a:ahLst/>
            <a:cxnLst>
              <a:cxn ang="0">
                <a:pos x="10" y="4354"/>
              </a:cxn>
              <a:cxn ang="0">
                <a:pos x="0" y="0"/>
              </a:cxn>
              <a:cxn ang="0">
                <a:pos x="5760" y="0"/>
              </a:cxn>
              <a:cxn ang="0">
                <a:pos x="5750" y="361"/>
              </a:cxn>
              <a:cxn ang="0">
                <a:pos x="4764" y="195"/>
              </a:cxn>
              <a:cxn ang="0">
                <a:pos x="3788" y="117"/>
              </a:cxn>
              <a:cxn ang="0">
                <a:pos x="2743" y="117"/>
              </a:cxn>
              <a:cxn ang="0">
                <a:pos x="1913" y="146"/>
              </a:cxn>
              <a:cxn ang="0">
                <a:pos x="927" y="214"/>
              </a:cxn>
              <a:cxn ang="0">
                <a:pos x="586" y="322"/>
              </a:cxn>
              <a:cxn ang="0">
                <a:pos x="381" y="468"/>
              </a:cxn>
              <a:cxn ang="0">
                <a:pos x="215" y="693"/>
              </a:cxn>
              <a:cxn ang="0">
                <a:pos x="127" y="1142"/>
              </a:cxn>
              <a:cxn ang="0">
                <a:pos x="176" y="1777"/>
              </a:cxn>
              <a:cxn ang="0">
                <a:pos x="234" y="2518"/>
              </a:cxn>
              <a:cxn ang="0">
                <a:pos x="273" y="3007"/>
              </a:cxn>
              <a:cxn ang="0">
                <a:pos x="312" y="3456"/>
              </a:cxn>
              <a:cxn ang="0">
                <a:pos x="322" y="4081"/>
              </a:cxn>
              <a:cxn ang="0">
                <a:pos x="342" y="4344"/>
              </a:cxn>
              <a:cxn ang="0">
                <a:pos x="10" y="4354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927" y="214"/>
                </a:lnTo>
                <a:lnTo>
                  <a:pt x="586" y="322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717550" y="19065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Sorting Algorithms </a:t>
            </a:r>
            <a:br>
              <a:rPr lang="en-US" altLang="en-US" smtClean="0"/>
            </a:br>
            <a:r>
              <a:rPr lang="en-US" altLang="en-US" smtClean="0"/>
              <a:t>and their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Insertion Sort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/>
              <a:t>Analysis</a:t>
            </a:r>
          </a:p>
          <a:p>
            <a:pPr lvl="1"/>
            <a:r>
              <a:rPr lang="en-US" altLang="en-US" dirty="0" smtClean="0"/>
              <a:t>An algorithm of order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Best case O(n)</a:t>
            </a:r>
          </a:p>
          <a:p>
            <a:r>
              <a:rPr lang="en-US" altLang="en-US" dirty="0" smtClean="0"/>
              <a:t>Appropriate for 25 or less data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Merge Sort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0900" y="5541963"/>
            <a:ext cx="7848600" cy="795337"/>
          </a:xfrm>
        </p:spPr>
        <p:txBody>
          <a:bodyPr/>
          <a:lstStyle/>
          <a:p>
            <a:r>
              <a:rPr lang="en-US" altLang="en-US" smtClean="0"/>
              <a:t>FIGURE 11-5 A merge sort with an </a:t>
            </a:r>
            <a:br>
              <a:rPr lang="en-US" altLang="en-US" smtClean="0"/>
            </a:br>
            <a:r>
              <a:rPr lang="en-US" altLang="en-US" smtClean="0"/>
              <a:t>auxiliary temporary array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392238"/>
            <a:ext cx="6940550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Merge Sort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0900" y="5735638"/>
            <a:ext cx="7848600" cy="601662"/>
          </a:xfrm>
        </p:spPr>
        <p:txBody>
          <a:bodyPr/>
          <a:lstStyle/>
          <a:p>
            <a:r>
              <a:rPr lang="en-US" altLang="en-US" smtClean="0"/>
              <a:t>FIGURE 11-6 A merge sort of an array of six integers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719263"/>
            <a:ext cx="65817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Merge Sort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1962150"/>
            <a:ext cx="8445500" cy="4362450"/>
          </a:xfrm>
        </p:spPr>
        <p:txBody>
          <a:bodyPr/>
          <a:lstStyle/>
          <a:p>
            <a:r>
              <a:rPr lang="en-US" altLang="en-US" dirty="0" smtClean="0"/>
              <a:t>Analysis</a:t>
            </a:r>
          </a:p>
          <a:p>
            <a:pPr lvl="1"/>
            <a:r>
              <a:rPr lang="en-US" altLang="en-US" dirty="0" smtClean="0"/>
              <a:t>Merge sort is of order O(n </a:t>
            </a:r>
            <a:r>
              <a:rPr lang="en-US" altLang="en-US" dirty="0" smtClean="0">
                <a:sym typeface="Symbol" panose="05050102010706020507" pitchFamily="18" charset="2"/>
              </a:rPr>
              <a:t> log n)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This is significantly faster than O(n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Merge Sort</a:t>
            </a:r>
          </a:p>
        </p:txBody>
      </p:sp>
      <p:sp>
        <p:nvSpPr>
          <p:cNvPr id="2867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50900" y="5353050"/>
            <a:ext cx="7848600" cy="984250"/>
          </a:xfrm>
        </p:spPr>
        <p:txBody>
          <a:bodyPr/>
          <a:lstStyle/>
          <a:p>
            <a:r>
              <a:rPr lang="en-US" altLang="en-US" smtClean="0"/>
              <a:t>FIGURE 11-7 A worst-case instance of the </a:t>
            </a:r>
            <a:br>
              <a:rPr lang="en-US" altLang="en-US" smtClean="0"/>
            </a:br>
            <a:r>
              <a:rPr lang="en-US" altLang="en-US" smtClean="0"/>
              <a:t>merge step in a merge sort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405063"/>
            <a:ext cx="8258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Merge Sort</a:t>
            </a:r>
          </a:p>
        </p:txBody>
      </p:sp>
      <p:sp>
        <p:nvSpPr>
          <p:cNvPr id="2969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50900" y="5353050"/>
            <a:ext cx="7848600" cy="984250"/>
          </a:xfrm>
        </p:spPr>
        <p:txBody>
          <a:bodyPr/>
          <a:lstStyle/>
          <a:p>
            <a:r>
              <a:rPr lang="en-US" altLang="en-US" smtClean="0"/>
              <a:t>FIGURE 11-8 Levels of recursive calls to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mtClean="0"/>
              <a:t> , given an array of eight items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992313"/>
            <a:ext cx="7585075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 Sort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mtClean="0"/>
              <a:t>FIGURE 11-9 A partition about a pivot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065338"/>
            <a:ext cx="6380162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 Sort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mtClean="0"/>
              <a:t>FIGURE 11-10 Partitioning of array during quick sort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914525"/>
            <a:ext cx="77628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 Sort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mtClean="0"/>
              <a:t>FIGURE 11-10 Partitioning of array during quick sort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24013"/>
            <a:ext cx="78771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 Sort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0900" y="5014913"/>
            <a:ext cx="7848600" cy="1322387"/>
          </a:xfrm>
        </p:spPr>
        <p:txBody>
          <a:bodyPr/>
          <a:lstStyle/>
          <a:p>
            <a:r>
              <a:rPr lang="en-US" altLang="en-US" smtClean="0"/>
              <a:t>FIGURE 11-11 Median-of-three pivot selection: </a:t>
            </a:r>
            <a:br>
              <a:rPr lang="en-US" altLang="en-US" smtClean="0"/>
            </a:br>
            <a:r>
              <a:rPr lang="en-US" altLang="en-US" smtClean="0"/>
              <a:t>(a) The original array; (b) the array with its</a:t>
            </a:r>
          </a:p>
          <a:p>
            <a:r>
              <a:rPr lang="en-US" altLang="en-US" smtClean="0"/>
              <a:t>first, middle, and last entries sorted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17738"/>
            <a:ext cx="7099300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65300" y="2109788"/>
            <a:ext cx="6537325" cy="4214812"/>
          </a:xfrm>
        </p:spPr>
        <p:txBody>
          <a:bodyPr/>
          <a:lstStyle/>
          <a:p>
            <a:r>
              <a:rPr lang="en-US" altLang="en-US" smtClean="0"/>
              <a:t>Basic Sorting Algorithms</a:t>
            </a:r>
          </a:p>
          <a:p>
            <a:r>
              <a:rPr lang="en-US" altLang="en-US" smtClean="0"/>
              <a:t>Faster Sorting Algorithms</a:t>
            </a:r>
          </a:p>
          <a:p>
            <a:r>
              <a:rPr lang="en-US" altLang="en-US" smtClean="0"/>
              <a:t>A Comparison of Sorting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 Sort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0900" y="5014913"/>
            <a:ext cx="7848600" cy="1322387"/>
          </a:xfrm>
        </p:spPr>
        <p:txBody>
          <a:bodyPr/>
          <a:lstStyle/>
          <a:p>
            <a:r>
              <a:rPr lang="en-US" altLang="en-US" smtClean="0"/>
              <a:t>FIGURE 11-12 (a) The array with its first, middle, and last entries sorted; (b) the array after positioning the pivot and just before partitioning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917700"/>
            <a:ext cx="6189663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 Sort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962150"/>
            <a:ext cx="8445500" cy="4362450"/>
          </a:xfrm>
        </p:spPr>
        <p:txBody>
          <a:bodyPr/>
          <a:lstStyle/>
          <a:p>
            <a:r>
              <a:rPr lang="en-US" altLang="en-US" dirty="0" smtClean="0"/>
              <a:t>Analysis</a:t>
            </a:r>
          </a:p>
          <a:p>
            <a:pPr lvl="1"/>
            <a:r>
              <a:rPr lang="en-US" altLang="en-US" dirty="0" smtClean="0"/>
              <a:t>Worst case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Average case O(n </a:t>
            </a:r>
            <a:r>
              <a:rPr lang="en-US" altLang="en-US" dirty="0" smtClean="0">
                <a:sym typeface="Symbol" panose="05050102010706020507" pitchFamily="18" charset="2"/>
              </a:rPr>
              <a:t></a:t>
            </a:r>
            <a:r>
              <a:rPr lang="en-US" altLang="en-US" dirty="0" smtClean="0"/>
              <a:t> log n)</a:t>
            </a:r>
          </a:p>
          <a:p>
            <a:pPr lvl="1"/>
            <a:r>
              <a:rPr lang="en-US" altLang="en-US" dirty="0" smtClean="0"/>
              <a:t>Does not require extra memory like merge sort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Quick Sort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mtClean="0"/>
              <a:t>FIGURE 11-13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kSmall</a:t>
            </a:r>
            <a:r>
              <a:rPr lang="en-US" altLang="en-US" smtClean="0"/>
              <a:t> versus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676400"/>
            <a:ext cx="7639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9050"/>
          </a:xfrm>
        </p:spPr>
        <p:txBody>
          <a:bodyPr/>
          <a:lstStyle/>
          <a:p>
            <a:r>
              <a:rPr lang="en-US" altLang="en-US" smtClean="0"/>
              <a:t>Comparison of Sorting Algorithms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0900" y="5456238"/>
            <a:ext cx="7848600" cy="881062"/>
          </a:xfrm>
        </p:spPr>
        <p:txBody>
          <a:bodyPr/>
          <a:lstStyle/>
          <a:p>
            <a:r>
              <a:rPr lang="en-US" altLang="en-US" smtClean="0"/>
              <a:t>FIGURE 11-15 Approximate growth rates of time required for eight sorting algorithms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035175"/>
            <a:ext cx="6146800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Sorting Algorithms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mtClean="0"/>
              <a:t>Sorting is:</a:t>
            </a:r>
          </a:p>
          <a:p>
            <a:pPr lvl="1"/>
            <a:r>
              <a:rPr lang="en-US" altLang="en-US" smtClean="0"/>
              <a:t>A process </a:t>
            </a:r>
          </a:p>
          <a:p>
            <a:pPr lvl="1"/>
            <a:r>
              <a:rPr lang="en-US" altLang="en-US" smtClean="0"/>
              <a:t>It organizes a collection of data</a:t>
            </a:r>
          </a:p>
          <a:p>
            <a:pPr lvl="1"/>
            <a:r>
              <a:rPr lang="en-US" altLang="en-US" smtClean="0"/>
              <a:t>Organized into ascending/descending order</a:t>
            </a:r>
          </a:p>
          <a:p>
            <a:r>
              <a:rPr lang="en-US" altLang="en-US" smtClean="0"/>
              <a:t>Internal: data fits in memory</a:t>
            </a:r>
          </a:p>
          <a:p>
            <a:r>
              <a:rPr lang="en-US" altLang="en-US" smtClean="0"/>
              <a:t>External: data must reside on secondary storage</a:t>
            </a:r>
          </a:p>
          <a:p>
            <a:r>
              <a:rPr lang="en-US" altLang="en-US" smtClean="0"/>
              <a:t>Sort key: data item which determines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Selection Sort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mtClean="0"/>
              <a:t>FIGURE 11-1 A selection sort of an array of five integers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97050"/>
            <a:ext cx="491172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Selection Sort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8000" y="2133600"/>
            <a:ext cx="8445500" cy="4191000"/>
          </a:xfrm>
        </p:spPr>
        <p:txBody>
          <a:bodyPr/>
          <a:lstStyle/>
          <a:p>
            <a:r>
              <a:rPr lang="en-US" altLang="en-US" dirty="0" smtClean="0"/>
              <a:t>Analysis</a:t>
            </a:r>
          </a:p>
          <a:p>
            <a:pPr lvl="1"/>
            <a:r>
              <a:rPr lang="en-US" altLang="en-US" dirty="0" smtClean="0"/>
              <a:t>This is an O 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) algorithm</a:t>
            </a:r>
          </a:p>
          <a:p>
            <a:r>
              <a:rPr lang="en-US" altLang="en-US" dirty="0" smtClean="0"/>
              <a:t>If sorting a very large array, selection sort algorithm probably too inefficient to use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Bubble Sort</a:t>
            </a:r>
          </a:p>
        </p:txBody>
      </p:sp>
      <p:sp>
        <p:nvSpPr>
          <p:cNvPr id="2048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92175" y="5583238"/>
            <a:ext cx="7848600" cy="768350"/>
          </a:xfrm>
        </p:spPr>
        <p:txBody>
          <a:bodyPr/>
          <a:lstStyle/>
          <a:p>
            <a:r>
              <a:rPr lang="en-US" altLang="en-US" smtClean="0"/>
              <a:t>FIGURE 11-2 The first two passes of a bubble sort </a:t>
            </a:r>
            <a:br>
              <a:rPr lang="en-US" altLang="en-US" smtClean="0"/>
            </a:br>
            <a:r>
              <a:rPr lang="en-US" altLang="en-US" smtClean="0"/>
              <a:t>of an array of five integers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758950"/>
            <a:ext cx="6932613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Bubble Sort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/>
              <a:t>Analysis</a:t>
            </a:r>
          </a:p>
          <a:p>
            <a:pPr lvl="1"/>
            <a:r>
              <a:rPr lang="en-US" altLang="en-US" dirty="0" smtClean="0"/>
              <a:t>Best case, O(n) algorithm</a:t>
            </a:r>
          </a:p>
          <a:p>
            <a:pPr lvl="1"/>
            <a:r>
              <a:rPr lang="en-US" altLang="en-US" dirty="0" smtClean="0"/>
              <a:t>Worst case,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algorithm</a:t>
            </a:r>
          </a:p>
          <a:p>
            <a:r>
              <a:rPr lang="en-US" altLang="en-US" dirty="0" smtClean="0"/>
              <a:t>Again, a poor choice for large amounts of data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Insertion Sort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mtClean="0"/>
              <a:t>Take each item from unsorted region, insert into its correct order in sorted region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1717675" y="5597525"/>
            <a:ext cx="6484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FIGURE 11-3 An insertion sort partitions </a:t>
            </a:r>
          </a:p>
          <a:p>
            <a:pPr algn="ctr" eaLnBrk="1" hangingPunct="1"/>
            <a:r>
              <a:rPr lang="en-US" altLang="en-US" sz="2400"/>
              <a:t>the array into two regions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3429000"/>
            <a:ext cx="5619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Insertion Sort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0900" y="5403850"/>
            <a:ext cx="7848600" cy="933450"/>
          </a:xfrm>
        </p:spPr>
        <p:txBody>
          <a:bodyPr/>
          <a:lstStyle/>
          <a:p>
            <a:r>
              <a:rPr lang="en-US" altLang="en-US" smtClean="0"/>
              <a:t>FIGURE 11-4 An insertion sort of an </a:t>
            </a:r>
            <a:br>
              <a:rPr lang="en-US" altLang="en-US" smtClean="0"/>
            </a:br>
            <a:r>
              <a:rPr lang="en-US" altLang="en-US" smtClean="0"/>
              <a:t>array of five integers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1719263"/>
            <a:ext cx="6640512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agineJavaTemplate6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ImagineJavaTemplate6</Template>
  <TotalTime>690</TotalTime>
  <Words>390</Words>
  <Application>Microsoft Office PowerPoint</Application>
  <PresentationFormat>On-screen Show (4:3)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Symbol</vt:lpstr>
      <vt:lpstr>Wingdings</vt:lpstr>
      <vt:lpstr>ImagineJavaTemplate6</vt:lpstr>
      <vt:lpstr>Sorting Algorithms  and their Efficiency</vt:lpstr>
      <vt:lpstr>Contents</vt:lpstr>
      <vt:lpstr>Basic Sorting Algorithms</vt:lpstr>
      <vt:lpstr>The Selection Sort</vt:lpstr>
      <vt:lpstr>The Selection Sort</vt:lpstr>
      <vt:lpstr>The Bubble Sort</vt:lpstr>
      <vt:lpstr>The Bubble Sort</vt:lpstr>
      <vt:lpstr>The Insertion Sort</vt:lpstr>
      <vt:lpstr>The Insertion Sort</vt:lpstr>
      <vt:lpstr>The Insertion Sort</vt:lpstr>
      <vt:lpstr>The Merge Sort</vt:lpstr>
      <vt:lpstr>The Merge Sort</vt:lpstr>
      <vt:lpstr>The Merge Sort</vt:lpstr>
      <vt:lpstr>The Merge Sort</vt:lpstr>
      <vt:lpstr>The Merge Sort</vt:lpstr>
      <vt:lpstr>The Quick Sort</vt:lpstr>
      <vt:lpstr>The Quick Sort</vt:lpstr>
      <vt:lpstr>The Quick Sort</vt:lpstr>
      <vt:lpstr>The Quick Sort</vt:lpstr>
      <vt:lpstr>The Quick Sort</vt:lpstr>
      <vt:lpstr>The Quick Sort</vt:lpstr>
      <vt:lpstr>The Quick Sort</vt:lpstr>
      <vt:lpstr>Comparison of Sorting Algorithms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Steve_2</dc:creator>
  <cp:lastModifiedBy>Ismayil Ismayilov</cp:lastModifiedBy>
  <cp:revision>82</cp:revision>
  <dcterms:created xsi:type="dcterms:W3CDTF">2012-09-14T10:47:36Z</dcterms:created>
  <dcterms:modified xsi:type="dcterms:W3CDTF">2018-07-07T05:21:15Z</dcterms:modified>
</cp:coreProperties>
</file>