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3" r:id="rId4"/>
    <p:sldId id="264" r:id="rId5"/>
    <p:sldId id="277" r:id="rId6"/>
    <p:sldId id="265" r:id="rId7"/>
    <p:sldId id="266" r:id="rId8"/>
    <p:sldId id="278" r:id="rId9"/>
    <p:sldId id="267" r:id="rId10"/>
    <p:sldId id="279" r:id="rId11"/>
    <p:sldId id="28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D1B6232-8E6E-46BD-8247-28C30A47200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2467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0EC8EE0-8A2A-4B78-B14C-E2261F9FE82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TW" noProof="0" smtClean="0"/>
              <a:t>按一下以編輯母片標題樣式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149725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en-US" altLang="zh-TW" noProof="0" smtClean="0"/>
              <a:t>按一下以編輯母片副標題樣式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B344F8-6470-441F-9452-8CA6FC93450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547813" y="40767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2C1D9-EF0D-4D2F-AE5E-884C6DC1AD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95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75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753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03425-DAD6-47A5-A082-FCC9595C22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37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A682-6480-4034-88A8-30D53EE6F8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08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E4DE-F095-4C8D-8422-F037522E15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55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75C5B-D194-4D25-B064-F4DBB04308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7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E856-C9F9-404A-A78E-20410F93E7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84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3B865-C1C7-49B3-8FD1-143D3A0AC3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50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E9C5B-52B2-4278-9BE5-F357FAC45E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09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CE84-70E7-4CD4-BC9B-1E97948551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79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0C003-768E-4BCF-99C4-1F9BEBF22C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94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按一下以編輯母片標題樣式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</a:t>
            </a:r>
          </a:p>
          <a:p>
            <a:pPr lvl="1"/>
            <a:r>
              <a:rPr lang="en-US" altLang="zh-TW" smtClean="0"/>
              <a:t>第二層</a:t>
            </a:r>
          </a:p>
          <a:p>
            <a:pPr lvl="2"/>
            <a:r>
              <a:rPr lang="en-US" altLang="zh-TW" smtClean="0"/>
              <a:t>第三層</a:t>
            </a:r>
          </a:p>
          <a:p>
            <a:pPr lvl="3"/>
            <a:r>
              <a:rPr lang="en-US" altLang="zh-TW" smtClean="0"/>
              <a:t>第四層</a:t>
            </a:r>
          </a:p>
          <a:p>
            <a:pPr lvl="4"/>
            <a:r>
              <a:rPr lang="en-US" altLang="zh-TW" smtClean="0"/>
              <a:t>第五層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Garamond" panose="02020404030301010803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Garamond" panose="02020404030301010803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Garamond" panose="02020404030301010803" pitchFamily="18" charset="0"/>
              </a:defRPr>
            </a:lvl1pPr>
          </a:lstStyle>
          <a:p>
            <a:fld id="{63A2DE73-3E70-4249-8E7B-BC2D678AD98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68313" y="65246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Compilers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Do Compilers Do?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Advantage</a:t>
            </a:r>
          </a:p>
          <a:p>
            <a:pPr lvl="1"/>
            <a:r>
              <a:rPr lang="en-US" altLang="zh-TW"/>
              <a:t>Modification to program during execution</a:t>
            </a:r>
          </a:p>
          <a:p>
            <a:pPr lvl="2"/>
            <a:r>
              <a:rPr lang="en-US" altLang="zh-TW"/>
              <a:t>Interactive debugging</a:t>
            </a:r>
          </a:p>
          <a:p>
            <a:pPr lvl="2"/>
            <a:r>
              <a:rPr lang="en-US" altLang="zh-TW"/>
              <a:t>Not for every language, e.g., Basic, Pascal</a:t>
            </a:r>
          </a:p>
          <a:p>
            <a:pPr lvl="1"/>
            <a:r>
              <a:rPr lang="en-US" altLang="zh-TW"/>
              <a:t>Dynamic-typed languages</a:t>
            </a:r>
          </a:p>
          <a:p>
            <a:pPr lvl="2"/>
            <a:r>
              <a:rPr lang="en-US" altLang="zh-TW"/>
              <a:t>Variable types may change at run time, e.g., LISP.</a:t>
            </a:r>
          </a:p>
          <a:p>
            <a:pPr lvl="2"/>
            <a:r>
              <a:rPr lang="en-US" altLang="zh-TW"/>
              <a:t>Difficult to compile</a:t>
            </a:r>
          </a:p>
          <a:p>
            <a:pPr lvl="1"/>
            <a:r>
              <a:rPr lang="en-US" altLang="zh-TW"/>
              <a:t>Better diagnostics</a:t>
            </a:r>
          </a:p>
          <a:p>
            <a:pPr lvl="2"/>
            <a:r>
              <a:rPr lang="en-US" altLang="zh-TW"/>
              <a:t>Source code is available.</a:t>
            </a:r>
          </a:p>
          <a:p>
            <a:pPr lvl="1"/>
            <a:r>
              <a:rPr lang="en-US" altLang="zh-TW"/>
              <a:t>Machine independence</a:t>
            </a:r>
          </a:p>
          <a:p>
            <a:pPr lvl="2"/>
            <a:r>
              <a:rPr lang="en-US" altLang="zh-TW"/>
              <a:t>However, the interpreter itself must be portable.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Do Compilers Do?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Helvetica" panose="020B0604020202020204" pitchFamily="34" charset="0"/>
              </a:rPr>
              <a:t>Disadvantage</a:t>
            </a:r>
          </a:p>
          <a:p>
            <a:pPr lvl="1"/>
            <a:r>
              <a:rPr lang="en-US" altLang="zh-TW">
                <a:latin typeface="Helvetica" panose="020B0604020202020204" pitchFamily="34" charset="0"/>
              </a:rPr>
              <a:t>Slower execution due to repeated examination</a:t>
            </a:r>
          </a:p>
          <a:p>
            <a:pPr lvl="2"/>
            <a:r>
              <a:rPr lang="en-US" altLang="zh-TW">
                <a:latin typeface="Helvetica" panose="020B0604020202020204" pitchFamily="34" charset="0"/>
              </a:rPr>
              <a:t>Dynamic (LISP): 100:1</a:t>
            </a:r>
          </a:p>
          <a:p>
            <a:pPr lvl="2"/>
            <a:r>
              <a:rPr lang="en-US" altLang="zh-TW">
                <a:latin typeface="Helvetica" panose="020B0604020202020204" pitchFamily="34" charset="0"/>
              </a:rPr>
              <a:t>Static (BASIC): 10:1</a:t>
            </a:r>
          </a:p>
          <a:p>
            <a:pPr lvl="1"/>
            <a:r>
              <a:rPr lang="en-US" altLang="zh-TW">
                <a:latin typeface="Helvetica" panose="020B0604020202020204" pitchFamily="34" charset="0"/>
              </a:rPr>
              <a:t>Substantial space overhead</a:t>
            </a:r>
            <a:endParaRPr lang="zh-TW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7162" cy="647700"/>
          </a:xfrm>
        </p:spPr>
        <p:txBody>
          <a:bodyPr/>
          <a:lstStyle/>
          <a:p>
            <a:r>
              <a:rPr lang="en-US" altLang="zh-TW"/>
              <a:t>The Structure of a Compiler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278438"/>
          </a:xfrm>
        </p:spPr>
        <p:txBody>
          <a:bodyPr/>
          <a:lstStyle/>
          <a:p>
            <a:r>
              <a:rPr lang="en-US" altLang="zh-TW"/>
              <a:t>Modern compilers are syntax-directed</a:t>
            </a:r>
          </a:p>
          <a:p>
            <a:pPr marL="742950" lvl="1" indent="-285750"/>
            <a:r>
              <a:rPr lang="en-US" altLang="zh-TW"/>
              <a:t>Compilation is driven the syntactic structure of programs; i.e., actions are associated with the structures.</a:t>
            </a:r>
          </a:p>
          <a:p>
            <a:r>
              <a:rPr lang="en-US" altLang="zh-TW"/>
              <a:t>Any compiler must perform two major tasks</a:t>
            </a:r>
          </a:p>
          <a:p>
            <a:pPr marL="742950" lvl="1" indent="-285750"/>
            <a:r>
              <a:rPr lang="en-US" altLang="zh-TW" i="1"/>
              <a:t>Analysis</a:t>
            </a:r>
            <a:r>
              <a:rPr lang="en-US" altLang="zh-TW"/>
              <a:t> of the source program</a:t>
            </a:r>
          </a:p>
          <a:p>
            <a:pPr marL="742950" lvl="1" indent="-285750"/>
            <a:r>
              <a:rPr lang="en-US" altLang="zh-TW" i="1"/>
              <a:t>Synthesis</a:t>
            </a:r>
            <a:r>
              <a:rPr lang="en-US" altLang="zh-TW"/>
              <a:t> of a machine-language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69262" cy="692150"/>
          </a:xfrm>
        </p:spPr>
        <p:txBody>
          <a:bodyPr/>
          <a:lstStyle/>
          <a:p>
            <a:r>
              <a:rPr lang="en-US" altLang="zh-TW"/>
              <a:t>The Structure of a Compiler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195513" y="14478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Scanner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4633913" y="14478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Parser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7072313" y="14478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Semantic</a:t>
            </a:r>
          </a:p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Routines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7072313" y="50292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</a:p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Generator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7072313" y="33528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Optimizer</a:t>
            </a:r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976313" y="175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414713" y="175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5853113" y="175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5" name="Line 11"/>
          <p:cNvSpPr>
            <a:spLocks noChangeShapeType="1"/>
          </p:cNvSpPr>
          <p:nvPr/>
        </p:nvSpPr>
        <p:spPr bwMode="auto">
          <a:xfrm>
            <a:off x="7681913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>
            <a:off x="7681913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>
            <a:off x="7681913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971550" y="1052513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</a:p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900113" y="1844675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(Character</a:t>
            </a:r>
          </a:p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Stream)</a:t>
            </a:r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3490913" y="137001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Tokens</a:t>
            </a:r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5867400" y="134143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Syntactic</a:t>
            </a:r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5867400" y="177323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Structure</a:t>
            </a:r>
          </a:p>
        </p:txBody>
      </p:sp>
      <p:sp>
        <p:nvSpPr>
          <p:cNvPr id="262163" name="Text Box 19"/>
          <p:cNvSpPr txBox="1">
            <a:spLocks noChangeArrowheads="1"/>
          </p:cNvSpPr>
          <p:nvPr/>
        </p:nvSpPr>
        <p:spPr bwMode="auto">
          <a:xfrm>
            <a:off x="5867400" y="2349500"/>
            <a:ext cx="173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Intermediate</a:t>
            </a:r>
          </a:p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</a:t>
            </a:r>
          </a:p>
        </p:txBody>
      </p:sp>
      <p:sp>
        <p:nvSpPr>
          <p:cNvPr id="262164" name="Line 20"/>
          <p:cNvSpPr>
            <a:spLocks noChangeShapeType="1"/>
          </p:cNvSpPr>
          <p:nvPr/>
        </p:nvSpPr>
        <p:spPr bwMode="auto">
          <a:xfrm flipH="1">
            <a:off x="6691313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Line 21"/>
          <p:cNvSpPr>
            <a:spLocks noChangeShapeType="1"/>
          </p:cNvSpPr>
          <p:nvPr/>
        </p:nvSpPr>
        <p:spPr bwMode="auto">
          <a:xfrm flipH="1">
            <a:off x="6691313" y="3124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6" name="Line 22"/>
          <p:cNvSpPr>
            <a:spLocks noChangeShapeType="1"/>
          </p:cNvSpPr>
          <p:nvPr/>
        </p:nvSpPr>
        <p:spPr bwMode="auto">
          <a:xfrm>
            <a:off x="6691313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6804025" y="6021388"/>
            <a:ext cx="177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Target Machine</a:t>
            </a:r>
          </a:p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119313" y="3429000"/>
            <a:ext cx="2057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Symbol and</a:t>
            </a:r>
          </a:p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  <a:p>
            <a:pPr algn="ctr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Tables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1979613" y="4581525"/>
            <a:ext cx="2376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(Used by all Phases </a:t>
            </a:r>
          </a:p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of  The Compiler)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595313" y="6015038"/>
            <a:ext cx="464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structure of a Syntax-Directed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03263"/>
          </a:xfrm>
        </p:spPr>
        <p:txBody>
          <a:bodyPr/>
          <a:lstStyle/>
          <a:p>
            <a:r>
              <a:rPr lang="en-US" altLang="zh-TW"/>
              <a:t>The Structure of a Compiler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Scanner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The scanner begins the analysis of the source program by reading the input, character by character, and grouping characters into individual words and symbols (</a:t>
            </a:r>
            <a:r>
              <a:rPr lang="en-US" altLang="zh-TW">
                <a:solidFill>
                  <a:srgbClr val="FF0000"/>
                </a:solidFill>
              </a:rPr>
              <a:t>tokens</a:t>
            </a:r>
            <a:r>
              <a:rPr lang="en-US" altLang="zh-TW"/>
              <a:t>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The </a:t>
            </a:r>
            <a:r>
              <a:rPr lang="en-US" altLang="zh-TW">
                <a:solidFill>
                  <a:srgbClr val="FF0000"/>
                </a:solidFill>
              </a:rPr>
              <a:t>tokens</a:t>
            </a:r>
            <a:r>
              <a:rPr lang="en-US" altLang="zh-TW"/>
              <a:t> are encoded and then are fed to the parser for syntactic analysis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For details, see the bottom of page 8.</a:t>
            </a:r>
          </a:p>
          <a:p>
            <a:pPr>
              <a:lnSpc>
                <a:spcPct val="90000"/>
              </a:lnSpc>
            </a:pPr>
            <a:r>
              <a:rPr lang="en-US" altLang="zh-TW"/>
              <a:t>Scanner generators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763713" y="4868863"/>
            <a:ext cx="112871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0" hangingPunct="0"/>
            <a:r>
              <a:rPr lang="en-US" altLang="zh-TW" sz="2400" b="1">
                <a:latin typeface="Helvetica" panose="020B0604020202020204" pitchFamily="34" charset="0"/>
              </a:rPr>
              <a:t>regular</a:t>
            </a:r>
          </a:p>
          <a:p>
            <a:pPr algn="ctr" eaLnBrk="0" hangingPunct="0"/>
            <a:r>
              <a:rPr lang="en-US" altLang="zh-TW" sz="2400" b="1">
                <a:latin typeface="Helvetica" panose="020B0604020202020204" pitchFamily="34" charset="0"/>
              </a:rPr>
              <a:t>exp for</a:t>
            </a:r>
          </a:p>
          <a:p>
            <a:pPr algn="ctr" eaLnBrk="0" hangingPunct="0"/>
            <a:r>
              <a:rPr lang="en-US" altLang="zh-TW" sz="2400" b="1">
                <a:latin typeface="Helvetica" panose="020B0604020202020204" pitchFamily="34" charset="0"/>
              </a:rPr>
              <a:t>tokens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227763" y="4652963"/>
            <a:ext cx="201771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0" hangingPunct="0"/>
            <a:r>
              <a:rPr lang="en-US" altLang="zh-TW" sz="2400" b="1">
                <a:latin typeface="Helvetica" panose="020B0604020202020204" pitchFamily="34" charset="0"/>
              </a:rPr>
              <a:t>finite automata</a:t>
            </a:r>
          </a:p>
          <a:p>
            <a:pPr algn="ctr" eaLnBrk="0" hangingPunct="0"/>
            <a:r>
              <a:rPr lang="en-US" altLang="zh-TW" sz="2400" b="1">
                <a:latin typeface="Helvetica" panose="020B0604020202020204" pitchFamily="34" charset="0"/>
              </a:rPr>
              <a:t>as programs</a:t>
            </a:r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2876550" y="541972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652838" y="4949825"/>
            <a:ext cx="22304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0" hangingPunct="0"/>
            <a:r>
              <a:rPr lang="en-US" altLang="zh-TW" sz="2400" b="1">
                <a:latin typeface="Helvetica" panose="020B0604020202020204" pitchFamily="34" charset="0"/>
              </a:rPr>
              <a:t>lex or scangen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Structure of a Compiler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Parser</a:t>
            </a:r>
          </a:p>
          <a:p>
            <a:pPr marL="742950" lvl="1" indent="-285750"/>
            <a:r>
              <a:rPr lang="en-US" altLang="zh-TW"/>
              <a:t>Given a formal </a:t>
            </a:r>
            <a:r>
              <a:rPr lang="en-US" altLang="zh-TW">
                <a:solidFill>
                  <a:schemeClr val="accent1"/>
                </a:solidFill>
              </a:rPr>
              <a:t>syntax specification</a:t>
            </a:r>
            <a:r>
              <a:rPr lang="en-US" altLang="zh-TW"/>
              <a:t> (typically as a </a:t>
            </a:r>
            <a:r>
              <a:rPr lang="en-US" altLang="zh-TW" i="1"/>
              <a:t>context-free</a:t>
            </a:r>
            <a:r>
              <a:rPr lang="en-US" altLang="zh-TW"/>
              <a:t> </a:t>
            </a:r>
            <a:r>
              <a:rPr lang="en-US" altLang="zh-TW" i="1"/>
              <a:t>grammar [CFG]</a:t>
            </a:r>
            <a:r>
              <a:rPr lang="en-US" altLang="zh-TW"/>
              <a:t>), the parse reads tokens and groups them into units as specified by the productions of the CFG being used.</a:t>
            </a:r>
          </a:p>
          <a:p>
            <a:pPr marL="742950" lvl="1" indent="-285750"/>
            <a:r>
              <a:rPr lang="en-US" altLang="zh-TW"/>
              <a:t>While parsing, the parser verifies correct syntax, and if a syntax error is found, it issues a suitable </a:t>
            </a:r>
            <a:r>
              <a:rPr lang="en-US" altLang="zh-TW">
                <a:solidFill>
                  <a:schemeClr val="accent1"/>
                </a:solidFill>
              </a:rPr>
              <a:t>diagnostic</a:t>
            </a:r>
            <a:r>
              <a:rPr lang="en-US" altLang="zh-TW"/>
              <a:t>.</a:t>
            </a:r>
          </a:p>
          <a:p>
            <a:pPr marL="742950" lvl="1" indent="-285750"/>
            <a:r>
              <a:rPr lang="en-US" altLang="zh-TW"/>
              <a:t>As syntactic structure is recognized, the parser either calls corresponding </a:t>
            </a:r>
            <a:r>
              <a:rPr lang="en-US" altLang="zh-TW" i="1"/>
              <a:t>semantic routines</a:t>
            </a:r>
            <a:r>
              <a:rPr lang="en-US" altLang="zh-TW"/>
              <a:t> directly or builds a </a:t>
            </a:r>
            <a:r>
              <a:rPr lang="en-US" altLang="zh-TW" i="1"/>
              <a:t>syntax tree</a:t>
            </a:r>
            <a:r>
              <a:rPr lang="en-US" altLang="zh-TW"/>
              <a:t>.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763713" y="5949950"/>
            <a:ext cx="14001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0" hangingPunct="0"/>
            <a:r>
              <a:rPr lang="en-US" altLang="zh-TW" sz="2400" b="1">
                <a:latin typeface="Helvetica" panose="020B0604020202020204" pitchFamily="34" charset="0"/>
              </a:rPr>
              <a:t>grammar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3973513" y="5645150"/>
            <a:ext cx="19589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0" hangingPunct="0"/>
            <a:r>
              <a:rPr lang="en-US" altLang="zh-TW" sz="2400" b="1">
                <a:latin typeface="Helvetica" panose="020B0604020202020204" pitchFamily="34" charset="0"/>
              </a:rPr>
              <a:t>yacc or llgen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6564313" y="5949950"/>
            <a:ext cx="102711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0" hangingPunct="0"/>
            <a:r>
              <a:rPr lang="en-US" altLang="zh-TW" sz="2400" b="1">
                <a:latin typeface="Helvetica" panose="020B0604020202020204" pitchFamily="34" charset="0"/>
              </a:rPr>
              <a:t>parser</a:t>
            </a:r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3182938" y="61912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Structure of a Compiler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Semantic Routines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Perform two functions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Check the static semantics of each construct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Do the actual translation for generating IR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The heart of a compiler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Optimizer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The IR code generated by the semantic routines is analyzed and transformed into functionally equivalent but improved IR code.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This phase can be very complex and slow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Peephole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Structure of a Compiler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One-pass compiler</a:t>
            </a:r>
          </a:p>
          <a:p>
            <a:pPr marL="742950" lvl="1" indent="-285750"/>
            <a:r>
              <a:rPr lang="en-US" altLang="zh-TW"/>
              <a:t>No optimization is required</a:t>
            </a:r>
          </a:p>
          <a:p>
            <a:pPr marL="742950" lvl="1" indent="-285750"/>
            <a:r>
              <a:rPr lang="en-US" altLang="zh-TW"/>
              <a:t>To merge code generation with semantic routines and eliminate the use of an IR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zh-TW"/>
              <a:t>Retargetable compiler</a:t>
            </a:r>
          </a:p>
          <a:p>
            <a:pPr marL="742950" lvl="1" indent="-285750">
              <a:spcBef>
                <a:spcPct val="0"/>
              </a:spcBef>
              <a:spcAft>
                <a:spcPct val="20000"/>
              </a:spcAft>
            </a:pPr>
            <a:r>
              <a:rPr lang="en-US" altLang="zh-TW"/>
              <a:t>Many machine description files, e.g., gcc</a:t>
            </a:r>
          </a:p>
          <a:p>
            <a:pPr marL="742950" lvl="1" indent="-285750">
              <a:spcBef>
                <a:spcPct val="0"/>
              </a:spcBef>
              <a:spcAft>
                <a:spcPct val="20000"/>
              </a:spcAft>
            </a:pPr>
            <a:r>
              <a:rPr lang="en-US" altLang="zh-TW"/>
              <a:t>Match IR against target machine patterns.</a:t>
            </a:r>
          </a:p>
          <a:p>
            <a:r>
              <a:rPr lang="en-US" altLang="zh-TW"/>
              <a:t>Compiler writing tools</a:t>
            </a:r>
          </a:p>
          <a:p>
            <a:pPr marL="742950" lvl="1" indent="-285750"/>
            <a:r>
              <a:rPr lang="en-US" altLang="zh-TW"/>
              <a:t>Compiler generators or compiler-compilers</a:t>
            </a:r>
          </a:p>
          <a:p>
            <a:pPr marL="1143000" lvl="2" indent="-228600"/>
            <a:r>
              <a:rPr lang="en-US" altLang="zh-TW"/>
              <a:t>Lex and Yacc</a:t>
            </a:r>
          </a:p>
          <a:p>
            <a:pPr marL="1143000" lvl="2" indent="-228600"/>
            <a:r>
              <a:rPr lang="en-US" altLang="zh-TW"/>
              <a:t>E.g., scanner and parser generators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Compiler Design and Programming Language Design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8229600" cy="4867275"/>
          </a:xfrm>
        </p:spPr>
        <p:txBody>
          <a:bodyPr/>
          <a:lstStyle/>
          <a:p>
            <a:r>
              <a:rPr lang="en-US" altLang="zh-TW"/>
              <a:t>An interesting aspect is how programming language design and compiler design influence one another.</a:t>
            </a:r>
          </a:p>
          <a:p>
            <a:r>
              <a:rPr lang="en-US" altLang="zh-TW"/>
              <a:t>Programming languages that are easy to compiler have many advantages</a:t>
            </a:r>
          </a:p>
          <a:p>
            <a:pPr marL="742950" lvl="1" indent="-285750"/>
            <a:r>
              <a:rPr lang="en-US" altLang="zh-TW"/>
              <a:t>See the 2</a:t>
            </a:r>
            <a:r>
              <a:rPr lang="en-US" altLang="zh-TW" baseline="30000"/>
              <a:t>nd</a:t>
            </a:r>
            <a:r>
              <a:rPr lang="en-US" altLang="zh-TW"/>
              <a:t> paragraph of page 16.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Compiler Design and Programming Language Design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8229600" cy="4867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Languages such as Snobol and APL are usually considered noncompilable</a:t>
            </a:r>
          </a:p>
          <a:p>
            <a:pPr>
              <a:lnSpc>
                <a:spcPct val="90000"/>
              </a:lnSpc>
            </a:pPr>
            <a:r>
              <a:rPr lang="en-US" altLang="zh-TW"/>
              <a:t>What attributes must be found in a programming language to allow compilation?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Can the scope and binding of each identifier reference be determined before execution begins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Can the type of object be determined before execution begins?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Can existing program text be changed or added to during execution?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Overview and History</a:t>
            </a:r>
          </a:p>
          <a:p>
            <a:pPr>
              <a:lnSpc>
                <a:spcPct val="90000"/>
              </a:lnSpc>
            </a:pPr>
            <a:r>
              <a:rPr lang="en-US" altLang="zh-TW"/>
              <a:t>What Do Compilers Do?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Structure of a Compiler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Syntax and Semantics of Programming Languages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Compiler Design and Programming Language Design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Compiler Classifications</a:t>
            </a:r>
          </a:p>
          <a:p>
            <a:pPr>
              <a:lnSpc>
                <a:spcPct val="90000"/>
              </a:lnSpc>
            </a:pPr>
            <a:r>
              <a:rPr lang="en-US" altLang="zh-TW"/>
              <a:t>Influences on Computer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Compiler Classifications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Diagnostic compilers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Report and repair compile-time errors.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Add run-time checks, e.g., array subscripts.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should be used in real world.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vs.  production compiler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Optimizing compilers</a:t>
            </a:r>
          </a:p>
          <a:p>
            <a:pPr>
              <a:lnSpc>
                <a:spcPct val="90000"/>
              </a:lnSpc>
            </a:pPr>
            <a:r>
              <a:rPr lang="en-US" altLang="zh-TW"/>
              <a:t>Re-targetable compiler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Localize machine dependence.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difficult to implement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less efficient object code</a:t>
            </a:r>
          </a:p>
          <a:p>
            <a:pPr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Integrated programming environments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>
                <a:latin typeface="Helvetica" panose="020B0604020202020204" pitchFamily="34" charset="0"/>
              </a:rPr>
              <a:t>integrated E-C-D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r>
              <a:rPr lang="en-US" altLang="zh-TW"/>
              <a:t>Overview and History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551237"/>
          </a:xfrm>
        </p:spPr>
        <p:txBody>
          <a:bodyPr/>
          <a:lstStyle/>
          <a:p>
            <a:r>
              <a:rPr lang="en-US" altLang="zh-TW"/>
              <a:t>Compilers are fundamental to modern computing.</a:t>
            </a:r>
          </a:p>
          <a:p>
            <a:r>
              <a:rPr lang="en-US" altLang="zh-TW"/>
              <a:t>They act as </a:t>
            </a:r>
            <a:r>
              <a:rPr lang="en-US" altLang="zh-TW" i="1"/>
              <a:t>translators</a:t>
            </a:r>
            <a:r>
              <a:rPr lang="en-US" altLang="zh-TW"/>
              <a:t>, transforming human-oriented </a:t>
            </a:r>
            <a:r>
              <a:rPr lang="en-US" altLang="zh-TW" i="1"/>
              <a:t>programming languages</a:t>
            </a:r>
            <a:r>
              <a:rPr lang="en-US" altLang="zh-TW"/>
              <a:t> into computer-oriented </a:t>
            </a:r>
            <a:r>
              <a:rPr lang="en-US" altLang="zh-TW" i="1"/>
              <a:t>machine languages</a:t>
            </a:r>
            <a:r>
              <a:rPr lang="en-US" altLang="zh-TW"/>
              <a:t>.</a:t>
            </a:r>
          </a:p>
          <a:p>
            <a:endParaRPr lang="en-US" altLang="zh-TW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779463" y="4176713"/>
            <a:ext cx="22494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Programming </a:t>
            </a:r>
          </a:p>
          <a:p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Language</a:t>
            </a:r>
          </a:p>
          <a:p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(Source)</a:t>
            </a:r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>
            <a:off x="2624138" y="47466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3635375" y="4365625"/>
            <a:ext cx="1944688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>
            <a:off x="5595938" y="47466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6815138" y="4287838"/>
            <a:ext cx="1622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</a:p>
          <a:p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Language</a:t>
            </a:r>
          </a:p>
          <a:p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(Target)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Overview and History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229600" cy="5021263"/>
          </a:xfrm>
        </p:spPr>
        <p:txBody>
          <a:bodyPr/>
          <a:lstStyle/>
          <a:p>
            <a:r>
              <a:rPr lang="en-US" altLang="zh-TW"/>
              <a:t>The first real compiler</a:t>
            </a:r>
          </a:p>
          <a:p>
            <a:pPr marL="742950" lvl="1" indent="-285750"/>
            <a:r>
              <a:rPr lang="en-US" altLang="zh-TW"/>
              <a:t>FORTRAN compilers of the late 1950s</a:t>
            </a:r>
          </a:p>
          <a:p>
            <a:pPr marL="742950" lvl="1" indent="-285750"/>
            <a:r>
              <a:rPr lang="en-US" altLang="zh-TW"/>
              <a:t>18 person-years to build</a:t>
            </a:r>
          </a:p>
          <a:p>
            <a:r>
              <a:rPr lang="en-US" altLang="zh-TW"/>
              <a:t>Today, we can build a simple compiler in a few month.</a:t>
            </a:r>
          </a:p>
          <a:p>
            <a:r>
              <a:rPr lang="en-US" altLang="zh-TW"/>
              <a:t>Crafting an efficient and reliable compiler is still challenging.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Overview and History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Compiler technology is more broadly applicable and has been employed in rather unexpected areas.</a:t>
            </a:r>
          </a:p>
          <a:p>
            <a:pPr lvl="1"/>
            <a:r>
              <a:rPr lang="en-US" altLang="zh-TW"/>
              <a:t>Text-formatting languages, like nroff and troff; preprocessor packages like eqn, tbl, pic</a:t>
            </a:r>
          </a:p>
          <a:p>
            <a:pPr lvl="1"/>
            <a:r>
              <a:rPr lang="en-US" altLang="zh-TW"/>
              <a:t>Silicon compiler for the creation of VLSI circuits</a:t>
            </a:r>
          </a:p>
          <a:p>
            <a:pPr lvl="1"/>
            <a:r>
              <a:rPr lang="en-US" altLang="zh-TW"/>
              <a:t>Command languages of OS</a:t>
            </a:r>
          </a:p>
          <a:p>
            <a:pPr lvl="1"/>
            <a:r>
              <a:rPr lang="en-US" altLang="zh-TW"/>
              <a:t>Query languages of Database systems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Do Compilers Do?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Compilers may be distinguished according to the kind of target code they generate: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Pure Machine Code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Assume there is no run-time OS support.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For systems implementation or embedded systems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Run on bare machines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Augmented Machine Code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For hardware + OS + language-specific support routines, e.g., I/O, math functions, storage allocation, and data transfer.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Virtual Machine Code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JVM, P-code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Portable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4-times slower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zh-TW"/>
              <a:t>Code is interpreted.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Do Compilers Do?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Another way that compilers differ from one another is in the format of the target machine code they generate</a:t>
            </a:r>
          </a:p>
          <a:p>
            <a:pPr marL="742950" lvl="1" indent="-285750"/>
            <a:r>
              <a:rPr lang="en-US" altLang="zh-TW"/>
              <a:t>Assembly Language Format</a:t>
            </a:r>
          </a:p>
          <a:p>
            <a:pPr marL="1143000" lvl="2" indent="-228600"/>
            <a:r>
              <a:rPr lang="en-US" altLang="zh-TW"/>
              <a:t>Simplify compilation</a:t>
            </a:r>
          </a:p>
          <a:p>
            <a:pPr marL="1143000" lvl="2" indent="-228600"/>
            <a:r>
              <a:rPr lang="en-US" altLang="zh-TW"/>
              <a:t>Use symbolic labels rather than calculating address</a:t>
            </a:r>
          </a:p>
          <a:p>
            <a:pPr marL="1143000" lvl="2" indent="-228600"/>
            <a:r>
              <a:rPr lang="en-US" altLang="zh-TW"/>
              <a:t>Pro: good for smaller machines</a:t>
            </a:r>
          </a:p>
          <a:p>
            <a:pPr marL="1143000" lvl="2" indent="-228600"/>
            <a:r>
              <a:rPr lang="en-US" altLang="zh-TW"/>
              <a:t>Con: need an additional pass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Do Compilers Do?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  <a:endParaRPr lang="zh-TW" alt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Relocatable Binary Format</a:t>
            </a:r>
          </a:p>
          <a:p>
            <a:pPr lvl="2"/>
            <a:r>
              <a:rPr lang="en-US" altLang="zh-TW"/>
              <a:t>A linkage step is required</a:t>
            </a:r>
          </a:p>
          <a:p>
            <a:pPr lvl="2"/>
            <a:r>
              <a:rPr lang="en-US" altLang="zh-TW"/>
              <a:t>Similar to the output of assembler</a:t>
            </a:r>
          </a:p>
          <a:p>
            <a:pPr lvl="2"/>
            <a:r>
              <a:rPr lang="en-US" altLang="zh-TW"/>
              <a:t>Need a linking step before execution</a:t>
            </a:r>
          </a:p>
          <a:p>
            <a:pPr lvl="2"/>
            <a:r>
              <a:rPr lang="en-US" altLang="zh-TW"/>
              <a:t>Good for modular compilation, cross-language references, and libraries</a:t>
            </a:r>
          </a:p>
          <a:p>
            <a:pPr lvl="1"/>
            <a:r>
              <a:rPr lang="en-US" altLang="zh-TW"/>
              <a:t>Memory-Image (Load-and-Go) Format</a:t>
            </a:r>
          </a:p>
          <a:p>
            <a:pPr lvl="2"/>
            <a:r>
              <a:rPr lang="en-US" altLang="zh-TW"/>
              <a:t>Fast</a:t>
            </a:r>
          </a:p>
          <a:p>
            <a:pPr lvl="2"/>
            <a:r>
              <a:rPr lang="en-US" altLang="zh-TW"/>
              <a:t>Very limited linking capabilities</a:t>
            </a:r>
          </a:p>
          <a:p>
            <a:pPr lvl="2"/>
            <a:r>
              <a:rPr lang="en-US" altLang="zh-TW"/>
              <a:t>Good for debugging (frequent changes)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153400" cy="554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Another kind of language processor, called an </a:t>
            </a:r>
            <a:r>
              <a:rPr lang="en-US" altLang="zh-TW" i="1"/>
              <a:t>interpreter</a:t>
            </a:r>
            <a:r>
              <a:rPr lang="en-US" altLang="zh-TW"/>
              <a:t>, differs from a compiler in that it executes programs without explicitly performing a translation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Advantages and Disadvantages of an interpreter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See page 6 &amp; 7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4137" cy="696913"/>
          </a:xfrm>
        </p:spPr>
        <p:txBody>
          <a:bodyPr/>
          <a:lstStyle/>
          <a:p>
            <a:r>
              <a:rPr lang="en-US" altLang="zh-TW"/>
              <a:t>What Do Compilers Do? (Cont</a:t>
            </a:r>
            <a:r>
              <a:rPr lang="en-US" altLang="zh-TW">
                <a:latin typeface="ZapfHumnst BT"/>
              </a:rPr>
              <a:t>’</a:t>
            </a:r>
            <a:r>
              <a:rPr lang="en-US" altLang="zh-TW"/>
              <a:t>d.)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3662363" y="3927475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/>
              <a:t>Source </a:t>
            </a:r>
          </a:p>
          <a:p>
            <a:pPr algn="ctr"/>
            <a:r>
              <a:rPr lang="en-US" altLang="zh-TW" sz="2000" b="1"/>
              <a:t>Program </a:t>
            </a:r>
          </a:p>
          <a:p>
            <a:pPr algn="ctr"/>
            <a:r>
              <a:rPr lang="en-US" altLang="zh-TW" sz="2000" b="1"/>
              <a:t>Encoding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7548563" y="2708275"/>
            <a:ext cx="1143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/>
              <a:t>Output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4500563" y="27082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/>
              <a:t>Interpreter</a:t>
            </a: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5414963" y="4079875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/>
              <a:t>Data</a:t>
            </a:r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 flipV="1">
            <a:off x="5033963" y="33178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5" name="Line 9"/>
          <p:cNvSpPr>
            <a:spLocks noChangeShapeType="1"/>
          </p:cNvSpPr>
          <p:nvPr/>
        </p:nvSpPr>
        <p:spPr bwMode="auto">
          <a:xfrm flipV="1">
            <a:off x="5719763" y="33178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6557963" y="30130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190</TotalTime>
  <Words>1029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新細明體</vt:lpstr>
      <vt:lpstr>Times New Roman</vt:lpstr>
      <vt:lpstr>Wingdings</vt:lpstr>
      <vt:lpstr>Garamond</vt:lpstr>
      <vt:lpstr>ZapfHumnst BT</vt:lpstr>
      <vt:lpstr>Helvetica</vt:lpstr>
      <vt:lpstr>Edge</vt:lpstr>
      <vt:lpstr>Compilers</vt:lpstr>
      <vt:lpstr>Contents</vt:lpstr>
      <vt:lpstr>Overview and History</vt:lpstr>
      <vt:lpstr>Overview and History (Cont’d.)</vt:lpstr>
      <vt:lpstr>Overview and History (Cont’d.)</vt:lpstr>
      <vt:lpstr>What Do Compilers Do?</vt:lpstr>
      <vt:lpstr>What Do Compilers Do? (Cont’d.)</vt:lpstr>
      <vt:lpstr>What Do Compilers Do? (Cont’d.)</vt:lpstr>
      <vt:lpstr>What Do Compilers Do? (Cont’d.)</vt:lpstr>
      <vt:lpstr>What Do Compilers Do? (Cont’d.)</vt:lpstr>
      <vt:lpstr>What Do Compilers Do? (Cont’d.)</vt:lpstr>
      <vt:lpstr>The Structure of a Compiler</vt:lpstr>
      <vt:lpstr>The Structure of a Compiler (Cont’d.)</vt:lpstr>
      <vt:lpstr>The Structure of a Compiler (Cont’d.)</vt:lpstr>
      <vt:lpstr>The Structure of a Compiler (Cont’d.)</vt:lpstr>
      <vt:lpstr>The Structure of a Compiler (Cont’d.)</vt:lpstr>
      <vt:lpstr>The Structure of a Compiler (Cont’d.)</vt:lpstr>
      <vt:lpstr>Compiler Design and Programming Language Design</vt:lpstr>
      <vt:lpstr>Compiler Design and Programming Language Design (Cont’d.)</vt:lpstr>
      <vt:lpstr>Compiler Classifications</vt:lpstr>
    </vt:vector>
  </TitlesOfParts>
  <Company>東海資工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楊朝棟</dc:creator>
  <cp:lastModifiedBy>Ismayil Ismayilov</cp:lastModifiedBy>
  <cp:revision>11</cp:revision>
  <cp:lastPrinted>1601-01-01T00:00:00Z</cp:lastPrinted>
  <dcterms:created xsi:type="dcterms:W3CDTF">2002-09-17T00:49:51Z</dcterms:created>
  <dcterms:modified xsi:type="dcterms:W3CDTF">2017-09-30T07:33:27Z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