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5"/>
  </p:notesMasterIdLst>
  <p:sldIdLst>
    <p:sldId id="256" r:id="rId2"/>
    <p:sldId id="257" r:id="rId3"/>
    <p:sldId id="258" r:id="rId4"/>
    <p:sldId id="272" r:id="rId5"/>
    <p:sldId id="259" r:id="rId6"/>
    <p:sldId id="260" r:id="rId7"/>
    <p:sldId id="262" r:id="rId8"/>
    <p:sldId id="265" r:id="rId9"/>
    <p:sldId id="273" r:id="rId10"/>
    <p:sldId id="270" r:id="rId11"/>
    <p:sldId id="269"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4" d="100"/>
          <a:sy n="84" d="100"/>
        </p:scale>
        <p:origin x="581"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970FE-18D4-4C8E-BAD5-3CCDEACC564F}"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1EAFC-117B-448B-9CA4-11218AFD8B53}" type="slidenum">
              <a:rPr lang="en-US" smtClean="0"/>
              <a:t>‹#›</a:t>
            </a:fld>
            <a:endParaRPr lang="en-US"/>
          </a:p>
        </p:txBody>
      </p:sp>
    </p:spTree>
    <p:extLst>
      <p:ext uri="{BB962C8B-B14F-4D97-AF65-F5344CB8AC3E}">
        <p14:creationId xmlns:p14="http://schemas.microsoft.com/office/powerpoint/2010/main" val="398588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44A9A4-1045-4A8D-98F8-C5B1C2BCFE56}"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11626144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4A9A4-1045-4A8D-98F8-C5B1C2BCFE5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25367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4A9A4-1045-4A8D-98F8-C5B1C2BCFE5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139656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44A9A4-1045-4A8D-98F8-C5B1C2BCFE56}"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321609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6244A9A4-1045-4A8D-98F8-C5B1C2BCFE56}"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280511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6244A9A4-1045-4A8D-98F8-C5B1C2BCFE56}" type="datetimeFigureOut">
              <a:rPr lang="en-US" smtClean="0"/>
              <a:t>4/30/2022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328191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6244A9A4-1045-4A8D-98F8-C5B1C2BCFE56}"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CC832-5EF4-4E5B-8C1C-48595F34AE2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0455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44A9A4-1045-4A8D-98F8-C5B1C2BCFE56}"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200731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4A9A4-1045-4A8D-98F8-C5B1C2BCFE56}"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3378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6244A9A4-1045-4A8D-98F8-C5B1C2BCFE56}" type="datetimeFigureOut">
              <a:rPr lang="en-US" smtClean="0"/>
              <a:t>4/30/2022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14610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244A9A4-1045-4A8D-98F8-C5B1C2BCFE56}" type="datetimeFigureOut">
              <a:rPr lang="en-US" smtClean="0"/>
              <a:t>4/30/2022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E4CC832-5EF4-4E5B-8C1C-48595F34AE27}" type="slidenum">
              <a:rPr lang="en-US" smtClean="0"/>
              <a:t>‹#›</a:t>
            </a:fld>
            <a:endParaRPr lang="en-US"/>
          </a:p>
        </p:txBody>
      </p:sp>
    </p:spTree>
    <p:extLst>
      <p:ext uri="{BB962C8B-B14F-4D97-AF65-F5344CB8AC3E}">
        <p14:creationId xmlns:p14="http://schemas.microsoft.com/office/powerpoint/2010/main" val="35079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244A9A4-1045-4A8D-98F8-C5B1C2BCFE56}" type="datetimeFigureOut">
              <a:rPr lang="en-US" smtClean="0"/>
              <a:t>4/30/2022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E4CC832-5EF4-4E5B-8C1C-48595F34AE27}" type="slidenum">
              <a:rPr lang="en-US" smtClean="0"/>
              <a:t>‹#›</a:t>
            </a:fld>
            <a:endParaRPr lang="en-US"/>
          </a:p>
        </p:txBody>
      </p:sp>
    </p:spTree>
    <p:extLst>
      <p:ext uri="{BB962C8B-B14F-4D97-AF65-F5344CB8AC3E}">
        <p14:creationId xmlns:p14="http://schemas.microsoft.com/office/powerpoint/2010/main" val="2994166552"/>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t>House Price Prediction</a:t>
            </a:r>
            <a:endParaRPr lang="en-US" sz="3600" b="1" dirty="0"/>
          </a:p>
        </p:txBody>
      </p:sp>
      <p:sp>
        <p:nvSpPr>
          <p:cNvPr id="3" name="Subtitle 2"/>
          <p:cNvSpPr>
            <a:spLocks noGrp="1"/>
          </p:cNvSpPr>
          <p:nvPr>
            <p:ph type="subTitle" idx="1"/>
          </p:nvPr>
        </p:nvSpPr>
        <p:spPr>
          <a:xfrm>
            <a:off x="2504694" y="4190619"/>
            <a:ext cx="6801612" cy="1239894"/>
          </a:xfrm>
        </p:spPr>
        <p:txBody>
          <a:bodyPr>
            <a:normAutofit fontScale="25000" lnSpcReduction="20000"/>
          </a:bodyPr>
          <a:lstStyle/>
          <a:p>
            <a:endParaRPr lang="en-US" dirty="0" smtClean="0"/>
          </a:p>
          <a:p>
            <a:r>
              <a:rPr lang="en-US" sz="11200" dirty="0"/>
              <a:t>Capstone</a:t>
            </a:r>
          </a:p>
          <a:p>
            <a:endParaRPr lang="en-US" dirty="0"/>
          </a:p>
          <a:p>
            <a:r>
              <a:rPr lang="en-US" sz="9600" dirty="0" smtClean="0"/>
              <a:t>Enoch Adogla</a:t>
            </a:r>
          </a:p>
          <a:p>
            <a:r>
              <a:rPr lang="en-US" sz="8800" dirty="0" smtClean="0"/>
              <a:t>4-30-2022</a:t>
            </a:r>
          </a:p>
        </p:txBody>
      </p:sp>
    </p:spTree>
    <p:extLst>
      <p:ext uri="{BB962C8B-B14F-4D97-AF65-F5344CB8AC3E}">
        <p14:creationId xmlns:p14="http://schemas.microsoft.com/office/powerpoint/2010/main" val="764844688"/>
      </p:ext>
    </p:extLst>
  </p:cSld>
  <p:clrMapOvr>
    <a:masterClrMapping/>
  </p:clrMapOvr>
  <mc:AlternateContent xmlns:mc="http://schemas.openxmlformats.org/markup-compatibility/2006" xmlns:p14="http://schemas.microsoft.com/office/powerpoint/2010/main">
    <mc:Choice Requires="p14">
      <p:transition spd="slow" p14:dur="2000" advTm="2236"/>
    </mc:Choice>
    <mc:Fallback xmlns="">
      <p:transition spd="slow" advTm="223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873" y="1267846"/>
            <a:ext cx="5940127" cy="3925946"/>
          </a:xfrm>
          <a:prstGeom prst="rect">
            <a:avLst/>
          </a:prstGeom>
        </p:spPr>
      </p:pic>
      <p:sp>
        <p:nvSpPr>
          <p:cNvPr id="5" name="TextBox 4"/>
          <p:cNvSpPr txBox="1"/>
          <p:nvPr/>
        </p:nvSpPr>
        <p:spPr>
          <a:xfrm>
            <a:off x="539496" y="192420"/>
            <a:ext cx="4655633" cy="523220"/>
          </a:xfrm>
          <a:prstGeom prst="rect">
            <a:avLst/>
          </a:prstGeom>
          <a:noFill/>
        </p:spPr>
        <p:txBody>
          <a:bodyPr wrap="none" rtlCol="0">
            <a:spAutoFit/>
          </a:bodyPr>
          <a:lstStyle/>
          <a:p>
            <a:r>
              <a:rPr lang="en-US" sz="2800" b="1" dirty="0" err="1"/>
              <a:t>l</a:t>
            </a:r>
            <a:r>
              <a:rPr lang="en-US" sz="2800" b="1" dirty="0" err="1" smtClean="0"/>
              <a:t>ogprice</a:t>
            </a:r>
            <a:r>
              <a:rPr lang="en-US" sz="2800" b="1" dirty="0" smtClean="0"/>
              <a:t> vs living measure</a:t>
            </a:r>
            <a:endParaRPr lang="en-US" sz="2800" b="1" dirty="0"/>
          </a:p>
        </p:txBody>
      </p:sp>
      <p:sp>
        <p:nvSpPr>
          <p:cNvPr id="6" name="TextBox 5"/>
          <p:cNvSpPr txBox="1"/>
          <p:nvPr/>
        </p:nvSpPr>
        <p:spPr>
          <a:xfrm>
            <a:off x="300100" y="5319796"/>
            <a:ext cx="5613203"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The larger the house, the higher the price of the house</a:t>
            </a:r>
            <a:endParaRPr lang="en-US" dirty="0"/>
          </a:p>
        </p:txBody>
      </p:sp>
      <p:pic>
        <p:nvPicPr>
          <p:cNvPr id="7" name="Picture 6"/>
          <p:cNvPicPr>
            <a:picLocks noChangeAspect="1"/>
          </p:cNvPicPr>
          <p:nvPr/>
        </p:nvPicPr>
        <p:blipFill>
          <a:blip r:embed="rId3"/>
          <a:stretch>
            <a:fillRect/>
          </a:stretch>
        </p:blipFill>
        <p:spPr>
          <a:xfrm>
            <a:off x="6766560" y="819790"/>
            <a:ext cx="4436488" cy="4374002"/>
          </a:xfrm>
          <a:prstGeom prst="rect">
            <a:avLst/>
          </a:prstGeom>
        </p:spPr>
      </p:pic>
      <p:sp>
        <p:nvSpPr>
          <p:cNvPr id="8" name="TextBox 7"/>
          <p:cNvSpPr txBox="1"/>
          <p:nvPr/>
        </p:nvSpPr>
        <p:spPr>
          <a:xfrm>
            <a:off x="6422899" y="223197"/>
            <a:ext cx="5559552" cy="492443"/>
          </a:xfrm>
          <a:prstGeom prst="rect">
            <a:avLst/>
          </a:prstGeom>
          <a:noFill/>
        </p:spPr>
        <p:txBody>
          <a:bodyPr wrap="square" rtlCol="0">
            <a:spAutoFit/>
          </a:bodyPr>
          <a:lstStyle/>
          <a:p>
            <a:r>
              <a:rPr lang="en-US" sz="2600" b="1" dirty="0" err="1"/>
              <a:t>logprice</a:t>
            </a:r>
            <a:r>
              <a:rPr lang="en-US" sz="2600" b="1" dirty="0"/>
              <a:t> vs living </a:t>
            </a:r>
            <a:r>
              <a:rPr lang="en-US" sz="2600" b="1" dirty="0" smtClean="0"/>
              <a:t>measure vs coast</a:t>
            </a:r>
            <a:endParaRPr lang="en-US" sz="2600" dirty="0"/>
          </a:p>
        </p:txBody>
      </p:sp>
      <p:sp>
        <p:nvSpPr>
          <p:cNvPr id="10" name="TextBox 9"/>
          <p:cNvSpPr txBox="1"/>
          <p:nvPr/>
        </p:nvSpPr>
        <p:spPr>
          <a:xfrm>
            <a:off x="6766560" y="5451830"/>
            <a:ext cx="4872231" cy="923330"/>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There are only 161 (0.74%) water front houses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They are mostly big and expensive</a:t>
            </a:r>
            <a:endParaRPr lang="en-US" dirty="0"/>
          </a:p>
        </p:txBody>
      </p:sp>
    </p:spTree>
    <p:extLst>
      <p:ext uri="{BB962C8B-B14F-4D97-AF65-F5344CB8AC3E}">
        <p14:creationId xmlns:p14="http://schemas.microsoft.com/office/powerpoint/2010/main" val="2397092367"/>
      </p:ext>
    </p:extLst>
  </p:cSld>
  <p:clrMapOvr>
    <a:masterClrMapping/>
  </p:clrMapOvr>
  <mc:AlternateContent xmlns:mc="http://schemas.openxmlformats.org/markup-compatibility/2006" xmlns:p14="http://schemas.microsoft.com/office/powerpoint/2010/main">
    <mc:Choice Requires="p14">
      <p:transition spd="slow" p14:dur="2000" advTm="21183"/>
    </mc:Choice>
    <mc:Fallback xmlns="">
      <p:transition spd="slow" advTm="211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384" y="916413"/>
            <a:ext cx="4224528" cy="4165028"/>
          </a:xfrm>
        </p:spPr>
      </p:pic>
      <p:sp>
        <p:nvSpPr>
          <p:cNvPr id="5" name="TextBox 4"/>
          <p:cNvSpPr txBox="1"/>
          <p:nvPr/>
        </p:nvSpPr>
        <p:spPr>
          <a:xfrm>
            <a:off x="293321" y="173511"/>
            <a:ext cx="5802679" cy="492443"/>
          </a:xfrm>
          <a:prstGeom prst="rect">
            <a:avLst/>
          </a:prstGeom>
          <a:noFill/>
        </p:spPr>
        <p:txBody>
          <a:bodyPr wrap="none" rtlCol="0">
            <a:spAutoFit/>
          </a:bodyPr>
          <a:lstStyle/>
          <a:p>
            <a:r>
              <a:rPr lang="en-US" sz="2500" b="1" dirty="0" err="1"/>
              <a:t>l</a:t>
            </a:r>
            <a:r>
              <a:rPr lang="en-US" sz="2500" b="1" dirty="0" err="1" smtClean="0"/>
              <a:t>ogprice</a:t>
            </a:r>
            <a:r>
              <a:rPr lang="en-US" sz="2500" b="1" dirty="0" smtClean="0"/>
              <a:t> vs </a:t>
            </a:r>
            <a:r>
              <a:rPr lang="en-US" sz="2500" b="1" dirty="0" err="1" smtClean="0"/>
              <a:t>living_measure</a:t>
            </a:r>
            <a:r>
              <a:rPr lang="en-US" sz="2500" b="1" dirty="0" smtClean="0"/>
              <a:t> vs quality</a:t>
            </a:r>
            <a:endParaRPr lang="en-US" sz="2500" b="1" dirty="0"/>
          </a:p>
        </p:txBody>
      </p:sp>
      <p:sp>
        <p:nvSpPr>
          <p:cNvPr id="6" name="TextBox 5"/>
          <p:cNvSpPr txBox="1"/>
          <p:nvPr/>
        </p:nvSpPr>
        <p:spPr>
          <a:xfrm>
            <a:off x="703726" y="5458968"/>
            <a:ext cx="5586984"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The darker the spot, the higher the rating</a:t>
            </a:r>
          </a:p>
          <a:p>
            <a:endParaRPr lang="en-US" dirty="0"/>
          </a:p>
          <a:p>
            <a:pPr marL="285750" indent="-285750">
              <a:buFont typeface="Wingdings" panose="05000000000000000000" pitchFamily="2" charset="2"/>
              <a:buChar char="Ø"/>
            </a:pPr>
            <a:r>
              <a:rPr lang="en-US" dirty="0"/>
              <a:t>L</a:t>
            </a:r>
            <a:r>
              <a:rPr lang="en-US" dirty="0" smtClean="0"/>
              <a:t>arger houses have higher ratings than the smaller houses</a:t>
            </a:r>
            <a:endParaRPr lang="en-US" dirty="0"/>
          </a:p>
        </p:txBody>
      </p:sp>
      <p:pic>
        <p:nvPicPr>
          <p:cNvPr id="7" name="Picture 6"/>
          <p:cNvPicPr>
            <a:picLocks noChangeAspect="1"/>
          </p:cNvPicPr>
          <p:nvPr/>
        </p:nvPicPr>
        <p:blipFill>
          <a:blip r:embed="rId3"/>
          <a:stretch>
            <a:fillRect/>
          </a:stretch>
        </p:blipFill>
        <p:spPr>
          <a:xfrm>
            <a:off x="6675120" y="967644"/>
            <a:ext cx="4555485" cy="4491324"/>
          </a:xfrm>
          <a:prstGeom prst="rect">
            <a:avLst/>
          </a:prstGeom>
        </p:spPr>
      </p:pic>
      <p:sp>
        <p:nvSpPr>
          <p:cNvPr id="8" name="TextBox 7"/>
          <p:cNvSpPr txBox="1"/>
          <p:nvPr/>
        </p:nvSpPr>
        <p:spPr>
          <a:xfrm>
            <a:off x="6222161" y="173511"/>
            <a:ext cx="5969839" cy="861774"/>
          </a:xfrm>
          <a:prstGeom prst="rect">
            <a:avLst/>
          </a:prstGeom>
          <a:noFill/>
        </p:spPr>
        <p:txBody>
          <a:bodyPr wrap="none" rtlCol="0">
            <a:spAutoFit/>
          </a:bodyPr>
          <a:lstStyle/>
          <a:p>
            <a:r>
              <a:rPr lang="en-US" sz="2500" b="1" dirty="0" err="1"/>
              <a:t>logprice</a:t>
            </a:r>
            <a:r>
              <a:rPr lang="en-US" sz="2500" b="1" dirty="0"/>
              <a:t> vs </a:t>
            </a:r>
            <a:r>
              <a:rPr lang="en-US" sz="2500" b="1" dirty="0" err="1"/>
              <a:t>living_measure</a:t>
            </a:r>
            <a:r>
              <a:rPr lang="en-US" sz="2500" b="1" dirty="0"/>
              <a:t> vs </a:t>
            </a:r>
            <a:r>
              <a:rPr lang="en-US" sz="2500" b="1" dirty="0" smtClean="0"/>
              <a:t>furnished</a:t>
            </a:r>
            <a:endParaRPr lang="en-US" sz="2500" b="1" dirty="0"/>
          </a:p>
          <a:p>
            <a:endParaRPr lang="en-US" sz="2500" dirty="0"/>
          </a:p>
        </p:txBody>
      </p:sp>
      <p:sp>
        <p:nvSpPr>
          <p:cNvPr id="9" name="TextBox 8"/>
          <p:cNvSpPr txBox="1"/>
          <p:nvPr/>
        </p:nvSpPr>
        <p:spPr>
          <a:xfrm>
            <a:off x="6564480" y="5689800"/>
            <a:ext cx="454021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Most of the furnished homes are big homes</a:t>
            </a:r>
            <a:endParaRPr lang="en-US" dirty="0"/>
          </a:p>
        </p:txBody>
      </p:sp>
    </p:spTree>
    <p:extLst>
      <p:ext uri="{BB962C8B-B14F-4D97-AF65-F5344CB8AC3E}">
        <p14:creationId xmlns:p14="http://schemas.microsoft.com/office/powerpoint/2010/main" val="2297132544"/>
      </p:ext>
    </p:extLst>
  </p:cSld>
  <p:clrMapOvr>
    <a:masterClrMapping/>
  </p:clrMapOvr>
  <mc:AlternateContent xmlns:mc="http://schemas.openxmlformats.org/markup-compatibility/2006" xmlns:p14="http://schemas.microsoft.com/office/powerpoint/2010/main">
    <mc:Choice Requires="p14">
      <p:transition spd="slow" p14:dur="2000" advTm="1420"/>
    </mc:Choice>
    <mc:Fallback xmlns="">
      <p:transition spd="slow" advTm="142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3709" y="171025"/>
            <a:ext cx="7729728" cy="634948"/>
          </a:xfrm>
        </p:spPr>
        <p:txBody>
          <a:bodyPr>
            <a:noAutofit/>
          </a:bodyPr>
          <a:lstStyle/>
          <a:p>
            <a:r>
              <a:rPr lang="en-US" cap="none" dirty="0"/>
              <a:t>M</a:t>
            </a:r>
            <a:r>
              <a:rPr lang="en-US" cap="none" dirty="0" smtClean="0"/>
              <a:t>odels </a:t>
            </a:r>
            <a:r>
              <a:rPr lang="en-US" cap="none" dirty="0" err="1"/>
              <a:t>P</a:t>
            </a:r>
            <a:r>
              <a:rPr lang="en-US" cap="none" dirty="0" err="1" smtClean="0"/>
              <a:t>erfomance</a:t>
            </a:r>
            <a:r>
              <a:rPr lang="en-US" cap="none" dirty="0" smtClean="0"/>
              <a:t> Metrics</a:t>
            </a:r>
            <a:endParaRPr lang="en-US" cap="none" dirty="0"/>
          </a:p>
        </p:txBody>
      </p:sp>
      <p:pic>
        <p:nvPicPr>
          <p:cNvPr id="15" name="Picture 14"/>
          <p:cNvPicPr>
            <a:picLocks noChangeAspect="1"/>
          </p:cNvPicPr>
          <p:nvPr/>
        </p:nvPicPr>
        <p:blipFill>
          <a:blip r:embed="rId2"/>
          <a:stretch>
            <a:fillRect/>
          </a:stretch>
        </p:blipFill>
        <p:spPr>
          <a:xfrm>
            <a:off x="6440282" y="2966689"/>
            <a:ext cx="5476604" cy="3353948"/>
          </a:xfrm>
          <a:prstGeom prst="rect">
            <a:avLst/>
          </a:prstGeom>
        </p:spPr>
      </p:pic>
      <p:pic>
        <p:nvPicPr>
          <p:cNvPr id="18" name="Picture 17"/>
          <p:cNvPicPr>
            <a:picLocks noChangeAspect="1"/>
          </p:cNvPicPr>
          <p:nvPr/>
        </p:nvPicPr>
        <p:blipFill>
          <a:blip r:embed="rId3"/>
          <a:stretch>
            <a:fillRect/>
          </a:stretch>
        </p:blipFill>
        <p:spPr>
          <a:xfrm>
            <a:off x="241616" y="1009168"/>
            <a:ext cx="6198666" cy="3298008"/>
          </a:xfrm>
          <a:prstGeom prst="rect">
            <a:avLst/>
          </a:prstGeom>
        </p:spPr>
      </p:pic>
      <p:sp>
        <p:nvSpPr>
          <p:cNvPr id="19" name="TextBox 18"/>
          <p:cNvSpPr txBox="1"/>
          <p:nvPr/>
        </p:nvSpPr>
        <p:spPr>
          <a:xfrm>
            <a:off x="305015" y="4480560"/>
            <a:ext cx="6000361" cy="2308324"/>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US" dirty="0" smtClean="0"/>
              <a:t>Data was split into train and test sets (70:30)</a:t>
            </a:r>
          </a:p>
          <a:p>
            <a:pPr marL="285750" indent="-285750">
              <a:lnSpc>
                <a:spcPct val="200000"/>
              </a:lnSpc>
              <a:buFont typeface="Wingdings" panose="05000000000000000000" pitchFamily="2" charset="2"/>
              <a:buChar char="Ø"/>
            </a:pPr>
            <a:r>
              <a:rPr lang="en-US" dirty="0" smtClean="0"/>
              <a:t>Decision Tree is the best model</a:t>
            </a:r>
          </a:p>
          <a:p>
            <a:pPr marL="285750" indent="-285750">
              <a:lnSpc>
                <a:spcPct val="200000"/>
              </a:lnSpc>
              <a:buFont typeface="Wingdings" panose="05000000000000000000" pitchFamily="2" charset="2"/>
              <a:buChar char="Ø"/>
            </a:pPr>
            <a:r>
              <a:rPr lang="en-US" dirty="0" smtClean="0"/>
              <a:t>99.9% chance of correctly prediction house prices</a:t>
            </a:r>
          </a:p>
          <a:p>
            <a:pPr marL="285750" indent="-285750">
              <a:lnSpc>
                <a:spcPct val="200000"/>
              </a:lnSpc>
              <a:buFont typeface="Wingdings" panose="05000000000000000000" pitchFamily="2" charset="2"/>
              <a:buChar char="Ø"/>
            </a:pPr>
            <a:r>
              <a:rPr lang="en-US" dirty="0" smtClean="0"/>
              <a:t>RMSE and MAE at least100 times better than other models</a:t>
            </a:r>
            <a:endParaRPr lang="en-US" dirty="0"/>
          </a:p>
        </p:txBody>
      </p:sp>
      <p:sp>
        <p:nvSpPr>
          <p:cNvPr id="20" name="TextBox 19"/>
          <p:cNvSpPr txBox="1"/>
          <p:nvPr/>
        </p:nvSpPr>
        <p:spPr>
          <a:xfrm>
            <a:off x="6575082" y="1110766"/>
            <a:ext cx="5476710" cy="1754326"/>
          </a:xfrm>
          <a:prstGeom prst="rect">
            <a:avLst/>
          </a:prstGeom>
          <a:noFill/>
        </p:spPr>
        <p:txBody>
          <a:bodyPr wrap="square" rtlCol="0">
            <a:spAutoFit/>
          </a:bodyPr>
          <a:lstStyle/>
          <a:p>
            <a:r>
              <a:rPr lang="en-US" b="1" dirty="0" smtClean="0"/>
              <a:t>Primary predictors of house prices</a:t>
            </a:r>
          </a:p>
          <a:p>
            <a:endParaRPr lang="en-US" b="1" dirty="0" smtClean="0"/>
          </a:p>
          <a:p>
            <a:r>
              <a:rPr lang="en-US" dirty="0" smtClean="0"/>
              <a:t>From the Decision Tree model’s </a:t>
            </a:r>
            <a:r>
              <a:rPr lang="en-US" b="1" dirty="0" smtClean="0"/>
              <a:t>feature </a:t>
            </a:r>
            <a:r>
              <a:rPr lang="en-US" b="1" dirty="0" err="1" smtClean="0"/>
              <a:t>importances</a:t>
            </a:r>
            <a:r>
              <a:rPr lang="en-US" dirty="0" smtClean="0"/>
              <a:t>, 3 factors account for 80% variation in house prices</a:t>
            </a:r>
          </a:p>
          <a:p>
            <a:endParaRPr lang="en-US" dirty="0" smtClean="0"/>
          </a:p>
          <a:p>
            <a:endParaRPr lang="en-US" dirty="0"/>
          </a:p>
        </p:txBody>
      </p:sp>
    </p:spTree>
    <p:extLst>
      <p:ext uri="{BB962C8B-B14F-4D97-AF65-F5344CB8AC3E}">
        <p14:creationId xmlns:p14="http://schemas.microsoft.com/office/powerpoint/2010/main" val="418063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112" y="0"/>
            <a:ext cx="9144000" cy="685800"/>
          </a:xfrm>
        </p:spPr>
        <p:txBody>
          <a:bodyPr>
            <a:noAutofit/>
          </a:bodyPr>
          <a:lstStyle/>
          <a:p>
            <a:r>
              <a:rPr lang="en-US" cap="none" dirty="0" smtClean="0"/>
              <a:t>Business Insights And Recommendations</a:t>
            </a:r>
            <a:endParaRPr lang="en-US" cap="none" dirty="0"/>
          </a:p>
        </p:txBody>
      </p:sp>
      <p:sp>
        <p:nvSpPr>
          <p:cNvPr id="3" name="Content Placeholder 2"/>
          <p:cNvSpPr>
            <a:spLocks noGrp="1"/>
          </p:cNvSpPr>
          <p:nvPr>
            <p:ph idx="1"/>
          </p:nvPr>
        </p:nvSpPr>
        <p:spPr>
          <a:xfrm>
            <a:off x="374904" y="1033272"/>
            <a:ext cx="11631168" cy="5632704"/>
          </a:xfrm>
        </p:spPr>
        <p:txBody>
          <a:bodyPr>
            <a:normAutofit lnSpcReduction="10000"/>
          </a:bodyPr>
          <a:lstStyle/>
          <a:p>
            <a:pPr>
              <a:lnSpc>
                <a:spcPct val="150000"/>
              </a:lnSpc>
              <a:buFont typeface="Wingdings" panose="05000000000000000000" pitchFamily="2" charset="2"/>
              <a:buChar char="Ø"/>
            </a:pPr>
            <a:r>
              <a:rPr lang="en-US" dirty="0"/>
              <a:t>The most significant predictors of house prices in decreasing order are: </a:t>
            </a:r>
            <a:r>
              <a:rPr lang="en-US" dirty="0" smtClean="0"/>
              <a:t> </a:t>
            </a:r>
            <a:r>
              <a:rPr lang="en-US" b="1" dirty="0"/>
              <a:t>quality, latitude and </a:t>
            </a:r>
            <a:r>
              <a:rPr lang="en-US" b="1" dirty="0" err="1"/>
              <a:t>living_measure</a:t>
            </a:r>
            <a:endParaRPr lang="en-US" b="1" dirty="0"/>
          </a:p>
          <a:p>
            <a:pPr>
              <a:lnSpc>
                <a:spcPct val="150000"/>
              </a:lnSpc>
              <a:buFont typeface="Wingdings" panose="05000000000000000000" pitchFamily="2" charset="2"/>
              <a:buChar char="Ø"/>
            </a:pPr>
            <a:r>
              <a:rPr lang="en-US" dirty="0"/>
              <a:t>The quality rating alone accounts for ~36% of the price variations, and the higher the rating in the range (5-9), the higher the price. House sellers should therefore consider doing a facelift of the property before listing. On the other hand, those looking for a low-budget houses should consider those in low-medium rating but are in likable condition</a:t>
            </a:r>
          </a:p>
          <a:p>
            <a:pPr>
              <a:lnSpc>
                <a:spcPct val="150000"/>
              </a:lnSpc>
              <a:buFont typeface="Wingdings" panose="05000000000000000000" pitchFamily="2" charset="2"/>
              <a:buChar char="Ø"/>
            </a:pPr>
            <a:r>
              <a:rPr lang="en-US" dirty="0"/>
              <a:t>House prices increase generally with increasing latitude, and accounts for nearly 30% of price variations. New property builders seeking to maximize profits should consider building on the high latitudes, while </a:t>
            </a:r>
            <a:r>
              <a:rPr lang="en-US" dirty="0" smtClean="0"/>
              <a:t>low-budget </a:t>
            </a:r>
            <a:r>
              <a:rPr lang="en-US" dirty="0"/>
              <a:t>buyers should be looking into the lower latitudes for houses. </a:t>
            </a:r>
            <a:r>
              <a:rPr lang="en-US" dirty="0" smtClean="0"/>
              <a:t>Even water front properties on the lower latitudes are relatively cheaper</a:t>
            </a:r>
            <a:endParaRPr lang="en-US" dirty="0"/>
          </a:p>
          <a:p>
            <a:pPr>
              <a:lnSpc>
                <a:spcPct val="150000"/>
              </a:lnSpc>
              <a:buFont typeface="Wingdings" panose="05000000000000000000" pitchFamily="2" charset="2"/>
              <a:buChar char="Ø"/>
            </a:pPr>
            <a:r>
              <a:rPr lang="en-US" dirty="0"/>
              <a:t>The living measure or the square footage accounts for 15% of the variation in the house </a:t>
            </a:r>
            <a:r>
              <a:rPr lang="en-US" dirty="0" smtClean="0"/>
              <a:t>prices</a:t>
            </a:r>
            <a:endParaRPr lang="en-US" dirty="0"/>
          </a:p>
          <a:p>
            <a:pPr>
              <a:lnSpc>
                <a:spcPct val="150000"/>
              </a:lnSpc>
              <a:buFont typeface="Wingdings" panose="05000000000000000000" pitchFamily="2" charset="2"/>
              <a:buChar char="Ø"/>
            </a:pPr>
            <a:r>
              <a:rPr lang="en-US" dirty="0"/>
              <a:t> </a:t>
            </a:r>
            <a:r>
              <a:rPr lang="en-US" dirty="0" smtClean="0"/>
              <a:t>Information needed on the description of the locations, such as urban, suburban, rural, and nearness to schools and industry to explain the price variation with latitude</a:t>
            </a:r>
          </a:p>
          <a:p>
            <a:pPr>
              <a:lnSpc>
                <a:spcPct val="150000"/>
              </a:lnSpc>
              <a:buFont typeface="Wingdings" panose="05000000000000000000" pitchFamily="2" charset="2"/>
              <a:buChar char="Ø"/>
            </a:pPr>
            <a:r>
              <a:rPr lang="en-US" dirty="0"/>
              <a:t> </a:t>
            </a:r>
            <a:r>
              <a:rPr lang="en-US" dirty="0" smtClean="0"/>
              <a:t>The </a:t>
            </a:r>
            <a:r>
              <a:rPr lang="en-US" dirty="0"/>
              <a:t>model can </a:t>
            </a:r>
            <a:r>
              <a:rPr lang="en-US" dirty="0" smtClean="0"/>
              <a:t>be </a:t>
            </a:r>
            <a:r>
              <a:rPr lang="en-US" dirty="0"/>
              <a:t>deployed by developing questions on the features of </a:t>
            </a:r>
            <a:r>
              <a:rPr lang="en-US" dirty="0" smtClean="0"/>
              <a:t>houses, </a:t>
            </a:r>
            <a:r>
              <a:rPr lang="en-US" dirty="0"/>
              <a:t>that when completed online will immediately predict the price of a </a:t>
            </a:r>
            <a:r>
              <a:rPr lang="en-US" dirty="0" smtClean="0"/>
              <a:t>house</a:t>
            </a:r>
          </a:p>
          <a:p>
            <a:pPr>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81104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098" y="142042"/>
            <a:ext cx="10515600" cy="470517"/>
          </a:xfrm>
        </p:spPr>
        <p:txBody>
          <a:bodyPr>
            <a:noAutofit/>
          </a:bodyPr>
          <a:lstStyle/>
          <a:p>
            <a:r>
              <a:rPr lang="en-US" cap="none" dirty="0" smtClean="0"/>
              <a:t>Introduction</a:t>
            </a:r>
            <a:endParaRPr lang="en-US" cap="none" dirty="0"/>
          </a:p>
        </p:txBody>
      </p:sp>
      <p:sp>
        <p:nvSpPr>
          <p:cNvPr id="3" name="Content Placeholder 2"/>
          <p:cNvSpPr>
            <a:spLocks noGrp="1"/>
          </p:cNvSpPr>
          <p:nvPr>
            <p:ph idx="1"/>
          </p:nvPr>
        </p:nvSpPr>
        <p:spPr>
          <a:xfrm>
            <a:off x="261194" y="612559"/>
            <a:ext cx="11057835" cy="5980265"/>
          </a:xfrm>
        </p:spPr>
        <p:txBody>
          <a:bodyPr>
            <a:normAutofit fontScale="92500" lnSpcReduction="10000"/>
          </a:bodyPr>
          <a:lstStyle/>
          <a:p>
            <a:pPr marL="0" indent="0">
              <a:lnSpc>
                <a:spcPct val="100000"/>
              </a:lnSpc>
              <a:buNone/>
            </a:pPr>
            <a:endParaRPr lang="en-US" sz="2400" b="1" dirty="0" smtClean="0"/>
          </a:p>
          <a:p>
            <a:pPr marL="0" indent="0">
              <a:lnSpc>
                <a:spcPct val="100000"/>
              </a:lnSpc>
              <a:buNone/>
            </a:pPr>
            <a:r>
              <a:rPr lang="en-US" sz="2400" b="1" dirty="0" smtClean="0"/>
              <a:t>Problem Statement</a:t>
            </a:r>
          </a:p>
          <a:p>
            <a:pPr marL="0" indent="0">
              <a:lnSpc>
                <a:spcPct val="100000"/>
              </a:lnSpc>
              <a:buNone/>
            </a:pPr>
            <a:r>
              <a:rPr lang="en-US" sz="2400" dirty="0" smtClean="0"/>
              <a:t>Knowing house prices is very important to both a home buyer and seller. Because each party would want to get the best deal, the price cannot be too high or too low. The banks would also do due diligent in order not to finance an over valued house. It is therefore imperative for both a buyer and seller  to get an acceptable  appraisal for the house, which would be agreeable to all parties in the transaction. A number of factors affect home prices are: the economy, the number of houses of similar kind sold in the area in the recent past, features on the house, and their present condition.</a:t>
            </a:r>
          </a:p>
          <a:p>
            <a:pPr marL="0" indent="0">
              <a:buNone/>
            </a:pPr>
            <a:endParaRPr lang="en-US" sz="2400" b="1" dirty="0" smtClean="0"/>
          </a:p>
          <a:p>
            <a:pPr marL="0" indent="0">
              <a:buNone/>
            </a:pPr>
            <a:r>
              <a:rPr lang="en-US" sz="2400" b="1" dirty="0" smtClean="0"/>
              <a:t>Need of the study</a:t>
            </a:r>
          </a:p>
          <a:p>
            <a:pPr marL="0" indent="0">
              <a:buNone/>
            </a:pPr>
            <a:r>
              <a:rPr lang="en-US" sz="2400" dirty="0" smtClean="0"/>
              <a:t>Having data from house sales at several communities would be vital in  building machine learning models that can predict house prices. This would apprise financial institutions as to when to send out offers of refinance to home owners , allow home sellers and buyers to have a good estimate of homes, in order not to pay for home appraisal at random, unless the banks demand one. </a:t>
            </a:r>
            <a:r>
              <a:rPr lang="en-US" sz="2400" dirty="0"/>
              <a:t>This study </a:t>
            </a:r>
            <a:r>
              <a:rPr lang="en-US" sz="2400" dirty="0" smtClean="0"/>
              <a:t>can be leveraged </a:t>
            </a:r>
            <a:r>
              <a:rPr lang="en-US" sz="2400" dirty="0"/>
              <a:t>by the company </a:t>
            </a:r>
            <a:r>
              <a:rPr lang="en-US" sz="2400" dirty="0" smtClean="0"/>
              <a:t>to make available home values at cheaper cost to homeowners, buyers and financial institutions.</a:t>
            </a:r>
          </a:p>
        </p:txBody>
      </p:sp>
    </p:spTree>
    <p:extLst>
      <p:ext uri="{BB962C8B-B14F-4D97-AF65-F5344CB8AC3E}">
        <p14:creationId xmlns:p14="http://schemas.microsoft.com/office/powerpoint/2010/main" val="80716076"/>
      </p:ext>
    </p:extLst>
  </p:cSld>
  <p:clrMapOvr>
    <a:masterClrMapping/>
  </p:clrMapOvr>
  <mc:AlternateContent xmlns:mc="http://schemas.openxmlformats.org/markup-compatibility/2006" xmlns:p14="http://schemas.microsoft.com/office/powerpoint/2010/main">
    <mc:Choice Requires="p14">
      <p:transition spd="slow" p14:dur="2000" advTm="265"/>
    </mc:Choice>
    <mc:Fallback xmlns="">
      <p:transition spd="slow" advTm="2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 y="109093"/>
            <a:ext cx="10515600" cy="457835"/>
          </a:xfrm>
        </p:spPr>
        <p:txBody>
          <a:bodyPr>
            <a:noAutofit/>
          </a:bodyPr>
          <a:lstStyle/>
          <a:p>
            <a:r>
              <a:rPr lang="en-US" cap="none" dirty="0" smtClean="0"/>
              <a:t>Data Overview</a:t>
            </a:r>
            <a:endParaRPr lang="en-US" cap="none" dirty="0"/>
          </a:p>
        </p:txBody>
      </p:sp>
      <p:sp>
        <p:nvSpPr>
          <p:cNvPr id="3" name="Content Placeholder 2"/>
          <p:cNvSpPr>
            <a:spLocks noGrp="1"/>
          </p:cNvSpPr>
          <p:nvPr>
            <p:ph idx="1"/>
          </p:nvPr>
        </p:nvSpPr>
        <p:spPr>
          <a:xfrm>
            <a:off x="347472" y="667512"/>
            <a:ext cx="11006328" cy="5852160"/>
          </a:xfrm>
        </p:spPr>
        <p:txBody>
          <a:bodyPr>
            <a:normAutofit lnSpcReduction="10000"/>
          </a:bodyPr>
          <a:lstStyle/>
          <a:p>
            <a:pPr>
              <a:lnSpc>
                <a:spcPct val="200000"/>
              </a:lnSpc>
              <a:buFont typeface="Wingdings" panose="05000000000000000000" pitchFamily="2" charset="2"/>
              <a:buChar char="Ø"/>
            </a:pPr>
            <a:r>
              <a:rPr lang="en-US" sz="2400" dirty="0" smtClean="0"/>
              <a:t>Data was collected from houses sold from May 2, 2014 to May 27, 2015</a:t>
            </a:r>
          </a:p>
          <a:p>
            <a:pPr>
              <a:lnSpc>
                <a:spcPct val="200000"/>
              </a:lnSpc>
              <a:buFont typeface="Wingdings" panose="05000000000000000000" pitchFamily="2" charset="2"/>
              <a:buChar char="Ø"/>
            </a:pPr>
            <a:r>
              <a:rPr lang="en-US" sz="2400" dirty="0"/>
              <a:t>The oldest  house sold was built in 1900 and the newest in 2015</a:t>
            </a:r>
          </a:p>
          <a:p>
            <a:pPr>
              <a:lnSpc>
                <a:spcPct val="200000"/>
              </a:lnSpc>
              <a:buFont typeface="Wingdings" panose="05000000000000000000" pitchFamily="2" charset="2"/>
              <a:buChar char="Ø"/>
            </a:pPr>
            <a:r>
              <a:rPr lang="en-US" sz="2400" dirty="0" smtClean="0"/>
              <a:t>21613 house sales; 177 houses sold more than once</a:t>
            </a:r>
          </a:p>
          <a:p>
            <a:pPr>
              <a:lnSpc>
                <a:spcPct val="200000"/>
              </a:lnSpc>
              <a:buFont typeface="Wingdings" panose="05000000000000000000" pitchFamily="2" charset="2"/>
              <a:buChar char="Ø"/>
            </a:pPr>
            <a:r>
              <a:rPr lang="en-US" sz="2400" dirty="0" smtClean="0"/>
              <a:t> Target variable: price;   22 predictor variables</a:t>
            </a:r>
          </a:p>
          <a:p>
            <a:pPr>
              <a:lnSpc>
                <a:spcPct val="200000"/>
              </a:lnSpc>
              <a:buFont typeface="Wingdings" panose="05000000000000000000" pitchFamily="2" charset="2"/>
              <a:buChar char="Ø"/>
            </a:pPr>
            <a:r>
              <a:rPr lang="en-US" sz="2400" dirty="0" smtClean="0"/>
              <a:t>Data type is both numerical and categorical</a:t>
            </a:r>
          </a:p>
          <a:p>
            <a:pPr>
              <a:lnSpc>
                <a:spcPct val="200000"/>
              </a:lnSpc>
              <a:buFont typeface="Wingdings" panose="05000000000000000000" pitchFamily="2" charset="2"/>
              <a:buChar char="Ø"/>
            </a:pPr>
            <a:r>
              <a:rPr lang="en-US" sz="2400" dirty="0"/>
              <a:t> </a:t>
            </a:r>
            <a:r>
              <a:rPr lang="en-US" sz="2400" dirty="0" smtClean="0"/>
              <a:t>Missing values constitute less than1% of data</a:t>
            </a:r>
          </a:p>
          <a:p>
            <a:pPr>
              <a:lnSpc>
                <a:spcPct val="200000"/>
              </a:lnSpc>
              <a:buFont typeface="Wingdings" panose="05000000000000000000" pitchFamily="2" charset="2"/>
              <a:buChar char="Ø"/>
            </a:pPr>
            <a:r>
              <a:rPr lang="en-US" sz="2400" dirty="0" smtClean="0"/>
              <a:t>No duplications were found</a:t>
            </a:r>
          </a:p>
          <a:p>
            <a:pPr marL="0" indent="0">
              <a:buNone/>
            </a:pPr>
            <a:endParaRPr lang="en-US" sz="24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251047994"/>
      </p:ext>
    </p:extLst>
  </p:cSld>
  <p:clrMapOvr>
    <a:masterClrMapping/>
  </p:clrMapOvr>
  <mc:AlternateContent xmlns:mc="http://schemas.openxmlformats.org/markup-compatibility/2006" xmlns:p14="http://schemas.microsoft.com/office/powerpoint/2010/main">
    <mc:Choice Requires="p14">
      <p:transition spd="slow" p14:dur="2000" advTm="207"/>
    </mc:Choice>
    <mc:Fallback xmlns="">
      <p:transition spd="slow" advTm="20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256" y="123444"/>
            <a:ext cx="7729728" cy="800100"/>
          </a:xfrm>
        </p:spPr>
        <p:txBody>
          <a:bodyPr/>
          <a:lstStyle/>
          <a:p>
            <a:r>
              <a:rPr lang="en-US" cap="none" dirty="0" smtClean="0"/>
              <a:t>Density Of House Sales</a:t>
            </a:r>
            <a:endParaRPr lang="en-US" cap="none" dirty="0"/>
          </a:p>
        </p:txBody>
      </p:sp>
      <p:pic>
        <p:nvPicPr>
          <p:cNvPr id="6" name="Picture 5"/>
          <p:cNvPicPr>
            <a:picLocks noChangeAspect="1"/>
          </p:cNvPicPr>
          <p:nvPr/>
        </p:nvPicPr>
        <p:blipFill>
          <a:blip r:embed="rId2"/>
          <a:stretch>
            <a:fillRect/>
          </a:stretch>
        </p:blipFill>
        <p:spPr>
          <a:xfrm>
            <a:off x="444616" y="1616311"/>
            <a:ext cx="6696848" cy="4931898"/>
          </a:xfrm>
          <a:prstGeom prst="rect">
            <a:avLst/>
          </a:prstGeom>
        </p:spPr>
      </p:pic>
      <p:pic>
        <p:nvPicPr>
          <p:cNvPr id="7" name="Picture 6"/>
          <p:cNvPicPr>
            <a:picLocks noChangeAspect="1"/>
          </p:cNvPicPr>
          <p:nvPr/>
        </p:nvPicPr>
        <p:blipFill>
          <a:blip r:embed="rId3"/>
          <a:stretch>
            <a:fillRect/>
          </a:stretch>
        </p:blipFill>
        <p:spPr>
          <a:xfrm>
            <a:off x="4427753" y="923544"/>
            <a:ext cx="1895475" cy="781050"/>
          </a:xfrm>
          <a:prstGeom prst="rect">
            <a:avLst/>
          </a:prstGeom>
        </p:spPr>
      </p:pic>
      <p:sp>
        <p:nvSpPr>
          <p:cNvPr id="8" name="TextBox 7"/>
          <p:cNvSpPr txBox="1"/>
          <p:nvPr/>
        </p:nvSpPr>
        <p:spPr>
          <a:xfrm>
            <a:off x="7260337" y="1773936"/>
            <a:ext cx="4571999"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Most house sales are concentrated around the city centers of Seattle and </a:t>
            </a:r>
            <a:r>
              <a:rPr lang="en-US" dirty="0" smtClean="0"/>
              <a:t>Bellevue</a:t>
            </a: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The darker the color, the higher the price of the house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 expensive houses are mostly in the higher latitudes </a:t>
            </a:r>
            <a:endParaRPr lang="en-US" dirty="0"/>
          </a:p>
        </p:txBody>
      </p:sp>
    </p:spTree>
    <p:extLst>
      <p:ext uri="{BB962C8B-B14F-4D97-AF65-F5344CB8AC3E}">
        <p14:creationId xmlns:p14="http://schemas.microsoft.com/office/powerpoint/2010/main" val="88702596"/>
      </p:ext>
    </p:extLst>
  </p:cSld>
  <p:clrMapOvr>
    <a:masterClrMapping/>
  </p:clrMapOvr>
  <mc:AlternateContent xmlns:mc="http://schemas.openxmlformats.org/markup-compatibility/2006" xmlns:p14="http://schemas.microsoft.com/office/powerpoint/2010/main">
    <mc:Choice Requires="p14">
      <p:transition spd="slow" p14:dur="2000" advTm="412"/>
    </mc:Choice>
    <mc:Fallback xmlns="">
      <p:transition spd="slow" advTm="41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80895"/>
            <a:ext cx="10978896" cy="375539"/>
          </a:xfrm>
        </p:spPr>
        <p:txBody>
          <a:bodyPr>
            <a:noAutofit/>
          </a:bodyPr>
          <a:lstStyle/>
          <a:p>
            <a:r>
              <a:rPr lang="en-US" cap="none" dirty="0" smtClean="0"/>
              <a:t>Univariate Analyses</a:t>
            </a:r>
            <a:endParaRPr lang="en-US" cap="non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2599" y="1101392"/>
            <a:ext cx="6315457" cy="261938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 y="959263"/>
            <a:ext cx="5127255" cy="2985045"/>
          </a:xfrm>
          <a:prstGeom prst="rect">
            <a:avLst/>
          </a:prstGeom>
        </p:spPr>
      </p:pic>
      <p:sp>
        <p:nvSpPr>
          <p:cNvPr id="8" name="AutoShape 2" descr="data:image/png;base64,iVBORw0KGgoAAAANSUhEUgAABKUAAAEGCAYAAAC0DSasAAAAOXRFWHRTb2Z0d2FyZQBNYXRwbG90bGliIHZlcnNpb24zLjMuNCwgaHR0cHM6Ly9tYXRwbG90bGliLm9yZy8QVMy6AAAACXBIWXMAAAsTAAALEwEAmpwYAAB6JklEQVR4nO39eXxc133neX9O7RsK+8p9ESWRokhb9CIpiR3HthTJltKZLO7uZ+KZ5NWezp6eySSdTjpRnKQnS3dnujsz6fjppBPnydrpuC1Zki3ZjuMklmxLtkiR1MZ9AUAQa6HWu53nj3sBghRJkRKAKhS+79dLAnBRt3DqsoC69b2/8zvGWouIiIiIiIiIiMhqijV7ACIiIiIiIiIisv4olBIRERERERERkVWnUEpERERERERERFadQikREREREREREVl1CqVERERERERERGTVJZo9gFbR19dnt27d2uxhiIiIiIiIiIi0jeeff37SWtt/te8plIps3bqV5557rtnDEBERERERERFpG8aY09f6nqbviYiIiIiIiIjIqlvRUMoYc8oY86Ix5gVjzHPRtv3GmGcXthlj3rnk9j9njDlmjHnFGHPfku13RfdzzBjzH40xJtqeNsb8RbT9q8aYrUv2+agx5rXov4+u5OMUEREREREREZGbsxqVUt9urd1vrT0Qff2bwC9ba/cDvxh9jTFmN/ARYA9wP/D/GmPi0T6/C3wMuCX67/5o+w8BM9bancBvA78R3VcP8EvAu4B3Ar9kjOleyQcpIiIiIiIiIiI3rhnT9yxQjD7vBEajzx8G/txa27DWngSOAe80xgwDRWvtM9ZaC3wS+K4l+/xR9PlfAd8RVVHdBzxtrZ221s4AT3MpyBIRERERERERkSZb6UbnFnjKGGOB37PWfgL4KeBzxph/SxiK3RPddgPw7JJ9z0Xb3OjzK7cv7HMWwFrrGWPmgN6l26+yj4iIiIiIiIiINNlKh1L3WmtHjTEDwNPGmJeB7wH+hbX2vxtjvg/4feD9gLnK/vY623mT+ywyxnyMcFogmzdvfqPHIiIiIiIiIiIiy2RFp+9Za0ejjxPApwj7O30U+OvoJv8t2gZhNdOmJbtvJJzady76/Mrtl+1jjEkQTgecvs59XTm+T1hrD1hrD/T397+5BykiIiIiIiIiIjdtxUIpY0zeGNOx8DnwQeAwYTj0nuhm7wNeiz5/FPhItKLeNsKG5l+z1o4B88aYd0f9on4A+PSSfRZW1vse4ItR36nPAR80xnRHDc4/GG0TEREREREREZEWsJLT9waBT4U5EgngT621nzXGlIH/EFU21Ymmz1lrjxhj/hI4CnjAj1pr/ei+fhj4QyALPBn9B+HUvz82xhwjrJD6SHRf08aYXwG+Ht3u49ba6RV8rCIibccPLNOVBjNVl558imImSSrRjPUxRERERESkHZmwsEgOHDhgn3vuuWYPQ0Sk6equz4W5OmdnqniBJRmL4QYBAN25JEPFDJ25FJlkvMkjFRERERGRVmeMed5ae+Bq31vpRuciIrIGWGsp1TzOzVaZKDWIxwwd6QSJeOyy29Rcn6PjJbCGYjbJcDFDVz5JLqWXExERERERuTl6FyEiso65fsB0ucGpqSpVxyeTiNObTxFNvb6MMYZcKrEYQNVdn1cn5gHIJuOMdGXpzqfIp+JX3V9ERERERGQphVIiIutQpeExNldndLZGYC2FdIK+Qvqm7iOTjC9O4XO8gFOTFY5NzJNJxhnqzNCTT9ORThCLKaASEREREZHXUyglIrJOBIFltuZyZqrCTNUhGY9RzCSJL0NolErESCVSQFh9dW66xumpKomYYaCYob+Qpphdnp8lIiIiIiLtQaGUiEiba3g+F+cbnJmu0vACcsk4fYXMiv28ZDxGVy4MqPzAcrHUYHS2RswY+jvSDHSEAVUyrpX8RERERETWM4VSIiJtqlR3GZutMTZXB6CYSdKRTq7qGOKxsCE6QGAtsxWXC6VwPD35FEPFDMVsUiv5iYiIiIisQwqlRETaiOcHTFcczkxXma+7pOJxunMpYi3QeDxmDIVMggKJcCU/x+foWAlroZhNMtKZoSuXIptSQCUiIiIish4olBIRaQM1x2eiVOfsTBUvsORTiRWdovdWXW0lv1cuzIOFfDrOUKdW8hMRERERaXcKpURE1ihrLXM1l/OzNS7ON4gZQ0c6QWIN9mpaupJfw/M5OVnh+MUy6USMoc4MvYU0hZRW8pPlEwSWuudTc3xSiRiFdEIBqIiIiMgqUyglIrLGuH7A5HyD09NV6q5HOpGgJ5dqmzfU6UScdCIMqC5fyS/GUGeavkKajmVaNVDWB2stdTeg5vrM11xmag7zNQ8/sGDC72dTCTZ0ZektpBYr+ERERERkZemsS0RkjSg3PMbnapyfrWEtFNIJevOtO0VvOVy5kt/4XINzMzXiMUNfQSv5yetZa2l4ATXHp9zwmK44lOpuGEABcWPIJOMUs8nLeq05XsCJi2WOTVg6Mkk2dIVTSNWEX0RERGTlKJQSEWlhQWCZqTqcna4yU3VJxAydmdS6rBKKxwyd0Up+fnBpJT9joDefZrCYoZhNLFZZyfrQ8HzqTkC54TJbdZmpuvhBgCVsrp9OxOhIv3FlXSoRoyeRBi71OLMWevJJRrpydOUUfoqIiIgsN4VSIiItqO76XJxvcGa6iuMF5FJx+grpZg+rZcRjl6/kV657XJyfAwNd2STDnRk6s1rJr904XjgFr9rwmKk5zFRcXD8AIIYhnQx7Q73V0Hahx5m1lprrc2R0DoCBjjRDnVk6s5o+KiIiIrIcFEqJiLQIay3zDY/R2Rpjc3UMUMwkKWaSzR5aSzPGkE8nyKcTi72DXhkPq1wKmQRDnRm6cylyWslvTfH8gKrrU2t4zFRdZmsuNddnoVYpnYiTS8ZJrODvx9JVIgNrmat6XCjNkogbhooZBjoydGTUgF9ERETkzVIoJSLSZJ4fMF1xODNVZb7hkYrH6MmlLut3IzfGGEM2FV+skGp4PscnylgbVr8Md2boLqTo0EprLcUPLFXHo+b6zFZdZisOVddf/H7Y/D5GvokNyGPmUnWeH1gulBqcn62SiMXZ0J2hr5DWCn4iIiIiN0mhlIhIk9Qcn/FSjfMzNbzAkk8lNEVvmV25kt/p6SonpyokYjGGO6MgIfPWp3vJjfMDS931qTo+czWH2apLueEtfj8Vj5FJxult4RXwLvU3S+L5AWena5yarGgFPxEREZGbpDMmEZFVZK1lruZydrrKZNkhETN0ZNSfZjUk4zG6o5X8PD9gbK7O2ZkqiZihvyNNf0eGYiZBQs2sl00QWOpeGECVamET8nLdAywWSMbCAKonl1qzFUaJJc+rK1fw29idpSunFfxERERErkWhlIjIKnC8gMmocXnN9cNKkPzafSO+1iXiMTqzYfjkB5apshP28YpW8hvqzFDMJEklFFDdqIV+XjU3DKBmaw6lmoe1lsCGoWA6EaM7l2zb5/2VK/i9HPU26ymkGOnMagU/ERERkSsolBIRWUHlhsfYbI3RuRrWQkc6ST6tP72tJB5VqwEE0Up+h8vhamvduSRDxQydqna5jLWWhhdQc3zKDY/pikOp7hIEYQVUIhYGUJ3Z5LrtjXbZCn7O0hX8Mgx3ZihqBT8RERERhVIiIsvNDyyzVYfT01Xmqi7JeIzOTEpvQNeA2BUr+dVcn5fG5wEopBNho/T8+usX1PB8ao5PpeExXXWZqzp4vsWYsLl8JhGnmFm/AdT1vH4FP5eJ+TqJmGGwmGGgmKEjrRX8REREZH1aX2fVIiIrqO76XJxvcHqqihcEZJNxNS5fw5aGCRD++x6bKBNYyKXiiwFVu6245kQVUJWGx2zNYabq4voBADEM6WSMQlpVPm/GtVbwS8bjbOjK0teRJp+Kt9XzSUREROR6FEqJiLwF1lpKdY/zMzUm5usYoCOTJBlPNntosswWpmNBGNycnqpy4mKFZCLGUDFcya8js7YqXlw/7AFVbXjMVl1mqg4NLwqgjCEVj5FPaXXClfC6FfxmqpyaqpBNxtnQnaU3nyab0pRRERERaW8KpURE3gTPD5iuOJyeqlBu+KQTsTW9gpjcnFQiRipx9ZX8BooZ+qOAqpVW8vOiAKrm+sxWXWYrDlXXX/x+OhEnnYhTSCtQXW2JeIyu7KUV/I5PlDlmy3Rkk2zsytCVT5FOKKASERGR9qNQSkTkJlQdjwulOudmaviBJZ9KaIreOnflSn4XSw1GZ2vEjKGvkGKguPor+flB2A+r5vjMVh3mai7lhrf4/XQ8TjoZo3ed9cZaC65cwW+hp1lPPsVIV5bOrFbwExERkfahs1ERkTcQBJa5msvZmSpTZYdE3NChnjpyFfGYoZi9tJLfXM1jYj5ayS+fYrgYrrq2nCv5BYGl7vlUHZ9SzWWmEgZQ1lowkIzFyCTj9OYVnq41V67gd/j8HMaEK/gNFbWCn4iIiKx9CqVERK7B8QIm5xucnq5Qd8PG5b15TdGTGxMzhkI6QWFhJT/H5+hYCWuhmE0yXMzQlU/e1Ep+1lrqbkDV8Zive8xUHebrYQBlgUQsRiYZozuX1PO0jVy5gt9sxeVCKVzBb6gzQ3+HVvATERGRtUmhlIjIFebrLmNzdcZma1igI51Unx15S662kt+rE+G0rFwyznBXlu586rKV16y1NKKV8ObrLjNVl1LNJVgSQKUTMTqzSWIKoNaNK1fwG59rcG6mRjIe0wp+IiIisuYolBIRIezBM1N1OD1VpVRzScZjdOVSerMvK+LKlfxOTVY4frFMOhGjvyNNzQ2Yqzr4AYAlZgzpRJyiAihZ4tIKfmgFPxEREVmTFEqJyLpWd30mSnXOTFdxg4B8MqnG5bKqlq7k5/oBF+YaJOKGgvqWyU3QCn4iIiKyFimUEpF1x1pLqeZxfrbGhVKdmIFiJklCK1pJkyXjMZJZPQ/lrdEKfiIiIrJWKJQSkXXD9QOmyw1OT1epNHzSiZgal4tIW9MKfiIiItLKFEqJSNurOh5js3XOz9bwA0tHJqEpeiKyrtzICn7FTEIhvYiIiKwqhVIi0paCwDJbczk7U2W63CARj1HMqCJARORaK/ilEjFGOrWCn4iIiKwehVIi0lYans/F+QZnp6vUvYBsIk5fIdPsYYmItKSlK/i5WsFPREREVplCKRFpC/N1l9HZGmNzdQzQkUlSSCebPaw1bXyuzlNHx4kZw/5NXdw61KHmyCJtLKkV/ERERGSVKZQSkTXLDyxT5QZnZqrM11yS8TjduRQxTTl506y1vHh+jkcPjvK1k9PEYgZrLX/x3FkyyRh3jHTyts1d7N/UzaburKb3iLSpq63gZ4FereAnIiIiy2hFQyljzClgHvABz1p7INr+48CPAR7wuLX2Z6LtPwf8UHT7n7DWfi7afhfwh0AWeAL4SWutNcakgU8CdwFTwPdba09F+3wU+IVoKL9qrf2jlXysIrJ66q7Phbk6Z2eqeIEll0xoit5b5HgBf/vqBI8eHOXUVJViJsH3HtjEA3cMkU7GefHcLN88O8sLZ2d57vQMcJLefIp9m7p426Yu9m3qojuXavbDEJEVoBX8REREZKWsRqXUt1trJxe+MMZ8O/AwcKe1tmGMGYi27wY+AuwBRoDPG2N2WWt94HeBjwHPEoZS9wNPEgZYM9bancaYjwC/AXy/MaYH+CXgAGCB540xj1prZ1bh8YrICrHWcna6yvGLFeIxQ0c6QUJX6t+SqXKDJw+P8+ThMUp1j629OX78fTt5z67+y6bp3L2jj7t39AEwXqrzwplZXjg7w9dOTvPFlycA2NaXZ/+mLvZv6mLPSFHTfETajFbwExERkeXWjOl7Pwz8urW2AWCtnYi2Pwz8ebT9pDHmGPDOqNqqaK19BsAY80nguwhDqYeBR6L9/wr4HROeCd0HPG2tnY72eZowyPqzFX90IrIigsBy7OI852fqdOdSuir/Fr16YZ5HD47y98cmCQLLO7f18NC+EfZu6HzDN5RDxQz33zHE/XcM4QeW4xfLvBBVUT12cJRPffM8ybhh93CR/Zu62b+pi+39eU2rFGkj11vBb0Nnll6t4CciIiI3YKVDKQs8ZYyxwO9Zaz8B7AK+1Rjza0Ad+Glr7deBDYSVUAvORdvc6PMrtxN9PAtgrfWMMXNA79LtV9lnkTHmY4QVWGzevPmtPVIRWTGuH/DyeInJeYfefEpvct4kzw945sQUjx4c5eXxebLJOA/uHeZDdw4z3Jl9U/cZjxl2DXawa7CD7zuwibrrc3h0LqqkmuWPnjnFHz0DxUyCfVEV1f5NXQx0aLqlSLu4cgW/MzNVTmoFPxEREbkBKx1K3WutHY2m6D1tjHk5+pndwLuBdwB/aYzZDlztXaa9znbe5D6XNoQh2ScADhw48Lrvi0jz1d2wf0nV8ekrpJs9nDWpVHP53NFxnnhxjMmyw3Bnhn/2rdt5/+0D5FLL+zKQScY5sKWHA1t6AJiuOFEV1QwvnJ3l714LZ3Nv6MouBlR3buxc9nGISHNoBT8RERG5GSv6LsBaOxp9nDDGfAp4J2HV0l9bay3wNWNMAPRF2zct2X0jMBpt33iV7SzZ55wxJgF0AtPR9vdesc+XlvOxicjKKzc8Dp2bxQaoifabcHqqwmOHxvibVyZwvIB9Gzv54ffs4K4tPas2/bEnn+J9tw3wvtsGsNZyZrq62DD98y9d4PEXx4gZuHWwIwypNneza6CgXmEibeBaK/gV00k6sgnyqTjZVIJ0IkY6EdPvvYiIyDpkwmxoBe7YmDwQs9bOR58/DXwc2AqMWGt/0RizC/gCsBnYDfwpYXA1Em2/xVrrG2O+Dvw48FXCRuf/yVr7hDHmR4G91tp/HjU6/25r7fdFjc6fB94eDecbwF0LPaau5sCBA/a5555b7sMgIm/SbNXh0LlZ0om4qmhuQmAtz5+e4dGDo7xwdpZUPMZ7b+3nw3eOsLUv3+zhXcb1A14eK/HNs+HKfscnylggm4xz58ZO9m/q4m2buhnpymjKpqyIwFoabqCpZavIWovjB7i+xfUCAiyGsJw9nYhRyCTpSCfIpxOkorAqnYjpb4CIiMgaZox53lp74GrfW8l3eoPAp6KTiATwp9bazxpjUsAfGGMOAw7w0ahq6ogx5i+Bo4AH/Gi08h6EzdH/EMgSNjh/Mtr++8AfR03RpwlX78NaO22M+RXg69HtPn69QEpEWsuFuTpHx0p0ZBKa5nGDqo7HF16a4DOHRhmdq9OTT/ED797CB/cMLfZ6aTXJeIy9G7vYu7GLH7g7nGZ46PwcL5yZ4ZtnZ/nqyfDPdn9HOgqourhzY1fLPh5pbXM1l1NTFU5PVTg1VeXUZIUz01UcL+D24SJ37+jlnu29DBTV72wlGWNIJ+KkE8AVM7I9P6Da8JiruvhBsGQfyKfC6qpCKkE2FV8MrFRdJSIisratWKXUWqNKKZHms9ZyZqrKsckyPdmU3mzcgPFSnc8cHOXply5QdXxuHezgoX0j3LOjd00fP2stY3P1xVX9Dp2bpeL4GGB7f579m7p526Yubh8ukkqs3ccpy8/xAs5MV6PwKQygTk9VmKm6i7fpzCbZ2ptjS2+ebDLO105Nc3KyAsDO/gL37Ojl7h29bOzONethyBKBtbh+gOuFVVb2OtVV6WSMVFzVVSIiIq3kepVSCqUiCqVEmssPLMcvznNuOqzyWa2eR2uRtZbD5+d49NAoXzs5jTGGe3f08dC+EW4d6mj28FaEH1hem5hfDKleHp/HDyypeIw9I8WwkmpzF1t688T0RnRdCKxlotTg5JLqp9NTFUZnawTRqU0qHmNzT44tvTm29ubZ2pdnS2/uqj3qRmdrPHtiiq8cn+KVC/MAbOrJcU9UQbWtL6+QowV5frA4HdALgsWVbq5WXbUQWK3lwF5ERGQtUih1AxRKiTSP6we8PF5ict6hN5/SG79rcLyAL796kUcPjXJyskJHJsH9e4Z4cO8wvetsZcKq43H4fGlxVb+zMzUAurJJ9kWr+r1tU9e6Oy7tqlRzLwueTk1VOT1doe5emuI13JlhS1T9tK03DJ+GO7NvKuCeLDd45vgUz5yY4sjoHIGFoWJmcYrfrqEOhZ8t7srqKrCLyzBfrboqnQgDK73+iKwNnh9QdX1qDY9MMkExm9Dvr0gLUyh1AxRKiTRH3fU5fH6OquNrhb1rmK44PHF4jM8eHmeu5rKlJ8dD+0d4z65+9dyKTJYbi1VUB8/OMlsLp2pt6s6Gq/pt6mbvhk41tG5xrh9wdrq6JHwKA6jpirN4m45Mgq1R6LS1N8/W3jybe3Ir9m87V3N59kQYUB08O4sXWHryKe7e3ss9O3rZM9Kpys415srqqgWxJdVVHekEmWQ8Cqzi+jcWabK661N1fEo1l6myw3zDvez76USMDV1Z+jrSWiBHpAUplLoBCqVEVl+54XHo3CxY6MioefWVXrswz6MHR/n7Y5P4geUdW3t4aP8Id27o1NXA6wis5fRUhW+eCUOqI6MlHD8gHjPcNtSxuKrfzoGC3mg2ibWWifkGp6cqnFxS/XR+pro49S4RM2zuyV0WQG3pzdHTxGrKcsPjuVPTfOX4FM+fmcHxAjoyCd69LQyo9m3qIqmpYWvW1aqr4Nq9q1RdJbIygsBSdX2qDY/pisNM1aHhhQFyInb1VTldP6Dc8PCDgGI2xabuLF25lPpOirQIhVI3QKGUyOqarTocPDtLJhnXFa0l/MDyleOTPHZwlJfG58km43xg9yAP7h1mpCvb7OGtSY4X8NJYiW+eneWbZ2c4cTFsaJ1Px7lzQ9iLav+mLoY7dXxXQrnuXbbq3cLHmusv3magI822vjxbevNsjQKoka43N/VutdRdn2+cmeErx6f4+qlpqo5PLhXnHVt7uHt7L3dt6SaTVGVeu1B1lcjKcbyAquMxX/eYqjQo1TyCwIKBdDxOJnlzveBqjk/F8TAGBosZhjszFDNJYvqdFGkahVI3QKGUyOoZn61xdLxEMZPU9LPIfN3lc0cu8PiLY0yWGwx3ZvjQncO8//ZBhXbLbK7mcjCa6vfNs7NMlhsADBbTi6v63bmxU9V7N8n1A87N1BZDp4UgarJ8aepdIZ24rOppW2+ezb25Nf8cd/2Ag2dn+cqJKZ49McV83SOViHHX5m7u3tHLO7b2UEiv7ccoV7e0usoNAhbOqy2QScTJZxKqrhJZwlpLLZqKN1NxmK44VN1wdd2YMWQSYbC7HH37AmupNDwaXkAyHmNjd5b+jjR5/T0WWXUKpW6AQimRlWet5cxUlWMXy/TkUloBCTgzXeWxg6N88ZUJHC/gzo2dPLRvhANbenSVfRVYazk/W1vsR3Xo3By16OR450BhsWH6bcNFTcuKWGu5WG5wOgqeTk2G1U/nZmv40dy7RMywsTt72Yp3W3vz62IhAz+wHBmd45njU3zlxBTTFYdEzHDnxi7u2dHLu7f30plV4LkeXKu6Kh4z5NMJCmlVV0n7W2hIXq55TFUdZqsOvh9WQSVjMbKp+Kq8vnrR9D4vsHRkEmzsztKdT+niqMgqUSh1AxRKiawsP7Acm5jn/Gyd3nxqXa9cFVjLN07P8OmDo7xwdpZk3PDeWwd46M4Rtvblmz28dc3zA16dKPPCmXBVv1cuzBPYsJ/MHRs6F0OqzT25tg9XACoNj9PTVU5NVqLKpzCAqjiXpt71d6TZ0pO7bPrdhq6sQmfC3/VXL8zzleNTPHN8ivFSnZiBPSOd3L29l7t39NKnFSLXnetWVyXji5VVqq6StWihIflczWG67C42JI8ZE/WCan74WnfD6X0QvoYNd2bpzCabPi6RdqZQ6gYolBJZOa4fcHS0xHTFWReVEtdSc3y++PIFHjs0xvnZGj35FA/uHea+PUOqnGhRlYbHi+fnFiupzs/WAOjJpdi3qZP9m7rZv6mLnvzaXjnS8wPOz9Zet+rdxfnG4m1yqfjrmo5v6c1rWtoNstZyaqrCP0QB1ZnpKgC3DnZw945e7t7eq75xEoZV16mu6ogqrFRdJa3AD8KpeJW6y3TVZbri4HoBmLAheSbZ2oGqtZaK49PwfBIxw3BnloFimkI60bJjFlmrFErdAIVSIiuj7vocjqZEdeXW9hv3N2u8VOfxQ6M8ffQCFcdn12CBh/Zt4N4dvaomWWMm5uuLAdULZ2eZr4dXWrf05MIqqs3d7BkptmyDa2stUxVnseppoQLq3EwNL5p6F48ZNnZlLzUdj6bf9RfSOklfRudmquEUv+NTHLtYBmBrb457dvRxz47edVONJzcmsBbHCwMrL7BXra7qyCTIplRdJSun4fnUHJ9SzWW66jBX9bDRKpXpRJxM4uYakrcSP7DM1128ICCXSrCpO0dPIdWyr+cia41CqRugUEpk+ZUbHgfPzmJg3TWNttZyeLTEYwdH+erJKYwx3Lujlw/vG+G2oWKzhyfLILCWExcrUUA1w9GxEq5vScQMu4eL7N8Uruq3vb/QlEqGquNxZqq62HR8IYgqN7zF2/QVUpeteLelN8/G7qz6Z62yiVKdZ06EAdVLYyUsMNKZ4Z4dfdy9o5dbBgoKF+SaFqqrHC/AX3Jev7R3VT4VJ5OMk0rESMbD0ErPKbmehYbklYbPTDVsSF5zfGIGjDFkk/G2fR41PJ9yw8Na6C2k2NAVTu9bq4GbSCtQKHUDFEqJLK+ZisOhc7NkkvE1v7LWzXC8gC+/dpHHDo5yYrJCRzrB/XcM8cDeYfWOaXN11+foWGmxiurkZAWAjnSCO6NeVPs3dTFYzCzrz/UDy+hsbXHK3empCicnK0wsmXqXTcYXp91tjabdbe3NU8isn9/NtWKm4vDsyTCgOnRulsBCXyHNPdEUv9uHi5quJTdkobrK88MeVkFU0WKi/6UT8bB3VSpOLhUnnQhDq4XgStYX1w+oOj7laCrebMUhsJYASzoehprr7XmxuFKg65GIxRgqZhgoZihmNL1P5GYplLoBCqVEls/4bI2j4yU6MylSifVxAjNdcXji8BifPTzOXM1lc0+Oh/aN8J5d/Sr9Xqdmqg4Hz87yzSikmq44AAx3ZhYbpu/d2HXDPZmstcxU3cuajp+aqnB2porrh6/lMQMburLRlLtLFVADHZp6txbN112+dnKaZ05M8Y0zM7i+pSub5F3be7lnRy93bujUlXt5U6y1eIFd7F/lL+lfZQn/luRTSbLpGIVUOC0wFY8thlYKRtc2ay0NL6DS8JitusxUHeYbHjHCKqh0IkYmGV/Xi9JcyQ9stHpfQCYRZ0N3lr5CmmxK53giN0Kh1A1QKCXy1llrOT1V4fjFCj251Lp4s3RsosynD57n71+bxA8sB7Z28/C+Ddy5sVMhgCyy1nJ2psYLZ2f45plZDo/OUXcDYgZuGehg/+YwpLp1sINEPEbN8Tkzffm0u1NTlcUeVhA2W9/al7ssfNrYnVs3QfB6U3U8nj89w1eOT/Hc6WnqbkA+HeddW8NV/N62uUtLm8uyWVghcKHKyreWhVc0CyTjMfLpOPlUgpymBrY8P7BUHY9Kw2O6Gq6K5wcWiyURi5GN/v3kxrh+wHzdJbDQlUuyoStLdz617irJRG6GQqkboFBK5K3xA8trE/OMztbpzafa+uqaH1ieOTHFowdHeWmsRDYZ5/23D/ChO0e0epbcENcPeGV8fnGq32sT8wQ2nGbXmU0yXqov3jaTjLGl59Jqd9uij0Wt2LhuNTyfF87O8pXjU3zt5DTlhkcmGeOuLT3cs72XA1u719W0aVl9/mKVVRhcXTk1MJuIk42mBhbSCZJLqqz0xn3lNTyfasNnvu4yWXGYr11qSJ5JhCGiqt2WR9XxqLk+xsBQMcNQMUtHJkFMx1fkMgqlboBCKZE3z/ECXhorMVN16Mml2vYK6Xzd5amjF/jMoTEmyw2Gihk+dOcw7799kPwNTsESuZpy3ePQ+TCgKtW9JX2fcgwWM20d8spb4/kBL56f45kTUzxzYorZqksybti/qYt7dvTxzq09CjBlVb3R1MB4zJBLJsilY+QXpgZGqwVqauDNC4KoIbkTTsWbKjdoeOExjxtDpo0bkreSwFrKdQ838Ekl4mzsytLXkdYFApGIQqkboFBK5M2puz6Hz81Rc326cqlmD2dFnJ2u8tihUb748gQNL+DODZ18eN8I79jao5NnEWkZfmB5ebzEV46HAdXF+QYxA3du7OLu7b28e3svPfn2/Dsta8ebnRq4EFyt93DF9YOwCqrhMlV2KNXcxVUX0/E46aSq0ZrN9cN+Xb61FDIJNnVl6c6nNUVS1jWFUjdAoZTIzZuvuxw6N4cBOjLtdSU+sJZvnJnhsYOjfOPMLMm44b27BvjwvhG29eWbPTwRkeuy1nJsoswzJ8KV/M7P1jDAbcNF7tke9qFa7pUgRZaDpgZeYq2l7gZRFZTDdNmh6voAxDCkk2pI3urqURWbAfo7Mgx3ZujMJjW9T9YdhVI3oJ1Cqcn5Orl0QuWisqKmyw0OnZ8jl0y01cojNcfni69M8NjBUc7P1ujJpXjgzmHu3zNEp6bAiMgaZK3lzHR1MaA6OVkBYEd/nrt39HHPjl42deeaPEqRN3bl1EAvCC6rslqYGphPx8ml4mtuaqDnB1Rdn2rDY6rsMFN18ILwvVoyFlusGpO1J7CWasOn4fskYoYN3Vn6OzI3vAKvyFqnUOoGtFMo9Y0zM8xWHLb1hysxtdtVI2m+sdkaL42V6Mym2ubk6EKpzmcOjfH00XEqjs8tAwUe2jfCvTv79DskIm1lbK7GM8fDgOqVC/MAbOrOcs+OPu7e0cv2vvy6nyIla9MbTQ1MJ2JkU+HUwHwqQToZa+rUwLrrU3V8SrVwKt58wwXCqrC0GpK3Lc8PKDsenm8ppONs7M7RU0hpBVVpawqlbkBbhVKnZ/B8S9X1SMQNuwY66O9I6wRT3jJrLaemKpy4WKEnlyKxxsMaay1HRks8enCUr56cAuDenX08dOcItw516HdGRNreVLkRNkk/PsXh0TkCC4PFNHdvDyuobh3q0NQgaRs3OzVwYUrgckwNDAK7WAU1XQmroBpeWOkVj8VIJ2JqSL4OLUzvs0B/Ic1IV5bObFJhpLQdhVI3oN1CqcBa0ok4jhdQarh0ZZPsHCi0Xd8fWT1+YHn1wjxjc3V686k1/SbF9QO+/OpFHj00yomLFTrSCe7bM8QDe4fp70g3e3giIk0xV3P56smwgurg2Vm8wNKTS/HuHb3cs6OXO0Y69UZJ2tZyTw10vICa41Oqu0xXGszVPILAYgyk4nEyydiav7gny8daS9XxqXvh9L6hziwDxTQd6YSCSmkLCqVuQLuGUgsqDY+q47GpJ8fm3pzKQ+WmOF7AS2MlpqsNenNrt+pupuLw5OExnjw8zmzNZVNPjofuHOG9t/aTSep34loCa9d0CCkiN6/S8Pj6qWm+cnyK58/M4HgBHZkE79rWwz07+ti/qUtTm2VdWZga6PoW7zpTAzOJOKWaS8X1iQHGGDKJcFU8vZbKjfADS7nh4fkB2VScjd1ZegtpnavKmqZQ6ga0eygFYQI/Vwvnqu8cKDBYzGjlB3lDNcfn8PlZ6l5AV3ZtLiV+bKLMowfP83evTeIFlgNbunl4/wb2bexcswHbSrPWUmmEV+ziMbB24aQ7TlY9LkTWlbrr840zMzxzfIqvnZqm6vhkk3HesbWHe3b0cteWbr1ZknVvYWqgF1jSbbgSoDSH4wXMN1yshZ58kg3dObqySVXZyZqjUOoGrIdQaoHrB5TqLvlUnF2DRTpzmtInVzdfdzl4bpY4MQqZtbU6iB9Ynj0xxaMHRzk6ViKbjPMdtw/w4TtHGOnKNnt4LSu8Oufi+Zb+YpqNXTmK2QQ116dc95gsN5iqOPh+OAUhkwxDKoV7IuuD6wccPDfLM8enePbEFKW6Ryoe4+1burhnRx/v2Nqj1aRERJaZtZaa61NzfWLGMNSZYbCYoZjR9D5ZGxRK3YD1FEotqDk+847LSGeWbX15XeWUy0yVGxweLYVNP1Nr57lRrns8dXScz7w4xsX5BoPFNB+6c4QP3D5IXm+Ursn1A+brYSXlhu4cI10ZcqmrH6+FZq2lqsvFcoPZqovFEsOQTcXVqFVknfADy9HROb5yfIpnTkwxVXGIxwz7NnZyz44+3rWth67c2qywFRFpVQvT+1w/IJOMsbE7R28hdc3zNpFWoFDqBqzHUArC1H0++qO2o7/ASFdW03KEsdkaL42V6MymSCXWRnnw2Zkqjx0c5YsvT9DwAvZu6OTD+0Z459YePaevo+76lB2XVDzOlt4cAx2Zm/43Xzg5KtVcJuYbzNfdxdWEcqm4pjCIrAOBtbx2ocxXjk/yleNTjJfqxAzcPlzknh193L29VwtJiIgsM9cPKDfCJvrFXJKNXVm68ymde0nLUSh1A9ZrKLXADyyzNYd0IsatQ0W6c0lVOqxD1lpOTVU4OVmhJ5du+TAnsJZvnpnl0YPn+caZWZJxw3t29fPQvhG29RWaPbyWtbRfVEc6wZa+HD355fv3dv2Act1jpupwcb5BzfUBSMVjZJNx9UEQaXMLryVfOR6u5HdmugrArsEC797ey56RTrarQltEZFnVHJ+q62EMDBYzDBUzFDNJ9RCWlqBQ6gas91BqQd31KTdcegtpdvQXNN1pHfEDy6sX5hmbq9GbT7f0CjE1x+eLr0zw2MFRzs/W6M4leXDvMPffMUxnVj3SruVa/aJWOoCuuz6VhsdUJQypXD8A1DRdZL04N1PlmRNhQHVsogxAzMCm7hy3DBbYOdDBLQMFtvbm10x1rohIqwqspdLwaHgByXiMTd1Z+jrSel8nTaVQ6gYolLrcfN2l4QVs7cuxsTunEtA253gBL42VmKk69ORSLVsl5/oBf/rVMzx5ZIxKw2fnQIGH941w784+PUev42b6Ra20hUadapousj5NVxyOTczz2kSZYxNlXpsoL64MHI8ZtvTmuKU/DKp2DhTY0qtzEBGRN8uLpvd5gaUjk2BTd5bufFoXAFqYtRY/sPjWEgTha2M7/HsplLoBCqVeb2FKXyJu2DXQQX9HWm8W21DN8Xnx/CwNL6Ar27oNaefrLr/2xEscGS1x784+Ht43wm1DHXpOXsdy9ItaaWqaLrK+WWu5WG5wbElIdWyiTLnhAZCIGbb15bllsCMKqwps6smpwlJE5CbVXZ+KE/5tHehIM9yZpZhN6u/pCggCixdYgihg8gJLsBg0WRpegOsHeEs/9wIc3+LbAGvBEL4f39Cd5dahYrMf0lumUOoGKJS6NtcPmKu7dGaT3DJQoCOj6VHtolR3OXRuljgxCpnWLemdKNV55LEjjM3V+an37+I9u/qbPaSWZa2l4vjU3ZXpF7XSrtc0PZuMt1yoJiLLz1rLhVKD1ybmF8OqYxfLVJ2oP10ixo6+PDsHLk3900ItIiI3ZuFcseH5JGKG4c4sA8U0hfTKt3RYK6wNgyR/SbC0+J+1eJ7F8cMwyQ0CHC/A8234tR8QRBFLDEOAJTyqBht9bowhbgyxmCFmIGYM8ZhZ/Lig6nh0ZBPsHu5swlFYXgqlboBCqTdWaXhUHY9NPTk29+aW/f5ldU2VG7x4fo5cMkE21br/lscmynz8M0dw/ICff2A3ezes/T/KK2Fpv6jeQorNPflV6Re10tQ0XUQg7JEyOlu7rJrq+MUyDS/sUZdNxtnRn18MqXYOFBjuzKz5v4EiIivJDyzzdRffWvKpOBu6cvQUUm2xEEVYoRQQBOBfGSxFQZLjh2GS4we4nsUNAryogglg4RXEXvF5jDBQCoOlMFS6FCyxbK89CqXWGYVSN8Zau9j7YedAgcFiRis6rEGjMzVeHi/RlWvtJWOfPz3Dr3/2JToySR758B429+SaPaSW00r9olaDmqaLyAI/sJybqV429e/EZBnXD89t8+k4O/sLlwVVA2pFICJyVQ0vPMcKLPQWUmzoytKZTTbtAuDCdLelFUrBkqlwrh/Q8MIAyY0CJtcLcKPQaaFaaelf/Evh0usrlGIxllQvtcbrhEKpdUah1M3x/IDZmkshHWfXYJHOnKb0rQXWWk5OVjg1VaEn19pTup46Os7/8zfH2Nqb5xc/tJveQrrZQ2opa6Ff1Eq7rGl6pcFUWU3TRdY7zw84M11drKY6NlHm1FRl8ap3MZO4LKS6ZaBAT751F/gQEVlt1lqqjk/d84nHDMOdGQaKGTpucnrf0obdC8HSQtWSFwT4/qVgyQ2iSqWFKXF+gLUL090Ml+Iku/iZWahOWlKttBgwLWO1UjMplFpnFEq9OTXHZ95xGenMsq0v3xalnu3KDyyvXphnbK5Gbz7dMlcArmSt5U+/doY///pZ3r65i5+9/7a2rvy5GVf2i9rcm6O30Nrh4mpS03S5WZ4f4PqWRNy0dNWovDWuH3BqssKxi2Veu1DmtYl5zkxXF6+id+eSUUDVEfWpKtCda92FP0REVstCr0/XD8gm42zozlJIJxaDJidq0u1EFUruQrWSH+BbG2ZJC6JsaWHTwhS411UsGVqqWqmZ1ksotaLv9Iwxp4B5wAe8pYMwxvw08FtAv7V2Mtr2c8APRbf/CWvt56LtdwF/CGSBJ4CftNZaY0wa+CRwFzAFfL+19lS0z0eBX4h+3K9aa/9oJR/repVNxckkY0xXHC6U6mzvyzPSlVWflxbjeAFHx0rMVh368q07dcHzA37nb47xhZcn+MDtg/zIe3foucTr+0XtHi62Rb+o5RaLGQrpBIV0gpHu7Ouapk9XHQASapq+Liw0KV1oPOoFNrq+unhevFhRV3N85usuFkjGYmRTcYVUbSQZj4Wr9w128J13hNvqrs+pycpiRdVrF8s8d2pm8c1SXyG9WE21c6DAzv4CxayqwkVkfYnHDJ3R3z7HCzhxsXwpZ7IsmfoWhknxWHiRJ51QSwW5catRfvDtC6HTAmPMJuADwJkl23YDHwH2ACPA540xu6y1PvC7wMeAZwlDqfuBJwkDrBlr7U5jzEeA3wC+3xjTA/wScIDwvPN5Y8yj1tqZlX2o65MxhmImiR9YTkxWOD9bY9dgh8rhW0TN8Xnx/CyOF9Cbb90pcFXH4/968mVeODvLP3nnZj7yjk3r/vmz3vpFLbeFE6nObJJNPbnFpumzNYeJUoP5Snhs1TR9bVoIndyoSemVoRMm7DWWS8XpSSXJpxKkk3GSUVVUKh67rCfiQr+y6YrDVNlRSNXmMsk4tw0XuW340jLbVcfj5GQlqqYqc2xinmdOTC1+f7CYvmzq387+Avm0/iaLyPqQSsToSbTuewlZu5r1SvrbwM8An16y7WHgz621DeCkMeYY8M6o2qporX0GwBjzSeC7CEOph4FHov3/CvgdE76LvQ942lo7He3zNGGQ9Wcr+7DWt3jM0JtPU3d9Dp2bpbeQZodO2JqqVHc5dHaWeCxGZ7Z1pyJMlRs88tgRzs7U+Mn33cL7dw82e0hNtbRf1I6BwrrsF7USkvEY3fkU3fkU2/oKr2+aHgWAapreGpaGTq4fNi29bBaAgWwiTi6dIJuMUUgnSCXC0CmVCEOnmwm2M8k4mWSc3kKaWwYVUq1HuVSCPSOd7Bm5NE2i3PA4frG8ZNW/ef7h2KVrrRu6sovVVLcMFNjeV2jpFW1FRERazUqnBRZ4yhhjgd+z1n7CGPMQcN5ae/CKk8UNhJVQC85F29zo8yu3L+xzFsBa6xlj5oDepduvss8iY8zHCCuw2Lx585t9jHKFhRP7+brL105Os6U3x6aenE7gV9nkfJ3DoyXyqURL9/o6PVXhkceOUGn4/OKHdvP2zd3NHlJTXNkvas9wp/pFrbDLQoiBAnU3rExT0/TVcbXQCZb0mjCQScTJpxPkUmHFUzoRJ5mIhcHTTYZON+taIdVM1WFy3qEUhZgKqdpbIZ1g38Yu9m3sWtw2V3M5Hk35OzYxz5HROf721YtAWKW3sSfHLf2Xgqpt/flV6fMpIiKyFq10KHWvtXbUGDMAPG2MeRn4eeCDV7nt1c4s7XW2v9l9Lm2w9hPAJyBsdH6VfeQt6MgkyVvLmekqo3M1dg100K+lmFfF+Zkar4yX6MqlWvqN0qFzs/ybJ14inYjz69+9l+39hWYPadWpX1RrMCZshp5NxRkoZl7XNH1GTdNvWmBtNK0uDJ28IFjs5QRh6JRLhT3Asqk4hXSCZDxGMqpySsZNSx3jpSHVzgGFVOtZZzbJ27d08/Ytly6izFQcji1WVM3zjbMzfPGVCSB8rm/pzS+GVDv7C2zty+s5IvIWlGouR8dKlOsed+/o1cwMkTVsRX97rbWj0ccJY8yngPcA24CFKqmNwDeMMe8krGbatGT3jcBotH3jVbazZJ9zxpgE0AlMR9vfe8U+X1rGhyY3KGbCKX2uH3B4tERXtMJNMaNmoSvBWsvJyQqnpir05Fu7yuZLr0zwH77wGiNdWX7pw7sZ6Mg0e0ir6vJ+UVlGurLqF9VC1DT9jS2ETgtNxBdCJwiDp6Wh00K1UzIeI5WIheFTi4VON0shlSzVnU/xjnwP79jaA4Svx1MVZ7GR+rGJeZ49McXTRy8AkIgZtkZB1UJYtbknp952ItcwMV/n6GiJI6MljoyVODtdXfzef/7ycd576wAP7h1iW9/6u8ApstYZa2+sQMgYswW4xVr7eWNMFkhYa+evc/s8ELPWzkefPw183Fr72SW3OQUcsNZOGmP2AH8KvJOw0fkXop/nG2O+Dvw48FXCRuf/yVr7hDHmR4G91tp/HjU6/25r7fdFjc6fB94e/ahvAHct9Ji6mgMHDtjnnnvuho5Fq/vG6RkCa1uyVLzS8Kg6Hht7smzpVTn7cvL8gFcvzHNhvk5PLt2yy6haa/mr58/xyWdPs3dDJ//qgdsprKOrW3XXp+J4JOMxtvTm1C9qjVraNP1iqUHV9YH2apoe2MubiF8ZOsVjhmwyTi4dJ5dMkEvHowqnS8HTenZlSFX3wueIQqr1y1rLxHxjsZrqtYkyxyfKVJxLfz+29eUvW/VvY3eupS8wiawEay3nZmpRADXHkdESF+cbAORScW4bKrJnJPwvGY/x2SPj/O2rF3G8gNuHizxwxxD37uzT31lZ86qOR0c2we7hzje+cYszxjxvrT1w1e/dSChljPlnhL2Xeqy1O4wxtwD/2Vr7HdfZZzvwqejLBPCn1tpfu+I2p4hCqejrnwd+EPCAn7LWPhltPwD8IZAlbHD+49Zaa4zJAH8MvI2wQuoj1toT0T4/CPyr6Ef9mrX2v17vMSqUWj3WWuZq4RXkHf0Fhjozl62AJDev4fm8NDbPXNWhp4VX2PMDy+99+ThPHh7nPbv6+cnvuGVdnDBc2S9qc29O/aLazOuapvthf6RWbpruR0HTQrWTb+1loVMiZsgmE2TTMQqpBJlUGDpdqnRq/9/d5aSQSq4msJbxufpiE/XXJsocv1im7i78DYmxY0l/qlsGOhjuyrTshSeRN8MPLMcvlsNKqLE5jo6WKNU9ALpySfYMF9k90smekSJbe/NXfU0t1z0+//IFnnhxjLG5Ol3ZJB/YPcj9dwytu2p8aR8KpS6/gxcIK5i+aq19W7TtRWvt3uUcaDMplFp9nh8wW3MppOPcMthBV651V4drZTUnXO3Q9YOWXmGv7vr85ude5uunZviet2/kf757S9ufVF/ZL2pzT179otYBa+11m6ZnkvFVee77wZKpddcJnfLpsIl4NpUIK50SYRPxdqj2amWXhVRlh7qrkEpCfmAZna0tVlMdmyhz4mIFJwq7c6k4O/sLS6b+dTBYVM9OWTsans+r4/McGQun4708XloMYoeKGXaPFLljpMiekU6GOzM39dwOrOWFs7M88eIYXz8VTpJ5x9YeHtg7zP5NXW1/7intRaHU5XfwVWvtu4wx37TWvi3q3/QNa+2dyz3YZlEo1Tw1x6fsuAwVM2zvL7T0SnGtplR3OXR2lngs1tJT4GaqDr/ymaMcv1jmf/u2HTywd7jZQ1pR6hclSy1tmj5ZaTBTWZ6m6UtDJ9cPCK4SOuXSCXLJy0OnVLR6nUKn1qKQSq7HD8KFY44tCapOTlbwgvA8vpBOXGqkHgVVfYWUgippCeW6x9GxEkejqXjHJsp4QfiataU3x56oCmr3cJHewvJV/E+U6nz2yDhPHb3AXM1luDPDA3cM8/7bBylkdF4mrU+h1OV38JvALPADhL2dfgQ4aq39+WUcZ1MplGouay3zDQ/XD9jel2ekK6s3TG9gcr7Oi+dLFNKJlg7yzs1UeeSxI8xUXX7mvlt517beZg9pxahflNyIK5umLwSYVzZNXwydfIsbvD50SsZji6vWZaMKrNSSlev0N3RtU0glb8T1A05PVXltYj5qpl7m1FSFKKeiKxsuLrOtL8+W3jxbe3Ns0PmVrIKpcoOjURXUkdE5Tk9VFy+W7BwoRP2gOrl9qLgq4ZDrB3zl+BSPvzjGS2MlUokY77mlnwf2DrNzQI3RpXUplLr8DmLADwEfBAzwOeC/2Bvtkr4GKJRqDX5gma05pBMxbhko0FtQOfrVnJup8uqFMl3ZZEu/MTk6VuJXP3OUWMzwix/aza7BjmYPadmpX5S8Va4fLIYPF0sNKq6PAVKJGLlUnFwqXLkukwyDiHTU00nPsfVFIZXciIbnc2ryUkXVaxNlzs1UF4OqRMywsTtcbGZLb46t0cd+nW/Jm2StZXS2vtiQ/OhoifFSHYBMMnapKflwkVsGO5p+IfXkZJnHXxznS69M0PACbh3s4IG9Q3zLzn5dSJSWo1Dq8jvIA3VrrR99HQfS1trq9fdcOxRKtZaG5zNfd+ktpNnRXyDfwlPTVlMQWE5OVTg9WaEn39rBxz8cm+TfPf0K/YU0jzy0h+HObLOHtKzUL0pWiuMFxGOmpX+/pfkUUsmNcv2AczNVTk1VOT1ViT5WmSw3Fm+TT8XZHFVTbenNs6UnDKw0xUmu5AeWU1OVKICa48hYidlqWPFbzCTYPVJkz3A4HW97f6FlX8sqDY8vvjzBE4fHODdToyOT4IO7B7n/jmGGimqMLq1BodTld/As8H5rbTn6ugA8Za29Z1lH2kQKpVrTfN3F8QM29+TY1JNb1yfZnh/w6oV5LszX6cmlW7pR46dfOM/v//1Jbh3q4Bce3E1nNtnsIS0b9YsSkVakkEpuVrnhcXqqwumpKqeij6enKlQcf/E2vfnU4tS/hY/r/XxsvXG8gNcm5qOpeGFT8mr0HBnoSF8WQm3szq65i3PWWg6dn+OJF8d49sQU1sJdW7p5cO8wb9vc3bKhmqwPCqUuv4MXrLX732jbWqZQqnUF1jJTdUjEDbsGOujvWH8l5g3PD5fHrbn05JevAeRyC6zl9//+JI8eHOXu7b38Hx/c1TbPw4V+UYlYjK196hclIq1NIZW8GdZaJsvOkoqqCqemKpybqS02VY8Z2NCVvSKsyjNQbO0LZnJjqo7HS2PzHBmd4+hYiVcvzOP64b/9pp4ce4bD6Xi7R4oMdLRXRdFkucHnjozzuSPjzFRdBotpvjNqjN5OF1hl7VAodfkd/APw49bab0Rf3wX8jrX27mUdaRMplGp9rh8wW3PpzCa4ZbCDYmZ9vDhUHY8Xz83hBbalH7PjBfz7p1/hH45P8dC+EX7w3m1r/uqS+kWJSLtQSCVvhecHjM7VXxdWXShdmgKYScbY3JN7XVilN/OtbabqcDRqSH5krMSpybBZfszAzoECu6MqqNuHi+vm39LzA549Oc3jh0Y5PFoiGTd8686wMfquwcK6uzguzaNQ6vI7eAfw58BotGkY+H5r7fPLNsomUyi1dlQaHlXHY2NPeJWuXR8nwFzN5dC5WRKxGIUW7qtVqrn86hMv8dJYiR/6lm181/4NzR7SW6J+USLS7q4VUiViYYN9hVRyI6qOx5np6mVTAE9NVZive4u36colw4bqPZcaq2/qyTW94fV6ZK3lQqmxGEAdOT/H6FzYlDyViHHbYEc4HW+kk1sHO8im9G90eqrCk4fH+eLLE9Rcn539BR7YO8S33tKv57CsOIVSr7+TJHAr4ep7L1tr3eUbYvMplFpbrLXM1cKn4I7+AkOdGWJtVr1ycb7O4fMlCulES7/ojZfqPPLoESbm6/zvH7iVb9nZ1+whvWnqFyUi61Xd9ak6PtOVhkIqeUustcxU3df1qzozXcXxAyB8MzHUmVkMqRY+DndmVY28jAJrOT1VXWxIfmS0xHTFAaCQTrB7yVS8Hf0F/Z5fR9Xx+NIrF3n8xTHOTFfJp+O8/7ZBHtg7zEhXey3mI61DoVS44/ustV80xnz31b5vrf3rZRpj0ymUWpu8aEpfIR3nlsEOunKpZg9pWZybqfLK+DzduVRLnyC8dmGej3/mKF5g+YUHb2fPyNr8g6l+USIil1NIJcvNDyzjc/UopLo0DXBsrs7Cu5FUPMamntf3q+rOJVWtfANcP+D4RDkKoOZ4aWyeciOsWuvNp6IAqpM9w0U29+bUA+xNsNZyZLTEE4fH+MrxKfzA8rZNXTx45zAHtvQoVJVlpVAq3PGXrbW/ZIz5r1f5trXW/uByDbLZFEqtbTXHp+y4DBUzbO8vtHRl0fUEgeXEZIUzUxV68q3du+hrJ6f5zc+9TGc2ySMP7WFTd67ZQ7op6hclInLjloZUU2WHmkIqWSZ11+fcTO11YdVM9dKkjI5M4vKqqp4cm3tz676aueb4vDxe4shYiaOjJV65MI/jhdVoG7qy7BkpLgZRg+twoaCVNlNx+NzRcT57eJypikN/R5r79wzxgd2DdLfJhXJpLoVSl3aOAd9jrf3LlRhcq1AotfZZaynVPbwgYHtfnpGuLIk1dJLs+QGvXpjnQqlBTz7V0levnjw8xn/+2+Ns7yvwix/aTXd+7bzwBtZSqrl4QUBfIa1+USIib4JCKllpczX3spDq9FSV09MV6m6weJuBjvTrpgBuWGPnfzdjruZydKwUTscbLXH8YnmxKfm2vjx7RjrZPRxOx1Mosnr8wPK1k1M8/uIYB8/NkYgZ7t3ZxwN7h7l9qEPnmPKmKZS6/A6+bK39tmUfWQtRKNU+/MAyW3NIJ2LcMlCgt9D6V4Yans+R83PMNzx6culmD+earLX88bOn+W/Pn+PAlm5+5r7b1kwTTPWLEhFZOQ3Pp9JQSCUrK7CWifnGFasAVjk/UyWI3tIkYoaN3dkopAqnAW7uzdG/Bs4HrzRRqi/2gjo6OsfZmRoAybhh12AHe6KpeLcNd+icpkWcnany2cPjfOGlC1Qcn219eR64Y5j37OpfM+fM0joUSl1+B/8aqAF/AVQWtltrp5drkM2mUKr9NDyfUs2lt5Bm50CBfIuuXld1PA6dm8MPLMVM6y616/oB//ELr/GlVy9y354hfvg9O9bEVLcr+0X1d6TX/e+GiMhKU0glq8n1A87NVC8Lqk5PVZgsO4u3yafibL6sV1X4sVVWN7bWcnamxpHROY6OhlPyLs43AMil4tw+XGRPVAW1a7BDv0Mtru76/O2rYWP0k5MVcqk477ttgAf2Dq+5lhfSPAqlLr+Dk8Drbmit3f7Wh9caFEq1r/m6i+MHbO4JlyBupRfxuZrLoXOzJGOxlg3NACoNj3/z5EscOjfH//zuLXzvXRtb+mqj+kWJiLSWhZBqpuIwWW5Qc30MEDOGTDJOOhFr6dcVWZvKdY/T05evAnh6qkLF8Rdv01dIXdFYPcfG7pU/X/T8gBOTFY5EU/GOjpWYr4dNybtyycUqqD0jRbb05nUOs0ZZa3l5fJ4nXhzj749N4gWWOzd28sAdw7x7e6/+XeW6FEpdfgdZ4EeAbyEMp/4O+M/W2tpyDrSZFEq1t8BaZqoOibhh10AH/S3Q7PHifJ3D50sU0omWbsx+cb7BLz92hHOzNX7ifbfwvtsGmj2ka1K/KBGRtcHxAioNj1LNZbLiUG64WBuGVOlEjEwy3tK9FWXtstYyWXaumAJY4dxMDS+aAxgzsKE7x5ae3GWrAA4U02/6eVl3fV69ML8YQL08XlrsjzXcmWF3FEDtGelkuDOjc5c2NFt1eProBZ48Ms7F+Qa9+RT37Rnivj1D9Kyh/qyyehRKXX4HfwmUgD+JNv1joMta+33LNsomUyi1Prh+wGzNpTOb4JbBjqZNlzs3U+WV8Xm6c6mWqty60snJCr/82BFqrs+/+s7b2bepq9lDuir1ixIRWds8P6Di+JTrLpNlh7maSxBYMJBJxMkk46ookBXl+QHnZ2ucma5eFlZdKDUWb5NNxtnck2PLFVMAO7OvP58s1z2OjoVVUAtNyb3AYoAtvbmwEmqkyO7hIr2F1u0nKsvPDyzPn57m8RfH+MaZWeIxw93be3lg7zB3jBQVSMoihVKX38FBa+2+N9q2limUWl8qDY+a67OhO8OW3vyqHasgsJy4WObsTJXuXGtPJ3vh7Cz/5omXyKXiPPLhPWztyzd7SK+jflEiIu0pCCxV16dSd5mqOExXHPzAYoFUPKykauWLOtI+qo7HmenqZVMAT01VFqfaAXTnkmzpzbOlJ4cbWI6OznFqqgqEjddvGSiwOwqhbh8utkwfK2m+0dkaTx4e5/MvXaDc8Njck+OBvcN8+639usAqCqWuuIM/JJyu92z09buAj1prf2Q5B9pMCqXWH2stc7WwumZHf4GhzgyxFQyJPD/glfF5JqJy3Va+CvKFly7wn/7mGJu6s/zSh/fQ12JX8MoNj7rrU0jH2dKbV78oEZE2Z62l5kZ9qaoOU+UGDS+c+pSIxcgm46QSCqlkdVhrmam6nJ66vF/Vmekq8ZjhtqGOsApqpJNdgwWdk8sbqrs+f//aJI+/OMaxi2WyyTjvvbWfB/cOs6W39S4My+pQKHX5HbwE3AqciTZtBl4CAsBaa+9cprE2jUKp9cvzA+bqLrlUnF2DHXTlln9Od8PzOXx+jvm6R2++tQKepay1/MVzZ/mTr55h38ZOfu47b2+pBuzWWiYrDfoKabaoX5SIyLpWd32qjs9sNaykKjc8DGCMIavm6dIEftSTShfK5K149cI8j784xt+9dhHXt+wZKfLg3rAxuipE1xeFUpffwZbrfd9ae/pNjq1lKJSSmuNTdlyGihm29RXIppbn+FUdj0Pn5vAD27QeVjfC8wN+92+P89TRC7zv1gF+7H07W+qFL7CW6YrDpp4cO/rzeqMhIiKXcf2AasOnVHeZLDco1TwsYQ+fTDKu5ukisqaUai6ff+kCTxwe40KpQXcuyQf3DHH/nqGWm8UgK0Oh1DqjUEogrMQp1T3cIGBHX56RriyJtxDMzFVdDp2bJRmPtVTF0ZVqjs+vf/ZlvnFmhu8/sIl/+q7NLRX6+IFlutJge3+eLb0KpERE5I35gaXieJRrHlNVh9mKg2/DkCqViJNV83QRWQMCa/nGmRkePzTG86dnMAbeta2XB/cOc+fGTp0Xt7H1Ekq17rtkkSYwxtCZTeIHlhOTFc7P1rhloEBvIX3Tf/Avztc5fL5EIZ0gk2zdgHCm4vDLnznCyckKP/btO7lvz1Czh3QZP7BMVRrsGuxgU0+u2cMREZE1Ih4zFDNJipkkI91ZgmChL5XHdMVhquLg+RaLJRmLkU2pebqItJ6YMRzY0sOBLT2Ml+p89vA4Tx0d55kTU2zoyvLA3iHed9ugGujLmqVKqYgqpeRqGp7PfN2lJ59m50DhhqqdrLWcm6nx6oV5unOplj7BPTtd5ZHHjlCqu/zsfbdxYGtPs4d0Gc8PmK467B4uMtyVbfZwRESkjVhrqbsBFcdjtuowVXaoOj7GQNwYsqk4qbj6UolI63G8gL8/NskTL47xyoV50okY793VzwN7h9neX2j28GSZrJdKKYVSkXYJpepu2FAbUCi1jMp1j7rns7knx6ae3DVX+AkCy4mLZc7MVOnJtfaKcEdG5/jVx18iETf80of2sHOgtV7AXD9gtupwx4ZOBoqZZg9HRETWgYbnU234zNVcpsoO8w0XQ1ipkE7ESSdj6kslIi3l2ESZJw6P8bevXsTxAm4f6uCBvcPcu7OvpS+OyxtTKLXOtEso9dtPv8p/e+4sD+wd5r49Qy09bWytCaxltuoQjxl2DXbQ33H5lD7PD3hlfJ6J+Qa9+VRLX1n9u9cu8u+ffpXBYoZHHtrDUIuFPmGFmsfeDUX6OlprbCIisn54fkDF8SnVXKYrDeZqHkF07pxJhM3TW/kClIisH+W6xxdevsATL44xOlenM5vkg7sHuX/PkC7wrlEKpdaZdgmlPndknN/87Mscv1ghn45z/54hHtw7Qn+HVmhYLq4fMFdz6cgm2DXYQTGTpO76HBmdo1z36Mm37rG21vI/XjjPH/zDKXYPF/mFB2+no8VWBKy7PhXHY/+mLrpyqWYPR0REZJEfWKqOR6XhMVV2mK46+L7FGksmniCTjL2lBVJERN6qwFoOnp3licNjfO3kNAAHtvTw4N5h9m/uUrXnGqJQap1pl1AK4PlT07w0VuLJw2EDPIB7d/bx0L4RbhsqNnl07aPqeFQcn5GuTLSiDxRbLOBZyg8s/+XvT/CZQ2N8y84+/sX7d11zGmKz1Byfuuexb1M3ndnWPZYiIiIQXuwJm6f7zFQdpsoNHC/AAolYjGwy3nKvtSKyfkzM1/nckQs8dWSc2ZrLcGeG77xjiPffPthyF6bl9RRKrTPtFEotbXR+oVTnM4fGeOroOFXH59bBDh7eP8I9O/pUbr4MrLXMNzwSMUMu1borXtRdn3/39Cs8e2Ka79q/gf/13q0td5Wk6ni4fsC+TV16kRQRkTWrHq3wN1sNp/yVHX+xL1U2GSedUPN0EVldrh/wleNTPPHiGEfHSqTiMb5tVx8P3DHMLYMdzR5e2wuspe76lBselYa/WHFbboSvF5Xo60rDv+zz+YbL99y1kf/zvtua/RDeMoVSN6BdQ6kFVcfjCy9N8NihUcbm6vQV0nzozmHu2z1EIdO6YYq8dXM1l1/5zFFevTDPP/vW7Xx430izh/Q65bqHNZb9m7paOtwTERG5WY4XUHU8SjWXyYrDfN3F2oXm6TEyyXjLXSgSkfZ1crLCEy+O8aVXJ6i7AbsGCzxwxzDfckufFsq6hsBaqk4UIEX/laOvw4BpIXBaCJguD5eqjkfwBrFLOhEjn06QTycopOLk0gkyiRjfsXuAH7x3++o80BWkUOoGtHsotcAPLM+dnubRF0Y5dH6OdCLGd9w+yIfvHGZjd64Jo5WVNDpb45HHjjBVdvjpD+7i7h19zR7S68zXXeIxw50bu8im9EIoIiLtzfMDqq5PueYxWWkwV3UJrMUSrpycVfN0EVkFlYbHF1+e4InDY5ybqdGRTvCB3YN85x3DDHW2V2N0P7DXCIyiQCn6uhp971LAFAZPNcfnjVKTbDJOPh0nn0pE4VI8CpgS5NIJ8qno6yh4Wvg6n06QS8WvulKipu+tM+sllFrq5GSZT78wyt++ehEvsBzY0s3D+zewb2OnysrbwCvj83z8M0ewwC8+uJvbhluvn9hczSGTiHPHxk6tFCkiIutSEFiqrk+l7jJVdZguu3hBgLUsVlJpWXcRWSnWWl48P8cTL47xzIkprIW3b+nmwb3DvH1zd0uE5K4fLFYqLQRGVcd/XXi08P3FqqYohKq5/hv+jKUh0eLnqUvh0kLAlE/Ho5BpIWCKk0slVuQ4KZRaZ9ZjKLVgpurw2cPjPPHiGLM1ly09OR7aP8J7dvWrhHONevbEFL/11Cv05FI88uE9bOjONntIrzNTdSik49yxoUtNYEVERCLWWupuQMXxmKk4TFUc6m7Ylyoei5FJxnR+JiIrYqrc4HNHxvnckQtMVx0GOtJ85x3DfGD34FtahMjxgsv7JkWB0dIeS+XX9VS69HXDC657/zHDYoVSLh2PwqPE6yuXFj9PUIi+zqUTLVuhqlBqnVnPodQCxwv48msX+fQL5zk1VaWYSfCde4d54I5hevKpFRqtLLfHD43yib87wc6BAv/6wd105Vrv32660qArl2L3SFFXf0VERN5AwwtX+JurOUyVHeYbXtg8HUMmGSeTVPN0EVk+nh/w7MlpnnhxjBfPz5GIGb71lj7ef/sgyXjs0jS4JX2UFpp2X9ZjKQqYXP/6mUM8Zi6rVCpE1UqXKpKWVjG9PmzKJuNt+TdQodQ6o1DqkoUSzk+/MMrXT00Tjxm+7ZZ+Hto/wo7+wjKPVpZLYC2ffOYU//0b53nXth5++oO3ttyUOGst01WH/kKaW4c6SCiQEhERuWmuH1Bt+JTqLlOVBnNVD4vFAJlknHSiNa/6i8jac3qqwpOHx/niyxPXnAaXiBkKmasFRpdXJOVT8Us9lZZMk9OqpFenUGqdUSh1daOzNR47NMrnX7pA3Q3YM1Lk4f0beOfWHp3stBDXD/i/P/8qX35tkgf2DvOxb93ecv8+1lqmKg5DnRl2DXa03PhERETWKj+wi0uMT5UdpqsOQRA1T4/HSSdjqkwWkbek6ni8eH6OZCz2umlyasWxMhRKLc8PPgXMAz7gWWsPGGN+C/gw4ADHgf/VWjsb3f7ngB+Kbv8T1trPRdvvAv4QyAJPAD9prbXGmDTwSeAuYAr4fmvtqWifjwK/EA3lV621f3S9sSqUur5yw+Ppo+M8dmiMi/MNhooZPrxvmPffPkgulVi2nyM3r1z3+LUnjnJ4tMT/cs9WvvttG1ruSkNgLVOVBhu7s+zs7yCmQEpERGTF2IXly6O+VNMVh4YXYABjDNlkXJUJsub5gaXh+aoMlLalUGp5fvAp4IC1dnLJtg8CX7TWesaY3wCw1v6sMWY38GfAO4ER4PPALmutb4z5GvCTwLOEodR/tNY+aYz5EeBOa+0/N8Z8BPhH1trvN8b0AM8BBwALPA/cZa2dudZYFUrdGD+wPHtiik8fHOWlsRLZZJwP7B7kw/tGGCq219Kha8FEqc4jjx1hbK7OT71/F+/Z1d/sIb3OQiC1pTfP9r68ToBFRESaoOH51ByfUs1luupQqnkEgQWjaippfYG1OF5A3fUJrMVaSMRjFLMJSjUXL7DkkgmyqdZqXSHyVqyXUGrVS1ystU8t+fJZ4Huizx8G/txa2wBOGmOOAe+Mgq2itfYZAGPMJ4HvAp6M9nkk2v+vgN8x4Tve+4CnrbXT0T5PA/cThl7yFsRjhnt39nHvzj5evTDPowdHefzFMT5zaJR3bevloX0j7BkpKnhYBccvlvnlx47g+AEff/gO9m5ovT9WfmCZrjbY0Vdgc29OzwsREZEmSSfCXlNduRSbe/MEgaXqhqtezVZdpssOczWXmAmrqTKJMKiK6bVbVpm1FscPaLgBbnCpwq+YTTBYzNGRSZJNXar28/yA6YrDmZkqk+UGyXiMjkxCz12RNWKlQykLPGWMscDvWWs/ccX3fxD4i+jzDYQh1YJz0TY3+vzK7Qv7nAWIKq/mgN6l26+yzyJjzMeAjwFs3rz5Zh/burdrsIOf/uCt/C/3bOWJF8f47OFxnjkxxY7+PA/t28C33tKnK24r5BunZ/j1z75MPp3gNx6+gy29+WYP6XU8P2C65nDrYAcbu3PNHo6IiIgsEYsZCtEqVwMdGRh8fTXVXM3FWvWmkpXlRgFUww+baBsD+VSCwc40XbkUuVScTCJ+zfYPiXiMgWKGgWKG+brL+FydsbkagYWOdFL9jkRa3EqHUvdaa0eNMQPA08aYl621XwYwxvw84AF/Et32an9l7HW2v9l9Lm0IQ7JPQDh973oPRK6tr5DmB+7eyvcd2MTfvDLBowdH+e3Pv8offuUkD+4d5v47hunMJps9zLbx9NFxfudvjrG1N88vfmg3vYV0s4f0Oq4fMFtz2TNUZKgr2+zhiIiIyA24WjVVzQ17U6maSpbDQh+ohhcQRG1kMsk4vR0pOjPhCm25VOJN94jqyCTpyCTZ0ptnqtzgzHSV+YpDOh6uCqeqfZHWs6KhlLV2NPo4YYz5FGG/qC9HTcg/BHyHvdTU6hywacnuG4HRaPvGq2xfus85Y0wC6ASmo+3vvWKfLy3bA5OryiTjfOcdw9y3Z4hvnpnl0YPn+f999Qx/+dw53ntrPw/tG2nJip61wlrLn33tDH/29bO8bVMX//I7b2vJJvNhIOVwx0gnA+ozJiIismbFYmZx6fYrq6nm6x7TlcZl1VSpeIxMMq5qKgGu3QeqO5dkU3eKfDrsAbUSlUypRIzhrixDnRlKNY/zs1UulBrETBhc6Tkq0jpW7B2tMSYPxKy189HnHwQ+boy5H/hZ4D3W2uqSXR4F/tQY8+8JG53fAnwtanQ+b4x5N/BV4AeA/7Rkn48CzxD2pvpitCrf54B/Y4zpjm73QeDnVuqxyuVixnDXlm7u2tLNmekqjx4c5W9enuCpoxfYv6mLh/eN8PYt3bqqdhM8P+D/+dIxPv/SBO+/fYAffe9OEi34YtrwwpPUfRu7WrKCS0RERN6apdVUm3pyr6+mqjiU6i4QnhOqmmp9WOgDVXcDvKgPVMwYOq7RB2q1GGPozCXpzHWyvd9nolTnzHQN13fJpeIteYFXZL1ZsdX3jDHbgU9FXyaAP7XW/lrUwDwNTEXfe9Za+8+jfX6esM+UB/yUtfbJaPsB4A+BLGGD8x+PwqcM8MfA2wgrpD5irT0R7fODwL+KfsavWWv/6/XGq9X3VtZczeVzR8Z5/NAY01WHDV1ZHto3wvtuGyCTbJ1xtqKq4/HrT77MN8/O8k/euZmPvGNTS5Ye16MT0rdt6qYzp+maIiIi69Xrq6k8VVO1mSv7QAEU0gm6cskb6gPVTEFgmak6nJ2uMltzScQMhXTyTU8ZFFkp62X1vRULpdYahVKrw/UD/uHYJJ9+YZRjF8sU0gnu2zPEg3uH6e9QZc2VpsoNfvkzRzkzXeXH3ruT9+8ebPaQrqrqeDhewL7NXRQzCqRERETkkoVqqqrjM1N1mK441N0wzIhhyCRVTdXKruwDZYFsMk5Pfnn6QDVTpeExPldndK6GH1jyqYQumEvLUCi1ziiUWl3WWl4an+fTL5zn2RNh0dy9O/t4eN8Gbh3qaPLoWsPpqQqPPHaUSsPjX37nbbx9c/cb79QElYaHZwP2b+qmkFYJtIiIiLwxxwuoOl5UTeVQqrn40fsSVVM1T2BtWAHl+YuNyOOxsA9Ud25l+0A1k+cHTFccTk9VKDd8UvEYhUxCQak01XoJpfQOUprCGMPu4SK7h4tcKNX5zKFRnjp6gb97bZJbBzt4eP8I9+zoW5NXXJbDoXOz/JsnXiKdiPPr372X7f2FZg/pqsp1D4zl7Zu7NSdfREREblgqESOVSL2uN9XSaqpS3cUARtVUK+J6faCGOpvXB6oZEvEYA8UM/R1p5hseY7M1xubqGNQYXWSlqVIqokqp5qs6Hl94aYLHDo0yNlenr5DmQ3cOc9/uIQqZ9RN4fOmVCf7DF15juCvLIx/eHa5204JK9XAO/r5NXSpzFhERkWXneAE1x6dUdy+rprJY0vG4qqlu0tX6QHWkk3TmEi3fB6oZGp7P1LzD6ekKdTcgm4yTS8XbPqCT1rFeKqUUSkUUSrUOP7A8d3qaR18Y5dD5OdKJGN9x+yAP3TnChu5ss4e3Yqy1/NU3zvHJZ05zx0iRn39gd8uGcbM1h2wyzt6NnWv2eSYiIiJry9Jqqtmomqrq+sQIq6nSyXDan6qpLu8DZa0loH36QK22ILDM1VzOzVSZqjjEjaGQTrTkStjSXtZLKNWa73hlXYvHDO/a1su7tvVy4mKZRw+O8tSRcZ54cYwDW7r5rv0buHNjZ1tdpfADy+99+ThPHh7n227p56fef0vLXvmbrjQoZpPsGelsu34CIiIi0rpiMUM+nSCfTiwukHO1aqrAWoJ1VE11vT5Qm7rbtw/UaonFDN35FN35FDXHZ6JU5+xMFS+w5JLhsRWRN0+VUhFVSrW2mYrDk4fHeOLwOHM1ly09OR7aP8J7dw2s+RfYuuvzW597ha+dmuZ/evtGfuDuLS17hW+q0qA7l2L3SLHtT/BERERk7QkCS93zqTQur6YyhCv9rfVqqqV9oFw/IGYu9YHqyaXWVR+oZvIDy0zV4fRUlVLNJRmPUUir8kyW13qplFIoFVEotTY4XsCXX73Ipw+e59RUlc5skvvvGOLBO4bpzqeaPbybNlt1+PhnjnL8YpmPfdsOHtw73OwhXZW1lqmKw0BHmtuGi3rBFRERkTVjoZpqvhFWU81Vw2oqCyRjMbKp1q2mulYfqK5cks5cUn2gWkC54TE+V+P8bA1roZBOtOX7MFl9CqXWGYVSa4u1lkPn53j0hVG+fmqaeMzwbbf089D+EXa06Ep1Vzo/U+ORx44wXXX4mftu5V3beps9pKuy1jJZaTDcmeXWwQ6d9IiIiMiaZm3Ym2qhmmomqqYCiBtDKtGcair1gVrbXD9gar7B6ekqVccnnQirp1SxJm/Wegml1FNK1iRjDPs2drFvYxejszUeOzjK51++wBdfmeCOkSIP7d/AO7f2tOyL9ktjJX7l8aPEjOH/+kd72TXY0ewhXVUQVUht7s6xvb+gQEpERETWPGMMuVQY8FzZm6rccJmKqqn8wIJZmWoq9YFqP8l4jKGuLIOdGUo1j/OzNSbm6xigI5Ns2Wo8kWZTpVRElVJrX7nh8dSRcT7z4hgX5xsMFTN8eN8w7799kFyqdfLXrxyf5N899Sp9hRSPPLSH4c7WXFEwnCvfYEtvnm19eV3lERERkXVjoZpqcaW/8qXeVMYY0jdRTXWtPlDFbIJu9YFqa3XX5+J8g7MzVRwvIJuMt9T7Emlt66VSSqFURKFU+/ADy7Mnpvj0C+d5aXyeXCrOB24f5EP7RhgqZpo6tkcPnue//N1Jbh3q4Bce3E1nNtnU8VyLH1imqw129hfY3Jtv9nBEREREms71A6qNsJpquuoyW3Xw/UvVVJlkWNmkPlBypSCwzNZczk5XmK44JOIxOtLJlp3VIa1hvYRSimml7cRjhnt39nHvzj5evTDPp18Y5TMvjvHYoVHeta2Xh/ePsHu4uKpXogJr+YO/P8mnD45y9/Ze/o8P7mrZ0NDzA6ZrDrcOdrCxO9fs4YiIiIi0hGQ8RmcuRmcuyYbuq1dTTVVcMsk4vR3qAyWXxGKGnnyKnnyKquNxoVTn3EwNP7DkUwkyydZ8XyCyGlQpFVGlVHubLDd4/NAYnz0yTrnhsbO/wEP7R/iWnX0rPr/b8QL+/edf5R+OTfLhO4f5oW/Z3rInJq4fMFt12D1cZKirNacVioiIiLQqP7Ate54nrcXzA6YrDmemq8zXXZLxOB2ZxKo32JfWtV4qpRRKRRRKrQ911+dvXpng0YOjnJup0Z1L8uDeYe6/Y3hFptLN111+9fGXODpW4ofu3cbD+0datleA4wWU6i53bCjS39HcaY4iIiIiIutFqe4yNltjfK4OQCGdVJN7USi13iiUWl8Ca/nmmVk+/cJ5vnl2llQ8xntv7eehfSNsWaYeSuOlOo88eoSJ+Tr/+wdu5Vt29i3L/a6EuutTbnjs29hJTyHd7OGIiIiIiKw7jhcwOd/gzHSVmuuTScbJp+Ite1FbVtZ6CaXUU0rWpZgx3LWlm7u2dHN6qsJjh8b4m5cneOroBfZv6uLhfSO8fUv3my6ffe3CPB9//Cieb/mVh+9gz0jr/iGpOT411+Ptm7vpzLVm43URERERkXaXSsQY6c4y3JVhruZybqbGZLlBzBg60gkSK9x2RKQZVCkVUaWUzNVcPndknMcPjTFdddjQleWhfSO877aBm2o++PVT0/zGZ1+mM5vkkYf2sKmFm4VXHQ/HD9i/qYuOjAIpEREREZFWUnd9Jkp1zkxX8QJLNhknl1JtyXqwXiqlFEpFFErJAtcP+Idjk3z6hVGOXSxTSCe4b88QD+4dpr/j+lPbPnt4nN/922Ns7yvwix/aTXc+tUqjvnnlhkdgLfs3dZFP64VNRERERKRV+YFltupwerrKXNUlETN0ZJJqrN/G1ksopXeiIldIxmO899YB3rOrn6NjJR49OMqnvnmOT33zHN+ys4+H9m3g1qGOy/ax1vLHz57mvz1/jgNbuvmZ+24jm2rdUHC+7hIz8PbN3S09ThERERERgXjM0FtI01tIU254jM/VGZ2tEVhLIZ1QQYKsWQqlRK7BGMOekU72jHQyXqrz+KFRnjp6gS+/NsltQx08tG+Ee3b0EVjLf/zia3zplYvct3uQH37vzpa+YlGquyTjhjs3dt3UtEQREREREWm+QjrBzoECW3pzTJfDxuiT5QbpRIxCOqHG6LKmaPpeRNP35EZUHY8vvDTBY4dGGZur01dI05NP8uqFMv+fd2/h++7a2NIvArNVh2w6zt4NnXp+iIiIiIi0AWstpbrH2FyNsbk6BihmkiTVGH1N0/Q9EXmdXCrBh/eN8MDeYZ47Pc2nXxjlpbES/+L9t/C+2wabPbzrmqo06Mql2DNS1AuUiIiIiEibMMbQmU3SmU2ytTfPZFQ9NVd3ySbi6h+7RlhrCSx4QYAfWGqOT0e2/f/t2v8RiqyAeMzwrm29vGtbL64ftHzIM1Vp0FtIcftQUUvJioiIiIi0qUwyzsbuHCOdWeZqLmdmqkyVG8TVGL0prLX4gcULwo8L/wVYDIABLFjAGEjFY6TicQrpOL2FFL0tvHDWclEoJfIWtXIgZa1lquIwWExz61BRL0IiIiIiIutALGbozqfozqeoOh4XSnXOz9TwAks+lVBv2bcgsJfCpaVhk42CJguY6DNjIJWIk0rEyGfipBMxMok4qUScRMyQiBsSsVj00bR0K5iVolBKpE1Za5msNBjpyrJroIOYAikRERERkXUnl0qwra/Apu4c0xWHMzNVJst1kvE4HZkEsXUYhFzJDyyBtXi+xV+obvIDMCwJmlj8OpOIk0rG6EiEKx9mkjGSiVgUNEUfo8/l+hRKibShwFqmyg6be3LsGCisy8RdREREREQuScRjDBQzDBQzzNddxubqjM3WsEBHOkkq0V4ByqVqpoAgiHo1RQu9Lbw7WqhqisfCqY/pZIxsKk4qHguDpnhssZIpHjMk4zHNPllmCqVE2owfWKYrDbb159nam1cgJSIiIiIil+nIJOnIhI3Rp8oNTk9Xma84pOMJ8ul4S76HWOjP5F8xfS6IgiZYUtVkIBELp8rl0gkyiVg4dS4ZJxEFS8mFoCkW06ySJlIoJdJG/MAyVWmwa7CDTT25Zg9HRERERERaWCoRY7gry1BnhlLN49xslYlSg5iBYia54tPPrH19E/CljcAXps0tbQSeTsbJRlVN6UT4MRmLEY+HAdNC4NSKwZq8nkIpkTbh+QHTVYfbh4qMdGebPRwREREREVkjjDF05pJ05jrZ0e8zUapzZrqGF7hkk3FyqRuPDq7VCDxkF6fMWSyxqBF4Jhkjn4iTSYTNwFOJ+KVKpqiyab02Am93CqVE2oDrB8xWHe4Y6WSwM9Ps4YiIiIiIyBqVScbZ3JtnQ3eO2arD2ekqk+UGiZghnYgvmUIXvG5fC8RjhnRU0dQRTZlLJ8JG4AsVTWoELgsUSomscY4XMN9wuXNjJ30dCqREREREROSti8cMvYU0vYU0lYbH+FydquuHvZkSYeh02WpzcUMipkbgcnMUSomsYXXXp+J47N/URVcu1ezhiIiIiIhIG8qnE+wYKDR7GNKGVCvXhuJxw3zdpeb42CUrEUh7qTk+NdfjbZu7FUiJiIiIiIjImqNKqTZ021AHs5U0Y6U601UHgHQiTi4VJ6bGcG2h6ni4fsDbNnfTkUk2ezgiIiIiIiIiN02hVBtKJ+IMdmYZ7MzieAGlustEqc5k2SGwlmQsRj6d0FzfNapc97DG8rbN3eTT+hUWERERERGRtUnvaNtcKhGjr5Cmr5DG8wPm6x4Xyw0mSnVc3xKPGQrpBEmterAmlGou8bhh/8Zusql4s4cjIiIiIiIi8qataBJhjDlljHnRGPOCMea5aFuPMeZpY8xr0cfuJbf/OWPMMWPMK8aY+5Zsvyu6n2PGmP9oTDgHzRiTNsb8RbT9q8aYrUv2+Wj0M14zxnx0JR/nWpGIx+jOp9g12ME9O/q4a2s3m3tyOF7AVLnBdKVB3fWbPUy5hrmaQzoRY/+mLgVSIiIiIiIisuatRnnMt1tr91trD0Rf/0vgC9baW4AvRF9jjNkNfATYA9wP/L/GmIV33r8LfAy4Jfrv/mj7DwEz1tqdwG8DvxHdVw/wS8C7gHcCv7Q0/BKIxQzFTJKtfXnetb2Hd2zrYedAAWNgqtJgqtKg6nhqlN4iZqsO2VScOzd1kUkqkBIREREREZG1rxlzth4G/ij6/I+A71qy/c+ttQ1r7UngGPBOY8wwULTWPmPDhOSTV+yzcF9/BXxHVEV1H/C0tXbaWjsDPM2lIEuuYIwhn06woTvHga09vHt7L7uHi2RTcaarDlOVBuW6hx8ooGqG6WqDYjbJnRu7SCU0zVJERERERETaw0r3lLLAU8YYC/yetfYTwKC1dgzAWjtmjBmIbrsBeHbJvueibW70+ZXbF/Y5G92XZ4yZA3qXbr/KPouMMR8jrMBi8+bNb+FhtpdMMk4mGWegmMH1A0o1l4n5BpPlBn5gScRi5FNxEupDteKmKg16CyluHyrqeIuIiIiIiEhbWelQ6l5r7WgUPD1tjHn5Ore92lJw9jrb3+w+lzaEIdknAA4cOKAyoKtIxmP0FtL0FtL4gWW+7jJZbjA+18DzXeIxQy6VUAXPMrPWMlVxGCymuXWoqJUSRUREREREpO2saChlrR2NPk4YYz5F2N/pgjFmOKqSGgYmopufAzYt2X0jMBpt33iV7Uv3OWeMSQCdwHS0/b1X7POl5Xtk61M8ZujKpejKpdjRX6Dc8JipOIzN1ZmvuADkUwn1PHqLAmuZqjTY2J1lZ38HMQVSIiIiIiIi0oZWrLzFGJM3xnQsfA58EDgMPAosrIb3UeDT0eePAh+JVtTbRtjQ/GvRVL95Y8y7o35RP3DFPgv39T3AF6O+U58DPmiM6Y4anH8w2ibLxBhDRybJ5t4879reyzu39bBrIAxQJstho/RKQ43Sb9ZCILW5J88tAwqkREREREREpH2tZKXUIPCpMEciAfyptfazxpivA39pjPkh4AzwvQDW2iPGmL8EjgIe8KPWWj+6rx8G/hDIAk9G/wH8PvDHxphjhBVSH4nua9oY8yvA16PbfdxaO72Cj3Xdy6US5FIJRrqzNDyfuWrYh2qq0sBaSMVj5FIJTUO7Dj+wTFcb7OgrsLk3R/S7IyIiIiIiItKWjCpZQgcOHLDPPfdcs4fRdlw/YL7ucXG+zsX5Bl7UKD2XipNU4+5FfmCZqjbYNdDBpp5cs4cjIiIiIiIisiyMMc9baw9c7Xsr3ehc1rlkPEZPPkVPPsUtA5b5hsdUucGFUp1S3SVmDLlUnHRi/fahcv2A2ZrL7qEiw13ZZg9HREREREREZFUolJJVE4sZOrNJOrNJtvXlqTg+MxWH8bkaU+UGxkA2mSCTjK2bqWthIOVwx0gnA8VMs4cjIiIiIiIismoUSklTGGMopBMU0gk29eSoOT5zNYfxUp2pqoMB0ok4uVScWJsGVA3PZ77usW9jF72FdLOHIyIiIiIiIrKqFEpJS8im4mRTWYY6szheQKnuMlGqM1l2CKwlGYuRT7dPo/S661N1fd62uYuuXKrZwxERERERERFZdQqlpOWkEjH6Cmn6Cmm8hUbp5QYTpTpeYIkbQz6dWLON0quOh+MFvG1zF8VMstnDEREREREREWkKhVLS0hLxGN35FN35FDv7C5Qdj+myw/hcnVLNxRjIpRJkkmujUXql4eHZgLdt6aaQ1q+fiIiIiIiIrF96VyxrRixmKGaSFDNJtvTmqDo+s1WHsbk6U5UGANlknGwy3pKN0st1D2ssb9/cTS6lXz0RERERERFZ3/TOWNYkE03hy6cTbOjOUXd9SjWXsbk6M1UHC6TjcXLp1miUXqq7JGKGfZu610xVl4iIiIiIiMhKUiglbSGTjJNJxhkoZnD9gFLNZWK+wWS5gR9YErEY+VScRBP6UM3VHDLJOHds6FQgJSIiIiIiIhJRKCVtJxmP0VtI01tI4weW+brLZLnB+FwDL3CJG0MulSCVWPmAaqbqUEjHuWND16r8PBEREREREZG1QqGUtLV4zNCVS9GVS7Gjv0C54TFTCftQzVdcAPIr1Ch9utKgK5di90hxza4UKCIiIiIiIrJSFErJumGMoSOTpCOTZHNvnqrjMVtxGSvVmSw3MGZ5GqVba5mqOAx0pLltuEg81vyeViIiIiIiIiKtRqGUrFu5VIJcKsFId3axUfrEfIOpSgNrIRWPkUslbipUstYyWWkw3Jll12CHAikRERERERGRa1AoJcLrG6XP1z0uzte5ON/Aixql51Lx607DC6IKqY3dWXb2dxBTICUiIiIiIiJyTQqlRK6QjMfoyafoyae4ZcAyX/eYqjQYL9WZqznEo4AqnbjUh8oPLNPVBlt782zry7+l6X8iIiIiIiIi64FCKZHriMUMnbkknbkk2/ryVByfmYrD+FyNqagPVSYZp+J47OgrsLk3p0BKRERERERE5AYolBK5QcYYCukEhXSCTT05ao7PXM3hQqnOxu4iG7qzzR6iiIiIiIiIyJqhUErkTcqm4mRTWYY6FUaJiIiIiIiI3Kxrd20WERERERERERFZIQqlRERERERERERk1SmUEhERERERERGRVadQSkREREREREREVp1CKRERERERERERWXUKpUREREREREREZNUplBIRERERERERkVWnUEpERERERERERFadsdY2ewwtwRhzETjd7HEskz5gstmDWEd0vFefjvnq0vFeXTreq0vHe/XpmK8uHe/VpeO9unS8V5eO9+prl2O+xVrbf7VvKJRqQ8aY56y1B5o9jvVCx3v16ZivLh3v1aXjvbp0vFefjvnq0vFeXTreq0vHe3XpeK++9XDMNX1PRERERERERERWnUIpERERERERERFZdQql2tMnmj2AdUbHe/XpmK8uHe/VpeO9unS8V5+O+erS8V5dOt6rS8d7del4r762P+bqKSUiIiIiIiIiIqtOlVIiIiIiIiIiIrLqFEqJiIiIiIiIiMiqUyi1xhlj7jfGvGKMOWaM+ZfRtu81xhwxxgTGmLZePrIZrnHMf8sY87Ix5pAx5lPGmK4mD7NtXON4/0p0rF8wxjxljBlp9jjbxdWO95Lv/bQxxhpj+po1vnZzjef3I8aY89Hz+wVjzAPNHmc7udZz3Bjz49H2I8aY32zmGNvJNZ7jf7Hk+X3KGPNCk4fZNq5xvPcbY56Njvdzxph3Nnuc7eIax3ufMeYZY8yLxpjHjDHFZo+zXRhj/sAYM2GMObxkW48x5mljzGvRx+5mjrGdXON4633mCrnG8V4X7zHVU2oNM8bEgVeBDwDngK8D/xiwQAD8HvDT1trnmjbINnOdY74R+KK11jPG/AaAtfZnmzbQNnGd433OWluKbvMTwG5r7T9v2kDbxLWOt7X2qDFmE/BfgNuAu6y1k80baXu4zvP7+4CytfbfNnF4bek6x3wQ+HngQWttwxgzYK2daN5I28P1/qYsuc2/A+astR9vzijbx3We3/838NvW2iejkPtnrLXvbdY428V1jvcfEZ5//60x5geBbdbaf928kbYPY8y3AWXgk9baO6JtvwlMW2t/PQoGu3UOvjyucbxvR+8zV8Q1jvcHWQfvMVUptba9EzhmrT1hrXWAPwcetta+ZK19pclja1fXOuZPWWu96DbPEoZU8tZd63iXltwmTxjEylt31eMdfe+3gZ9Bx3o5Xe94y8q41jH/YeDXrbUNAAVSy+a6z3FjjCEMYf+sSeNrN9c63hZYqNbpBEabNL52c63jfSvw5eg2TwP/U5PG13astV8Gpq/Y/DBhEEj08btWc0zt7GrHW+8zV841jve6eI+pUGpt2wCcXfL1uWibrJwbOeY/CDy5aiNqb9c83saYXzPGnAX+KfCLTRhbO7rq8TbGPASct9YebM6w2tb1/p78WFSq/QeairCsrnXMdwHfaoz5qjHmb40x72jK6NrPG71mfitwwVr72qqOqn1d63j/FPBb0WvmvwV+bvWH1paudbwPAw9F274X2LTK41pvBq21YwDRx4Emj0dkpbTte0yFUmubuco2VTGsrOsec2PMzwMe8CerNqL2ds3jba39eWvtJsJj/WOrOqr2dbXjnSac1qTgb/ld6/n9u8AOYD8wBvy7VRxTu7vWMU8A3cC7gf8T+Muoikfemjc6T/nHqEpqOV3reP8w8C+i18x/Afz+qo6qfV3reP8g8KPGmOeBDsBZ1VGJSNtp9/eYCqXWtnNcfvVlIyrJXmnXPObGmI8CHwL+qVWztuVyI8/xP0Wl8cvlasf7DLANOGiMORVt+4YxZmj1h9d2rvr8ttZesNb61toA+P8SThGR5XGtvynngL+2oa8R9stQQ/+37nqvmQngu4G/aMK42tW1jvdHgb+Otv039DdluVzrb/jL1toPWmvvIgxdjzdldOvHBWPMMED0UdOvpa2sh/eYCqXWtq8DtxhjthljUsBHgEebPKZ2d9Vjboy5H/hZ4CFrbbWpI2wv1zretyy5zUPAy00ZXfu52vH+a2vtgLV2q7V2K+FJ+NuttePNHGibuNbze3jJbf4R4VQQWR7Xet38H8D7AIwxu4AUoGb+b931zlPeD7xsrT3XtNG1n2sd71HgPdFt3gdouuTyuNbf8AEAY0wM+AXgPzdxjOvBo4TBK9HHTzdxLCLLar28x0w0ewDy5kVd+H8M+BwQB/7AWnvEGPOPgP8E9AOPG2NesNbe18yxtovrHPNPE05zejqa8fGsVoN7665zvP+7MeZWwmqG04CO9TK41vFu8rDa1nWe339sjNlPOA3kFPC/NW+U7eU6x/w14A+iZZgd4KPtejVyNb3B35SPoKl7y+o6z+9/BvyHqDqtDnysmeNsF9c53j9pjPnR6GZ/DfzXpg2yzRhj/gx4L9BnjDkH/BLw64RTrn+IsLr7e5s3wvZyjeM9jd5nrohrHO+fYx28xzQ65xIRERERERERkdWm6XsiIiIiIiIiIrLqFEqJiIiIiIiIiMiqUyglIiIiIiIiIiKrTqGUiIiIiIiIiIisOoVSIiIiIiIiIiKy6hRKiYiIiLQJY0yXMeZHlnz9XmPMZ5o5JhEREZFrUSglIiIi0j66gB95oxuJiIiItAKFUiIiIiJNYIzZaox52RjzX4wxh40xf2KMeb8x5h+MMa8ZY95pjOkxxvwPY8whY8yzxpg7o30fMcb8gTHmS8aYE8aYn4ju9teBHcaYF4wxvxVtKxhj/ir6WX9ijDFNecAiIiIiV0g0ewAiIiIi69hO4HuBjwFfB/4J8C3AQ8C/As4C37TWfpcx5n3AJ4H90b63Ad8OdACvGGN+F/iXwB3W2v0QTt8D3gbsAUaBfwDuBf5+xR+ZiIiIyBtQpZSIiIhI85y01r5orQ2AI8AXrLUWeBHYShhQ/TGAtfaLQK8xpjPa93FrbcNaOwlMAIPX+Blfs9aei37GC9H9ioiIiDSdQikRERGR5mks+TxY8nVAWNF+tal29ir7+ly7Av5GbyciIiKyqhRKiYiIiLSuLwP/FBan4k1aa0vXuf084XQ+ERERkZanK2UiIiIiresR4L8aYw4BVeCj17uxtXYqapR+GHgSeHzlhygiIiLy5piwbYGIiIiIiIiIiMjq0fQ9ERERERERERFZdQqlRERERERERERk1SmUEhERERERERGRVadQSkREREREREREVp1CKRERERERERERWXUKpUREREREREREZNUplBIRERERERERkVX3/wdruhCNMmL8l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0" y="4350899"/>
            <a:ext cx="6003054"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The house price distribution is right skewed</a:t>
            </a:r>
          </a:p>
          <a:p>
            <a:endParaRPr lang="en-US" dirty="0" smtClean="0"/>
          </a:p>
          <a:p>
            <a:pPr marL="285750" indent="-285750">
              <a:buFont typeface="Wingdings" panose="05000000000000000000" pitchFamily="2" charset="2"/>
              <a:buChar char="Ø"/>
            </a:pPr>
            <a:r>
              <a:rPr lang="en-US" dirty="0" smtClean="0"/>
              <a:t>The minimum price is $75,000 and maximum is $7,700,000</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The mean price is ~540,000 and median is ~450,000</a:t>
            </a:r>
            <a:endParaRPr lang="en-US" dirty="0"/>
          </a:p>
        </p:txBody>
      </p:sp>
      <p:sp>
        <p:nvSpPr>
          <p:cNvPr id="4" name="TextBox 3"/>
          <p:cNvSpPr txBox="1"/>
          <p:nvPr/>
        </p:nvSpPr>
        <p:spPr>
          <a:xfrm>
            <a:off x="6096000" y="4321822"/>
            <a:ext cx="6167586"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There are more sales in the month of  April and May than in </a:t>
            </a:r>
          </a:p>
          <a:p>
            <a:r>
              <a:rPr lang="en-US" dirty="0"/>
              <a:t> </a:t>
            </a:r>
            <a:r>
              <a:rPr lang="en-US" dirty="0" smtClean="0"/>
              <a:t>    other months</a:t>
            </a:r>
          </a:p>
          <a:p>
            <a:endParaRPr lang="en-US" dirty="0" smtClean="0"/>
          </a:p>
          <a:p>
            <a:pPr marL="285750" indent="-285750">
              <a:buFont typeface="Wingdings" panose="05000000000000000000" pitchFamily="2" charset="2"/>
              <a:buChar char="Ø"/>
            </a:pPr>
            <a:r>
              <a:rPr lang="en-US" dirty="0" smtClean="0"/>
              <a:t>The winter months – November, December January have the</a:t>
            </a:r>
          </a:p>
          <a:p>
            <a:r>
              <a:rPr lang="en-US" dirty="0" smtClean="0"/>
              <a:t>      </a:t>
            </a:r>
            <a:r>
              <a:rPr lang="en-US" dirty="0"/>
              <a:t>l</a:t>
            </a:r>
            <a:r>
              <a:rPr lang="en-US" dirty="0" smtClean="0"/>
              <a:t>owest monthly sales</a:t>
            </a:r>
            <a:endParaRPr lang="en-US" dirty="0"/>
          </a:p>
        </p:txBody>
      </p:sp>
    </p:spTree>
    <p:extLst>
      <p:ext uri="{BB962C8B-B14F-4D97-AF65-F5344CB8AC3E}">
        <p14:creationId xmlns:p14="http://schemas.microsoft.com/office/powerpoint/2010/main" val="715995436"/>
      </p:ext>
    </p:extLst>
  </p:cSld>
  <p:clrMapOvr>
    <a:masterClrMapping/>
  </p:clrMapOvr>
  <mc:AlternateContent xmlns:mc="http://schemas.openxmlformats.org/markup-compatibility/2006" xmlns:p14="http://schemas.microsoft.com/office/powerpoint/2010/main">
    <mc:Choice Requires="p14">
      <p:transition spd="slow" p14:dur="2000" advTm="27067"/>
    </mc:Choice>
    <mc:Fallback xmlns="">
      <p:transition spd="slow" advTm="2706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3" y="124396"/>
            <a:ext cx="11644604" cy="521843"/>
          </a:xfrm>
        </p:spPr>
        <p:txBody>
          <a:bodyPr>
            <a:noAutofit/>
          </a:bodyPr>
          <a:lstStyle/>
          <a:p>
            <a:r>
              <a:rPr lang="en-US" cap="none" dirty="0" smtClean="0"/>
              <a:t>Bivariate Analyses</a:t>
            </a:r>
            <a:endParaRPr lang="en-US" cap="none" dirty="0"/>
          </a:p>
        </p:txBody>
      </p:sp>
      <p:pic>
        <p:nvPicPr>
          <p:cNvPr id="9" name="Content Placeholder 8"/>
          <p:cNvPicPr>
            <a:picLocks noGrp="1" noChangeAspect="1"/>
          </p:cNvPicPr>
          <p:nvPr>
            <p:ph idx="1"/>
          </p:nvPr>
        </p:nvPicPr>
        <p:blipFill>
          <a:blip r:embed="rId2"/>
          <a:stretch>
            <a:fillRect/>
          </a:stretch>
        </p:blipFill>
        <p:spPr>
          <a:xfrm>
            <a:off x="1" y="868680"/>
            <a:ext cx="5307806" cy="3429000"/>
          </a:xfrm>
          <a:prstGeom prst="rect">
            <a:avLst/>
          </a:prstGeom>
        </p:spPr>
      </p:pic>
      <p:sp>
        <p:nvSpPr>
          <p:cNvPr id="12" name="TextBox 11"/>
          <p:cNvSpPr txBox="1"/>
          <p:nvPr/>
        </p:nvSpPr>
        <p:spPr>
          <a:xfrm>
            <a:off x="154283" y="4948397"/>
            <a:ext cx="543270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Houses prices are lower from November to February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House prices peak from April to June</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807" y="646239"/>
            <a:ext cx="6693410" cy="5166476"/>
          </a:xfrm>
          <a:prstGeom prst="rect">
            <a:avLst/>
          </a:prstGeom>
        </p:spPr>
      </p:pic>
      <p:sp>
        <p:nvSpPr>
          <p:cNvPr id="16" name="TextBox 15"/>
          <p:cNvSpPr txBox="1"/>
          <p:nvPr/>
        </p:nvSpPr>
        <p:spPr>
          <a:xfrm>
            <a:off x="5586984" y="5599114"/>
            <a:ext cx="6701184" cy="923330"/>
          </a:xfrm>
          <a:prstGeom prst="rect">
            <a:avLst/>
          </a:prstGeom>
          <a:noFill/>
        </p:spPr>
        <p:txBody>
          <a:bodyPr wrap="square" rtlCol="0">
            <a:spAutoFit/>
          </a:bodyPr>
          <a:lstStyle/>
          <a:p>
            <a:r>
              <a:rPr lang="en-US" dirty="0" smtClean="0"/>
              <a:t>Some attributes that strongly correlate with home prices (</a:t>
            </a:r>
            <a:r>
              <a:rPr lang="en-US" b="1" dirty="0" smtClean="0"/>
              <a:t>corr&gt;5</a:t>
            </a:r>
            <a:r>
              <a:rPr lang="en-US" dirty="0" smtClean="0"/>
              <a:t>) are:    </a:t>
            </a:r>
            <a:r>
              <a:rPr lang="en-US" b="1" dirty="0" smtClean="0"/>
              <a:t>furnished, </a:t>
            </a:r>
            <a:r>
              <a:rPr lang="en-US" b="1" dirty="0" err="1" smtClean="0"/>
              <a:t>living_measure</a:t>
            </a:r>
            <a:r>
              <a:rPr lang="en-US" b="1" dirty="0" smtClean="0"/>
              <a:t>, living_measure15 </a:t>
            </a:r>
            <a:r>
              <a:rPr lang="en-US" b="1" dirty="0" err="1" smtClean="0"/>
              <a:t>ceil_measure</a:t>
            </a:r>
            <a:r>
              <a:rPr lang="en-US" b="1" dirty="0" smtClean="0"/>
              <a:t>  and quality.</a:t>
            </a:r>
            <a:endParaRPr lang="en-US" b="1" dirty="0"/>
          </a:p>
        </p:txBody>
      </p:sp>
    </p:spTree>
    <p:extLst>
      <p:ext uri="{BB962C8B-B14F-4D97-AF65-F5344CB8AC3E}">
        <p14:creationId xmlns:p14="http://schemas.microsoft.com/office/powerpoint/2010/main" val="1375952400"/>
      </p:ext>
    </p:extLst>
  </p:cSld>
  <p:clrMapOvr>
    <a:masterClrMapping/>
  </p:clrMapOvr>
  <mc:AlternateContent xmlns:mc="http://schemas.openxmlformats.org/markup-compatibility/2006" xmlns:p14="http://schemas.microsoft.com/office/powerpoint/2010/main">
    <mc:Choice Requires="p14">
      <p:transition spd="slow" p14:dur="2000" advTm="51943"/>
    </mc:Choice>
    <mc:Fallback xmlns="">
      <p:transition spd="slow" advTm="5194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118237"/>
            <a:ext cx="11530584" cy="668147"/>
          </a:xfrm>
        </p:spPr>
        <p:txBody>
          <a:bodyPr>
            <a:noAutofit/>
          </a:bodyPr>
          <a:lstStyle/>
          <a:p>
            <a:r>
              <a:rPr lang="en-US" cap="none" dirty="0" smtClean="0"/>
              <a:t>Data Preparation: Missing Value Imputation, Feature  Engineering</a:t>
            </a:r>
            <a:endParaRPr lang="en-US" cap="none" dirty="0"/>
          </a:p>
        </p:txBody>
      </p:sp>
      <p:sp>
        <p:nvSpPr>
          <p:cNvPr id="3" name="Content Placeholder 2"/>
          <p:cNvSpPr>
            <a:spLocks noGrp="1"/>
          </p:cNvSpPr>
          <p:nvPr>
            <p:ph idx="1"/>
          </p:nvPr>
        </p:nvSpPr>
        <p:spPr>
          <a:xfrm>
            <a:off x="429768" y="923544"/>
            <a:ext cx="11603736" cy="5733288"/>
          </a:xfrm>
        </p:spPr>
        <p:txBody>
          <a:bodyPr>
            <a:normAutofit/>
          </a:bodyPr>
          <a:lstStyle/>
          <a:p>
            <a:endParaRPr lang="en-US" sz="2400" b="1" dirty="0" smtClean="0"/>
          </a:p>
          <a:p>
            <a:pPr>
              <a:lnSpc>
                <a:spcPct val="150000"/>
              </a:lnSpc>
              <a:buFont typeface="Wingdings" panose="05000000000000000000" pitchFamily="2" charset="2"/>
              <a:buChar char="Ø"/>
            </a:pPr>
            <a:r>
              <a:rPr lang="en-US" sz="2200" b="1" dirty="0" err="1" smtClean="0"/>
              <a:t>dayhours</a:t>
            </a:r>
            <a:r>
              <a:rPr lang="en-US" sz="2200" dirty="0" smtClean="0"/>
              <a:t> column was split into two columns, </a:t>
            </a:r>
            <a:r>
              <a:rPr lang="en-US" sz="2200" b="1" dirty="0" smtClean="0"/>
              <a:t>months</a:t>
            </a:r>
            <a:r>
              <a:rPr lang="en-US" sz="2200" dirty="0" smtClean="0"/>
              <a:t> and </a:t>
            </a:r>
            <a:r>
              <a:rPr lang="en-US" sz="2200" b="1" dirty="0" smtClean="0"/>
              <a:t>year</a:t>
            </a:r>
            <a:r>
              <a:rPr lang="en-US" sz="2200" dirty="0" smtClean="0"/>
              <a:t>. Day dropped</a:t>
            </a:r>
          </a:p>
          <a:p>
            <a:pPr>
              <a:lnSpc>
                <a:spcPct val="150000"/>
              </a:lnSpc>
              <a:buFont typeface="Wingdings" panose="05000000000000000000" pitchFamily="2" charset="2"/>
              <a:buChar char="Ø"/>
            </a:pPr>
            <a:r>
              <a:rPr lang="en-US" sz="2200" b="1" dirty="0" err="1"/>
              <a:t>z</a:t>
            </a:r>
            <a:r>
              <a:rPr lang="en-US" sz="2200" b="1" dirty="0" err="1" smtClean="0"/>
              <a:t>ipcode</a:t>
            </a:r>
            <a:r>
              <a:rPr lang="en-US" sz="2200" dirty="0" smtClean="0"/>
              <a:t> grouped into only two, using the first 3 digits – </a:t>
            </a:r>
            <a:r>
              <a:rPr lang="en-US" sz="2200" b="1" dirty="0" smtClean="0"/>
              <a:t>980</a:t>
            </a:r>
            <a:r>
              <a:rPr lang="en-US" sz="2200" dirty="0" smtClean="0"/>
              <a:t> and </a:t>
            </a:r>
            <a:r>
              <a:rPr lang="en-US" sz="2200" b="1" dirty="0" smtClean="0"/>
              <a:t>981</a:t>
            </a:r>
          </a:p>
          <a:p>
            <a:pPr>
              <a:lnSpc>
                <a:spcPct val="150000"/>
              </a:lnSpc>
              <a:buFont typeface="Wingdings" panose="05000000000000000000" pitchFamily="2" charset="2"/>
              <a:buChar char="Ø"/>
            </a:pPr>
            <a:r>
              <a:rPr lang="en-US" sz="2200" dirty="0" smtClean="0"/>
              <a:t>Missing values filled with median</a:t>
            </a:r>
          </a:p>
          <a:p>
            <a:pPr>
              <a:lnSpc>
                <a:spcPct val="150000"/>
              </a:lnSpc>
              <a:buFont typeface="Wingdings" panose="05000000000000000000" pitchFamily="2" charset="2"/>
              <a:buChar char="Ø"/>
            </a:pPr>
            <a:r>
              <a:rPr lang="en-US" sz="2200" dirty="0" smtClean="0"/>
              <a:t>Only 4% of all houses showed renovation dates. The rest were filled with the median of </a:t>
            </a:r>
            <a:r>
              <a:rPr lang="en-US" sz="2200" b="1" dirty="0" err="1" smtClean="0"/>
              <a:t>yr_built</a:t>
            </a:r>
            <a:endParaRPr lang="en-US" sz="2200" b="1" dirty="0" smtClean="0"/>
          </a:p>
          <a:p>
            <a:pPr>
              <a:lnSpc>
                <a:spcPct val="150000"/>
              </a:lnSpc>
              <a:buFont typeface="Wingdings" panose="05000000000000000000" pitchFamily="2" charset="2"/>
              <a:buChar char="Ø"/>
            </a:pPr>
            <a:r>
              <a:rPr lang="en-US" sz="2200" dirty="0" smtClean="0"/>
              <a:t>All outliers were removed</a:t>
            </a:r>
          </a:p>
          <a:p>
            <a:pPr>
              <a:lnSpc>
                <a:spcPct val="150000"/>
              </a:lnSpc>
              <a:buFont typeface="Wingdings" panose="05000000000000000000" pitchFamily="2" charset="2"/>
              <a:buChar char="Ø"/>
            </a:pPr>
            <a:r>
              <a:rPr lang="en-US" sz="2200" b="1" dirty="0" smtClean="0"/>
              <a:t>Price</a:t>
            </a:r>
            <a:r>
              <a:rPr lang="en-US" sz="2200" dirty="0" smtClean="0"/>
              <a:t> converted to </a:t>
            </a:r>
            <a:r>
              <a:rPr lang="en-US" sz="2200" b="1" dirty="0" err="1" smtClean="0"/>
              <a:t>logprice</a:t>
            </a:r>
            <a:r>
              <a:rPr lang="en-US" sz="2200" b="1" dirty="0" smtClean="0"/>
              <a:t> </a:t>
            </a:r>
            <a:r>
              <a:rPr lang="en-US" sz="2200" dirty="0" smtClean="0"/>
              <a:t>(logarithm of price)</a:t>
            </a:r>
          </a:p>
          <a:p>
            <a:endParaRPr lang="en-US" sz="2400" dirty="0"/>
          </a:p>
        </p:txBody>
      </p:sp>
    </p:spTree>
    <p:extLst>
      <p:ext uri="{BB962C8B-B14F-4D97-AF65-F5344CB8AC3E}">
        <p14:creationId xmlns:p14="http://schemas.microsoft.com/office/powerpoint/2010/main" val="3122554007"/>
      </p:ext>
    </p:extLst>
  </p:cSld>
  <p:clrMapOvr>
    <a:masterClrMapping/>
  </p:clrMapOvr>
  <mc:AlternateContent xmlns:mc="http://schemas.openxmlformats.org/markup-compatibility/2006" xmlns:p14="http://schemas.microsoft.com/office/powerpoint/2010/main">
    <mc:Choice Requires="p14">
      <p:transition spd="slow" p14:dur="2000" advTm="87839"/>
    </mc:Choice>
    <mc:Fallback xmlns="">
      <p:transition spd="slow" advTm="8783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776" y="1151277"/>
            <a:ext cx="5350457" cy="3542473"/>
          </a:xfrm>
          <a:prstGeom prst="rect">
            <a:avLst/>
          </a:prstGeom>
        </p:spPr>
      </p:pic>
      <p:sp>
        <p:nvSpPr>
          <p:cNvPr id="5" name="TextBox 4"/>
          <p:cNvSpPr txBox="1"/>
          <p:nvPr/>
        </p:nvSpPr>
        <p:spPr>
          <a:xfrm>
            <a:off x="868680" y="329184"/>
            <a:ext cx="3200876" cy="523220"/>
          </a:xfrm>
          <a:prstGeom prst="rect">
            <a:avLst/>
          </a:prstGeom>
          <a:noFill/>
        </p:spPr>
        <p:txBody>
          <a:bodyPr wrap="none" rtlCol="0">
            <a:spAutoFit/>
          </a:bodyPr>
          <a:lstStyle/>
          <a:p>
            <a:r>
              <a:rPr lang="en-US" sz="2800" b="1" dirty="0" err="1"/>
              <a:t>l</a:t>
            </a:r>
            <a:r>
              <a:rPr lang="en-US" sz="2800" b="1" dirty="0" err="1" smtClean="0"/>
              <a:t>ogprice</a:t>
            </a:r>
            <a:r>
              <a:rPr lang="en-US" sz="2800" b="1" dirty="0" smtClean="0"/>
              <a:t> vs quality</a:t>
            </a:r>
            <a:endParaRPr lang="en-US" sz="2800" b="1" dirty="0"/>
          </a:p>
        </p:txBody>
      </p:sp>
      <p:sp>
        <p:nvSpPr>
          <p:cNvPr id="7" name="TextBox 6"/>
          <p:cNvSpPr txBox="1"/>
          <p:nvPr/>
        </p:nvSpPr>
        <p:spPr>
          <a:xfrm>
            <a:off x="6904693" y="329184"/>
            <a:ext cx="5313634" cy="523220"/>
          </a:xfrm>
          <a:prstGeom prst="rect">
            <a:avLst/>
          </a:prstGeom>
          <a:noFill/>
        </p:spPr>
        <p:txBody>
          <a:bodyPr wrap="none" rtlCol="0">
            <a:spAutoFit/>
          </a:bodyPr>
          <a:lstStyle/>
          <a:p>
            <a:r>
              <a:rPr lang="en-US" sz="2800" b="1" dirty="0" err="1"/>
              <a:t>l</a:t>
            </a:r>
            <a:r>
              <a:rPr lang="en-US" sz="2800" b="1" dirty="0" err="1" smtClean="0"/>
              <a:t>ogprice</a:t>
            </a:r>
            <a:r>
              <a:rPr lang="en-US" sz="2800" b="1" dirty="0" smtClean="0"/>
              <a:t> vs quality vs condition</a:t>
            </a:r>
            <a:endParaRPr lang="en-US" sz="2800" b="1" dirty="0"/>
          </a:p>
        </p:txBody>
      </p:sp>
      <p:sp>
        <p:nvSpPr>
          <p:cNvPr id="8" name="TextBox 7"/>
          <p:cNvSpPr txBox="1"/>
          <p:nvPr/>
        </p:nvSpPr>
        <p:spPr>
          <a:xfrm>
            <a:off x="493776" y="5102352"/>
            <a:ext cx="4849276" cy="1116909"/>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US" dirty="0" smtClean="0"/>
              <a:t>Lowest quality rating for a house is 5; highest 9</a:t>
            </a:r>
            <a:endParaRPr lang="en-US" dirty="0"/>
          </a:p>
          <a:p>
            <a:pPr marL="285750" indent="-285750">
              <a:lnSpc>
                <a:spcPct val="200000"/>
              </a:lnSpc>
              <a:buFont typeface="Wingdings" panose="05000000000000000000" pitchFamily="2" charset="2"/>
              <a:buChar char="Ø"/>
            </a:pPr>
            <a:r>
              <a:rPr lang="en-US" dirty="0" smtClean="0"/>
              <a:t>The higher the rating, the higher the price</a:t>
            </a:r>
            <a:endParaRPr lang="en-US" dirty="0"/>
          </a:p>
        </p:txBody>
      </p:sp>
      <p:sp>
        <p:nvSpPr>
          <p:cNvPr id="9" name="TextBox 8"/>
          <p:cNvSpPr txBox="1"/>
          <p:nvPr/>
        </p:nvSpPr>
        <p:spPr>
          <a:xfrm>
            <a:off x="6217920" y="5532120"/>
            <a:ext cx="184731"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3"/>
          <a:stretch>
            <a:fillRect/>
          </a:stretch>
        </p:blipFill>
        <p:spPr>
          <a:xfrm>
            <a:off x="7434072" y="937107"/>
            <a:ext cx="3941064" cy="3969417"/>
          </a:xfrm>
          <a:prstGeom prst="rect">
            <a:avLst/>
          </a:prstGeom>
        </p:spPr>
      </p:pic>
      <p:sp>
        <p:nvSpPr>
          <p:cNvPr id="11" name="TextBox 10"/>
          <p:cNvSpPr txBox="1"/>
          <p:nvPr/>
        </p:nvSpPr>
        <p:spPr>
          <a:xfrm>
            <a:off x="7204367" y="5162788"/>
            <a:ext cx="401199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Condition has no effect on the quality</a:t>
            </a:r>
            <a:endParaRPr lang="en-US" dirty="0"/>
          </a:p>
        </p:txBody>
      </p:sp>
    </p:spTree>
    <p:extLst>
      <p:ext uri="{BB962C8B-B14F-4D97-AF65-F5344CB8AC3E}">
        <p14:creationId xmlns:p14="http://schemas.microsoft.com/office/powerpoint/2010/main" val="1118779507"/>
      </p:ext>
    </p:extLst>
  </p:cSld>
  <p:clrMapOvr>
    <a:masterClrMapping/>
  </p:clrMapOvr>
  <mc:AlternateContent xmlns:mc="http://schemas.openxmlformats.org/markup-compatibility/2006" xmlns:p14="http://schemas.microsoft.com/office/powerpoint/2010/main">
    <mc:Choice Requires="p14">
      <p:transition spd="slow" p14:dur="2000" advTm="71018"/>
    </mc:Choice>
    <mc:Fallback xmlns="">
      <p:transition spd="slow" advTm="7101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51192" y="972515"/>
            <a:ext cx="4352543" cy="4291239"/>
          </a:xfrm>
          <a:prstGeom prst="rect">
            <a:avLst/>
          </a:prstGeom>
        </p:spPr>
      </p:pic>
      <p:pic>
        <p:nvPicPr>
          <p:cNvPr id="5" name="Picture 4"/>
          <p:cNvPicPr>
            <a:picLocks noChangeAspect="1"/>
          </p:cNvPicPr>
          <p:nvPr/>
        </p:nvPicPr>
        <p:blipFill>
          <a:blip r:embed="rId3"/>
          <a:stretch>
            <a:fillRect/>
          </a:stretch>
        </p:blipFill>
        <p:spPr>
          <a:xfrm>
            <a:off x="335046" y="1329024"/>
            <a:ext cx="5605506" cy="3722208"/>
          </a:xfrm>
          <a:prstGeom prst="rect">
            <a:avLst/>
          </a:prstGeom>
        </p:spPr>
      </p:pic>
      <p:sp>
        <p:nvSpPr>
          <p:cNvPr id="6" name="TextBox 5"/>
          <p:cNvSpPr txBox="1"/>
          <p:nvPr/>
        </p:nvSpPr>
        <p:spPr>
          <a:xfrm>
            <a:off x="886968" y="314870"/>
            <a:ext cx="3129126" cy="492443"/>
          </a:xfrm>
          <a:prstGeom prst="rect">
            <a:avLst/>
          </a:prstGeom>
          <a:noFill/>
        </p:spPr>
        <p:txBody>
          <a:bodyPr wrap="none" rtlCol="0">
            <a:spAutoFit/>
          </a:bodyPr>
          <a:lstStyle/>
          <a:p>
            <a:r>
              <a:rPr lang="en-US" sz="2500" b="1" dirty="0" err="1"/>
              <a:t>l</a:t>
            </a:r>
            <a:r>
              <a:rPr lang="en-US" sz="2500" b="1" dirty="0" err="1" smtClean="0"/>
              <a:t>ogprice</a:t>
            </a:r>
            <a:r>
              <a:rPr lang="en-US" sz="2500" b="1" dirty="0" smtClean="0"/>
              <a:t> vs latitude</a:t>
            </a:r>
            <a:endParaRPr lang="en-US" sz="2500" b="1" dirty="0"/>
          </a:p>
        </p:txBody>
      </p:sp>
      <p:sp>
        <p:nvSpPr>
          <p:cNvPr id="7" name="TextBox 6"/>
          <p:cNvSpPr txBox="1"/>
          <p:nvPr/>
        </p:nvSpPr>
        <p:spPr>
          <a:xfrm>
            <a:off x="7004304" y="314870"/>
            <a:ext cx="4887813" cy="754053"/>
          </a:xfrm>
          <a:prstGeom prst="rect">
            <a:avLst/>
          </a:prstGeom>
          <a:noFill/>
        </p:spPr>
        <p:txBody>
          <a:bodyPr wrap="none" rtlCol="0">
            <a:spAutoFit/>
          </a:bodyPr>
          <a:lstStyle/>
          <a:p>
            <a:r>
              <a:rPr lang="en-US" sz="2500" b="1" dirty="0" err="1"/>
              <a:t>logprice</a:t>
            </a:r>
            <a:r>
              <a:rPr lang="en-US" sz="2500" b="1" dirty="0"/>
              <a:t> vs </a:t>
            </a:r>
            <a:r>
              <a:rPr lang="en-US" sz="2500" b="1" dirty="0" smtClean="0"/>
              <a:t>latitude vs furnished</a:t>
            </a:r>
            <a:endParaRPr lang="en-US" sz="2500" b="1" dirty="0"/>
          </a:p>
          <a:p>
            <a:endParaRPr lang="en-US" dirty="0"/>
          </a:p>
        </p:txBody>
      </p:sp>
      <p:sp>
        <p:nvSpPr>
          <p:cNvPr id="8" name="TextBox 7"/>
          <p:cNvSpPr txBox="1"/>
          <p:nvPr/>
        </p:nvSpPr>
        <p:spPr>
          <a:xfrm>
            <a:off x="6684264" y="5552067"/>
            <a:ext cx="5032340"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Most furnished houses are in the higher latitudes</a:t>
            </a:r>
            <a:endParaRPr lang="en-US" dirty="0"/>
          </a:p>
        </p:txBody>
      </p:sp>
    </p:spTree>
    <p:extLst>
      <p:ext uri="{BB962C8B-B14F-4D97-AF65-F5344CB8AC3E}">
        <p14:creationId xmlns:p14="http://schemas.microsoft.com/office/powerpoint/2010/main" val="36340220"/>
      </p:ext>
    </p:extLst>
  </p:cSld>
  <p:clrMapOvr>
    <a:masterClrMapping/>
  </p:clrMapOvr>
  <mc:AlternateContent xmlns:mc="http://schemas.openxmlformats.org/markup-compatibility/2006" xmlns:p14="http://schemas.microsoft.com/office/powerpoint/2010/main">
    <mc:Choice Requires="p14">
      <p:transition spd="slow" p14:dur="2000" advTm="39270"/>
    </mc:Choice>
    <mc:Fallback xmlns="">
      <p:transition spd="slow" advTm="39270"/>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1897</TotalTime>
  <Words>917</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vt:lpstr>
      <vt:lpstr>Parcel</vt:lpstr>
      <vt:lpstr>House Price Prediction</vt:lpstr>
      <vt:lpstr>Introduction</vt:lpstr>
      <vt:lpstr>Data Overview</vt:lpstr>
      <vt:lpstr>Density Of House Sales</vt:lpstr>
      <vt:lpstr>Univariate Analyses</vt:lpstr>
      <vt:lpstr>Bivariate Analyses</vt:lpstr>
      <vt:lpstr>Data Preparation: Missing Value Imputation, Feature  Engineering</vt:lpstr>
      <vt:lpstr>PowerPoint Presentation</vt:lpstr>
      <vt:lpstr>PowerPoint Presentation</vt:lpstr>
      <vt:lpstr>PowerPoint Presentation</vt:lpstr>
      <vt:lpstr>PowerPoint Presentation</vt:lpstr>
      <vt:lpstr>Models Perfomance Metrics</vt:lpstr>
      <vt:lpstr>Business 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Enoch A. Adogla</dc:creator>
  <cp:lastModifiedBy>Enoch A. Adogla</cp:lastModifiedBy>
  <cp:revision>73</cp:revision>
  <dcterms:created xsi:type="dcterms:W3CDTF">2022-03-06T04:31:56Z</dcterms:created>
  <dcterms:modified xsi:type="dcterms:W3CDTF">2022-05-01T02:36:39Z</dcterms:modified>
</cp:coreProperties>
</file>