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6" r:id="rId5"/>
    <p:sldId id="271" r:id="rId6"/>
    <p:sldId id="267" r:id="rId7"/>
    <p:sldId id="268" r:id="rId8"/>
    <p:sldId id="269" r:id="rId9"/>
    <p:sldId id="270" r:id="rId10"/>
    <p:sldId id="273" r:id="rId11"/>
    <p:sldId id="274" r:id="rId12"/>
    <p:sldId id="275" r:id="rId13"/>
    <p:sldId id="277" r:id="rId14"/>
    <p:sldId id="276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8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BF846-921C-4484-BF60-CA7BE89AEA31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58547-DDF9-449E-9B1D-C655B2E01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21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B37D-BF45-4A14-A317-32E972219A6F}" type="datetime1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1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515F3-D1E0-4EE9-BDEF-CFC9E7BF1F1A}" type="datetime1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3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B08D-4FE5-49BA-84F4-9E8EB5E55E8B}" type="datetime1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6250-66C7-4BB6-80B1-5DE7EE7F7E1E}" type="datetime1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4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87A98-598A-4F1A-9DDB-B18B23DC9173}" type="datetime1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8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E3D9-AE5B-4292-9D6B-6C3D7CC9BEC2}" type="datetime1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A411-0BD2-4A53-B5D2-491C14BECE6F}" type="datetime1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3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3DAA-7C45-4E8C-8741-1233E3C4FA92}" type="datetime1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6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0E4D-C754-4CF4-8715-64137DA209BA}" type="datetime1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11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D15ED-DA27-48E1-B050-77BCDFAB08C5}" type="datetime1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1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E1B3-307F-4700-B978-4BD52B40BE8B}" type="datetime1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3155A-60D4-4E09-BA09-34BBD77135BB}" type="datetime1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E6D5C-97C8-473E-A08F-9D71CF0A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b="1" dirty="0"/>
              <a:t>INN Hotels Project</a:t>
            </a:r>
            <a:br>
              <a:rPr lang="en-US" b="1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By Enoch Adogla</a:t>
            </a:r>
          </a:p>
          <a:p>
            <a:r>
              <a:rPr lang="en-US" dirty="0" smtClean="0"/>
              <a:t>11-19-2021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77" y="286248"/>
            <a:ext cx="11685105" cy="643522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13" y="1081377"/>
            <a:ext cx="5110971" cy="23476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13" y="3714570"/>
            <a:ext cx="4654785" cy="22915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3579" y="1319917"/>
            <a:ext cx="57950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Those who made 3-5 special requests didn’t cancel their</a:t>
            </a:r>
          </a:p>
          <a:p>
            <a:r>
              <a:rPr lang="en-US" dirty="0" smtClean="0"/>
              <a:t>       reservation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Over 40% of those who made no special requests cancel </a:t>
            </a:r>
          </a:p>
          <a:p>
            <a:r>
              <a:rPr lang="en-US" dirty="0" smtClean="0"/>
              <a:t>    their reservation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24654" y="4086970"/>
            <a:ext cx="5766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eservations for 1 and 4 adults were canceled more than </a:t>
            </a:r>
          </a:p>
          <a:p>
            <a:r>
              <a:rPr lang="en-US" dirty="0" smtClean="0"/>
              <a:t>reservations for 2 or 3 adults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47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3" y="134538"/>
            <a:ext cx="11116917" cy="45385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25" y="1016764"/>
            <a:ext cx="9722289" cy="25387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flipH="1">
            <a:off x="1524662" y="4126727"/>
            <a:ext cx="9980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Those who reserved for a higher number of weeknights canceled their reservations more than those who </a:t>
            </a:r>
          </a:p>
          <a:p>
            <a:r>
              <a:rPr lang="en-US" dirty="0"/>
              <a:t>r</a:t>
            </a:r>
            <a:r>
              <a:rPr lang="en-US" dirty="0" smtClean="0"/>
              <a:t>eserved for a shorter number of week nights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78878"/>
            <a:ext cx="10515600" cy="414103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Predictions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586" y="628153"/>
            <a:ext cx="6174271" cy="45809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7484" y="5461114"/>
            <a:ext cx="11194347" cy="1122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Lead time is  the most important parameter to consider in determining whether a customer will cancel reservation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No of special guests is the second parameter to consider.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5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612" y="1"/>
            <a:ext cx="10515600" cy="553816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Confusion matrix before pruning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7910"/>
            <a:ext cx="10515600" cy="550905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98" y="1264257"/>
            <a:ext cx="3971925" cy="2676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487" y="1081378"/>
            <a:ext cx="3886200" cy="2676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8298" y="4285754"/>
            <a:ext cx="9419716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Model is able to </a:t>
            </a:r>
            <a:r>
              <a:rPr lang="en-US" dirty="0" smtClean="0"/>
              <a:t>classify almost all the </a:t>
            </a:r>
            <a:r>
              <a:rPr lang="en-US" dirty="0"/>
              <a:t>data points on the training set.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Less than 1% errors </a:t>
            </a:r>
            <a:r>
              <a:rPr lang="en-US" dirty="0"/>
              <a:t>on the training </a:t>
            </a:r>
            <a:r>
              <a:rPr lang="en-US" dirty="0" smtClean="0"/>
              <a:t>set.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As </a:t>
            </a:r>
            <a:r>
              <a:rPr lang="en-US" dirty="0"/>
              <a:t>we know a decision tree will continue to grow and classify each data point correctly if no restrictions are applied as the trees will learn all the patterns in the training </a:t>
            </a:r>
            <a:r>
              <a:rPr lang="en-US" dirty="0" smtClean="0"/>
              <a:t>set.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generally leads to overfitting of the model as Decision Tree will perform well on the training set but will fail to replicate the performance on the test set.</a:t>
            </a:r>
          </a:p>
        </p:txBody>
      </p:sp>
    </p:spTree>
    <p:extLst>
      <p:ext uri="{BB962C8B-B14F-4D97-AF65-F5344CB8AC3E}">
        <p14:creationId xmlns:p14="http://schemas.microsoft.com/office/powerpoint/2010/main" val="98158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028" y="87465"/>
            <a:ext cx="10515600" cy="588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sz="3100" dirty="0" smtClean="0"/>
              <a:t>Best model: Confusion matrix after </a:t>
            </a:r>
            <a:r>
              <a:rPr lang="en-US" sz="3100" dirty="0" err="1" smtClean="0"/>
              <a:t>prunning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14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572" y="993828"/>
            <a:ext cx="3662238" cy="25222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51437" y="3649406"/>
            <a:ext cx="97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 set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36322" y="4320126"/>
            <a:ext cx="71059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results have improved from the initial model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performance is comparable to the </a:t>
            </a:r>
            <a:r>
              <a:rPr lang="en-US" dirty="0" err="1"/>
              <a:t>hyperparameter</a:t>
            </a:r>
            <a:r>
              <a:rPr lang="en-US" dirty="0"/>
              <a:t> tuned model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model is giving a generalized performance on training and test set.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45" y="961954"/>
            <a:ext cx="3662238" cy="25222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886198" y="3649406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6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027" y="94781"/>
            <a:ext cx="10515600" cy="565177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Conclusion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18" y="659958"/>
            <a:ext cx="11772569" cy="589986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Lead </a:t>
            </a:r>
            <a:r>
              <a:rPr lang="en-US" dirty="0"/>
              <a:t>time is the most important factor in </a:t>
            </a:r>
            <a:r>
              <a:rPr lang="en-US" dirty="0" smtClean="0"/>
              <a:t>determining whether </a:t>
            </a:r>
            <a:r>
              <a:rPr lang="en-US" dirty="0"/>
              <a:t>a customer will cancel  a </a:t>
            </a:r>
            <a:r>
              <a:rPr lang="en-US" dirty="0" smtClean="0"/>
              <a:t>reservation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Customers who book with </a:t>
            </a:r>
            <a:r>
              <a:rPr lang="en-US" dirty="0"/>
              <a:t>a lead time of 85 or more, </a:t>
            </a:r>
            <a:r>
              <a:rPr lang="en-US" dirty="0" smtClean="0"/>
              <a:t>have a </a:t>
            </a:r>
            <a:r>
              <a:rPr lang="en-US" dirty="0"/>
              <a:t>very high </a:t>
            </a:r>
            <a:r>
              <a:rPr lang="en-US" dirty="0" smtClean="0"/>
              <a:t>chance of canceling their reservation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second highest factor is the number of special requests. Customers who make at least three special requests are </a:t>
            </a:r>
            <a:r>
              <a:rPr lang="en-US" dirty="0" smtClean="0"/>
              <a:t>highly likely to not cancel their reservation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There is more than 40</a:t>
            </a:r>
            <a:r>
              <a:rPr lang="en-US" dirty="0"/>
              <a:t>% chance customers who make no special requests </a:t>
            </a:r>
            <a:r>
              <a:rPr lang="en-US" dirty="0" smtClean="0"/>
              <a:t>will </a:t>
            </a:r>
            <a:r>
              <a:rPr lang="en-US" dirty="0" err="1" smtClean="0"/>
              <a:t>lcancel</a:t>
            </a:r>
            <a:r>
              <a:rPr lang="en-US" dirty="0" smtClean="0"/>
              <a:t> </a:t>
            </a:r>
            <a:r>
              <a:rPr lang="en-US" dirty="0"/>
              <a:t>their  </a:t>
            </a:r>
            <a:r>
              <a:rPr lang="en-US" dirty="0" smtClean="0"/>
              <a:t>reservation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Those </a:t>
            </a:r>
            <a:r>
              <a:rPr lang="en-US" dirty="0"/>
              <a:t>who get complimentary bookings are less likely to cancel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1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657335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Actionable insights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According </a:t>
            </a:r>
            <a:r>
              <a:rPr lang="en-US" sz="2400" dirty="0"/>
              <a:t>to our model lead time is the most important factors in </a:t>
            </a:r>
            <a:r>
              <a:rPr lang="en-US" sz="2400" dirty="0" err="1"/>
              <a:t>wether</a:t>
            </a:r>
            <a:r>
              <a:rPr lang="en-US" sz="2400" dirty="0"/>
              <a:t> a </a:t>
            </a:r>
            <a:r>
              <a:rPr lang="en-US" sz="2400" dirty="0" err="1"/>
              <a:t>custome</a:t>
            </a:r>
            <a:r>
              <a:rPr lang="en-US" sz="2400" dirty="0"/>
              <a:t> will cancel his or her </a:t>
            </a:r>
            <a:r>
              <a:rPr lang="en-US" sz="2400" dirty="0" smtClean="0"/>
              <a:t>reservation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Hotel should send a courtesy reminder to those who book many days ahead, a few days or weeks before their arrival with a note to cancel if they think they can't make it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Hotel </a:t>
            </a:r>
            <a:r>
              <a:rPr lang="en-US" sz="2400" dirty="0"/>
              <a:t>should make available more complimentary bookings for customers.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1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3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Overview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8598"/>
            <a:ext cx="10515600" cy="48661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This data is from a chain of hotels for INN hotel group in Portugal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Increasing number of booking cancelations are taking a toll on their business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option to make reservation online and free of charge or at a low cost has made cancelation of reservations easier  for customers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</a:t>
            </a:r>
            <a:r>
              <a:rPr lang="en-US" sz="2400" dirty="0" smtClean="0"/>
              <a:t>ypical </a:t>
            </a:r>
            <a:r>
              <a:rPr lang="en-US" sz="2400" dirty="0"/>
              <a:t>reasons for cancellations include change of plans, scheduling </a:t>
            </a:r>
            <a:r>
              <a:rPr lang="en-US" sz="2400" dirty="0" smtClean="0"/>
              <a:t>conflicts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This data analysis from hotels reservations will 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smtClean="0"/>
              <a:t>1. find which factors influence booking cancelations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smtClean="0"/>
              <a:t>2. build a predictive model to predict which bookings will be canceled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dirty="0" smtClean="0"/>
              <a:t>3. </a:t>
            </a:r>
            <a:r>
              <a:rPr lang="en-US" sz="2000" dirty="0" err="1"/>
              <a:t>f</a:t>
            </a:r>
            <a:r>
              <a:rPr lang="en-US" sz="2000" dirty="0" err="1" smtClean="0"/>
              <a:t>ormulat</a:t>
            </a:r>
            <a:r>
              <a:rPr lang="en-US" sz="2000" dirty="0" smtClean="0"/>
              <a:t> profitable policies for cancelation and refunds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7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575"/>
            <a:ext cx="10515600" cy="70536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Data-dictionary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4048"/>
            <a:ext cx="10515600" cy="5502302"/>
          </a:xfrm>
        </p:spPr>
        <p:txBody>
          <a:bodyPr>
            <a:normAutofit fontScale="40000" lnSpcReduction="20000"/>
          </a:bodyPr>
          <a:lstStyle/>
          <a:p>
            <a:r>
              <a:rPr lang="en-US" dirty="0" err="1"/>
              <a:t>Booking_ID</a:t>
            </a:r>
            <a:r>
              <a:rPr lang="en-US" dirty="0"/>
              <a:t>: unique identifier of each booking</a:t>
            </a:r>
          </a:p>
          <a:p>
            <a:r>
              <a:rPr lang="en-US" dirty="0" err="1"/>
              <a:t>no_of_adults</a:t>
            </a:r>
            <a:r>
              <a:rPr lang="en-US" dirty="0"/>
              <a:t>: Number of adults</a:t>
            </a:r>
          </a:p>
          <a:p>
            <a:r>
              <a:rPr lang="en-US" dirty="0" err="1"/>
              <a:t>no_of_children</a:t>
            </a:r>
            <a:r>
              <a:rPr lang="en-US" dirty="0"/>
              <a:t>: Number of Children</a:t>
            </a:r>
          </a:p>
          <a:p>
            <a:r>
              <a:rPr lang="en-US" dirty="0" err="1"/>
              <a:t>no_of_weekend_nights</a:t>
            </a:r>
            <a:r>
              <a:rPr lang="en-US" dirty="0"/>
              <a:t>: Number of weekend nights (Saturday or Sunday) the guest stayed or booked to stay at the hotel</a:t>
            </a:r>
          </a:p>
          <a:p>
            <a:r>
              <a:rPr lang="en-US" dirty="0" err="1"/>
              <a:t>no_of_week_nights</a:t>
            </a:r>
            <a:r>
              <a:rPr lang="en-US" dirty="0"/>
              <a:t>: Number of week nights (Monday to Friday) the guest stayed or booked to stay at the hotel</a:t>
            </a:r>
          </a:p>
          <a:p>
            <a:r>
              <a:rPr lang="en-US" dirty="0" err="1"/>
              <a:t>type_of_meal_plan</a:t>
            </a:r>
            <a:r>
              <a:rPr lang="en-US" dirty="0"/>
              <a:t>: Type of meal plan booked by the customer:</a:t>
            </a:r>
          </a:p>
          <a:p>
            <a:pPr lvl="1"/>
            <a:r>
              <a:rPr lang="en-US" dirty="0"/>
              <a:t>Not Selected – No meal plan selected</a:t>
            </a:r>
          </a:p>
          <a:p>
            <a:pPr lvl="1"/>
            <a:r>
              <a:rPr lang="en-US" dirty="0"/>
              <a:t>Meal Plan 1 – Breakfast</a:t>
            </a:r>
          </a:p>
          <a:p>
            <a:pPr lvl="1"/>
            <a:r>
              <a:rPr lang="en-US" dirty="0"/>
              <a:t>Meal Plan 2 – Half board (breakfast and one other meal)</a:t>
            </a:r>
          </a:p>
          <a:p>
            <a:pPr lvl="1"/>
            <a:r>
              <a:rPr lang="en-US" dirty="0"/>
              <a:t>Meal Plan 3 – Full board (breakfast, lunch, and dinner)</a:t>
            </a:r>
          </a:p>
          <a:p>
            <a:r>
              <a:rPr lang="en-US" dirty="0" err="1"/>
              <a:t>required_car_parking_space</a:t>
            </a:r>
            <a:r>
              <a:rPr lang="en-US" dirty="0"/>
              <a:t>: Does the customer require a car parking space? (0 - No, 1- Yes)</a:t>
            </a:r>
          </a:p>
          <a:p>
            <a:r>
              <a:rPr lang="en-US" dirty="0" err="1"/>
              <a:t>room_type_reserved</a:t>
            </a:r>
            <a:r>
              <a:rPr lang="en-US" dirty="0"/>
              <a:t>: Type of room reserved by the customer. The values are ciphered (encoded) by INN Hotels.</a:t>
            </a:r>
          </a:p>
          <a:p>
            <a:r>
              <a:rPr lang="en-US" dirty="0" err="1"/>
              <a:t>lead_time</a:t>
            </a:r>
            <a:r>
              <a:rPr lang="en-US" dirty="0"/>
              <a:t>: Number of days between the date of booking and the arrival date</a:t>
            </a:r>
          </a:p>
          <a:p>
            <a:r>
              <a:rPr lang="en-US" dirty="0" err="1"/>
              <a:t>arrival_year</a:t>
            </a:r>
            <a:r>
              <a:rPr lang="en-US" dirty="0"/>
              <a:t>: Year of arrival date</a:t>
            </a:r>
          </a:p>
          <a:p>
            <a:r>
              <a:rPr lang="en-US" dirty="0" err="1"/>
              <a:t>arrival_month</a:t>
            </a:r>
            <a:r>
              <a:rPr lang="en-US" dirty="0"/>
              <a:t>: Month of arrival date</a:t>
            </a:r>
          </a:p>
          <a:p>
            <a:r>
              <a:rPr lang="en-US" dirty="0" err="1"/>
              <a:t>arrival_date</a:t>
            </a:r>
            <a:r>
              <a:rPr lang="en-US" dirty="0"/>
              <a:t>: Date of the month</a:t>
            </a:r>
          </a:p>
          <a:p>
            <a:r>
              <a:rPr lang="en-US" dirty="0" err="1"/>
              <a:t>market_segment_type</a:t>
            </a:r>
            <a:r>
              <a:rPr lang="en-US" dirty="0"/>
              <a:t>: Market segment designation.</a:t>
            </a:r>
          </a:p>
          <a:p>
            <a:r>
              <a:rPr lang="en-US" dirty="0" err="1"/>
              <a:t>repeated_guest</a:t>
            </a:r>
            <a:r>
              <a:rPr lang="en-US" dirty="0"/>
              <a:t>: Is the customer a repeated guest? (0 - No, 1- Yes)</a:t>
            </a:r>
          </a:p>
          <a:p>
            <a:r>
              <a:rPr lang="en-US" dirty="0" err="1"/>
              <a:t>no_of_previous_cancellations</a:t>
            </a:r>
            <a:r>
              <a:rPr lang="en-US" dirty="0"/>
              <a:t>: Number of previous bookings that were canceled by the customer prior to the current booking</a:t>
            </a:r>
          </a:p>
          <a:p>
            <a:r>
              <a:rPr lang="en-US" dirty="0" err="1"/>
              <a:t>no_of_previous_bookings_not_canceled</a:t>
            </a:r>
            <a:r>
              <a:rPr lang="en-US" dirty="0"/>
              <a:t>: Number of previous bookings not canceled by the customer prior to the current booking</a:t>
            </a:r>
          </a:p>
          <a:p>
            <a:r>
              <a:rPr lang="en-US" dirty="0" err="1"/>
              <a:t>avg_price_per_room</a:t>
            </a:r>
            <a:r>
              <a:rPr lang="en-US" dirty="0"/>
              <a:t>: Average price per day of the reservation; prices of the rooms are dynamic. (in euros)</a:t>
            </a:r>
          </a:p>
          <a:p>
            <a:r>
              <a:rPr lang="en-US" dirty="0" err="1"/>
              <a:t>no_of_special_requests</a:t>
            </a:r>
            <a:r>
              <a:rPr lang="en-US" dirty="0"/>
              <a:t>: Total number of special requests made by the customer (e.g. high floor, view from the room,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 err="1"/>
              <a:t>booking_status</a:t>
            </a:r>
            <a:r>
              <a:rPr lang="en-US" dirty="0"/>
              <a:t>: Flag indicating if the booking was canceled or not.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67855" y="7937"/>
            <a:ext cx="10515600" cy="79514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smtClean="0"/>
              <a:t>Overview of data</a:t>
            </a:r>
            <a:endParaRPr lang="en-US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7423"/>
            <a:ext cx="10515600" cy="54295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Data involves 36275 reservations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12 variables including booking ID were recorded.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15 attributes of the phone sales were covered, including the price of the phone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No missing data or duplicates were observed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About 32.8 percent of all bookings were canceled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The average number of guests per booking is 2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/>
              <a:t>The average number of week nights spent by guests is 2 days.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 smtClean="0"/>
              <a:t>Majority of the reservations were made online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4</a:t>
            </a:fld>
            <a:endParaRPr lang="en-US"/>
          </a:p>
        </p:txBody>
      </p:sp>
      <p:sp>
        <p:nvSpPr>
          <p:cNvPr id="7" name="AutoShape 4" descr="data:image/png;base64,iVBORw0KGgoAAAANSUhEUgAAANcAAAFNCAYAAACT9/okAAAAOXRFWHRTb2Z0d2FyZQBNYXRwbG90bGliIHZlcnNpb24zLjMuNCwgaHR0cHM6Ly9tYXRwbG90bGliLm9yZy8QVMy6AAAACXBIWXMAAAsTAAALEwEAmpwYAAATaklEQVR4nO3df5SVBZ3H8fdHkIDGH7ADSClgZf7KsuNgre4qav7O/LHK1vHHnNKdWrWtPeUumqburglreszsjzitCrUJ/kghs0Rmm9zUg4BOhSIHcElJVvDXUXIz0e/+8TzYIAPcmeE7z73T53XOnHvvc++d+xV589z73Oc+VxGBmW1/O1Q9gNlA5bjMkjgusySOyyyJ4zJL4rjMkgyueoBaNDc3x4QJE6oew2wzixcvfj4iRnV3XUPENWHCBBYtWlT1GGabkfTbLV3np4VmSRyXVW7SpEkMHTqUpqYmmpqa2HvvvTe7zZVXXokk5s+fX8GEveO4rC7ceOONrF+/nvXr17Ns2bJNrlu5ciV33HEHY8eOrWi63nFcVvcuvPBCpk2bxpAhQ6oepUccl9WFiy++mObmZg499FA6OjreXn777bczZMgQTjjhhOqG66WG2FpoA9u0adPYb7/9GDJkCLNmzeKkk06is7OTMWPGcMkllzBv3ryqR+wVx2WV+9jHPvb2+dbWVm699VbuvfdeVq1axdlnn82ee+5Z4XS956eFVnckERG0t7dzww03sNtuu7HbbrvxzDPPMHnyZKZNm1b1iDXxmssq9fLLL7NgwQIOP/xwBg8ezOzZs3nggQe4/vrrOfPMM3njjTfevu3EiRO57rrrOP744yucuHaOyyr1xhtvcOmll/Lkk08yaNAg9tlnH+6+++5u3+saNGgQI0aMoKmpqYJJe85xWaVGjRrFwoULa7rtqlWrcofZzhyXbeagi2ZWPULdWHzNOb2+rzdomCVxXGZJHJdZEsdllsRxmSVxXGZJHJdZEsdllsRxmSVxXGZJHJdZEsdllsRxmSVxXGZJUj9yImkV8CrwJrAhIlokjQRmAxOAVcDkiHgpcw6zKvTHmuuIiDgwIlrKy1OA9ojYC2gvL5sNOFU8LTwZmFGenwGcUsEMZumy4wpgnqTFktrKZWMiYg1AeTo6eQazSmR/zP/QiHhW0mjgfklP1nrHMsY2gHHjxmXNZ5Ymdc0VEc+Wp2uBu4CDgeckjQUoT9du4b7TI6IlIlpGjer2u8XM6lpaXJLeLWmnjeeBY4AlwFygtbxZKzAnawazKmU+LRwD3CVp4+P8MCJ+JmkhcJukc4GngTMSZzCrTFpcEfEU8JFulr8AHJX1uGb1wntomCVxXGZJHJdZEsdllsRx9cHy5csZOnQoZ5111tvLXnvtNc4//3yam5vZZZddOOywwyqc0KrkL2LogwsuuICJEydusqytrY0NGzawdOlSRo4cSWdnZzXDWeUcVy/NmjWLXXfdlUMOOYQVK1YAsGzZMubOncvq1avZeeedATjooIOqHNMq5KeFvfDKK6/w9a9/nWuvvXaT5QsWLGD8+PFcfvnlNDc3c8ABB3DnnXdWNKVVzXH1wmWXXca5557LHnvsscny1atXs2TJEnbZZReeffZZbrzxRlpbW1m6dGlFk1qV/LSwhzo7O5k/fz6PPfbYZtcNGzaMHXfckUsvvZTBgwdz+OGHc8QRRzBv3jz23XffCqa1KjmuHuro6GDVqlVvfwxm/fr1vPnmmzzxxBNcc801FU9n9cRPC3uora2NlStX0tnZSWdnJ1/4whc48cQTue+++zjssMMYN24cV199NRs2bODBBx+ko6ODY489tuqxrQJec/XQ8OHDGT58+NuXm5qaGDp0KBs/czZnzhzOO+88pk6dyvjx45k5cyb77LNPVeNahRxXH11xxRWbXN5///15+OGHqxnG6sqAiOuuxSuqHqFunHrQB6oewUp+zWWWxHGZJXFcZkkcl1kSx2WWxHGZJXFcZkkcl1kSx2WWxHGZJXFcZkkcl1kSx2WWxHGZJXFcZkkcl1kSx2WWxHGZJXFcZkkcl1kSx2WWxHGZJXFcZkkcl1mS9LgkDZL0mKR7yssjJd0vaXl5OiJ7BrMq9Mea60tA1y+omgK0R8ReQHt52WzASY1L0u7AicD3uiw+GZhRnp8BnJI5g1lVstdc1wP/BLzVZdmYiFgDUJ6OTp7BrBJpcUn6JLA2Ihb38v5tkhZJWrRu3brtPJ1Zvsw116HApyStAmYBR0r6AfCcpLEA5ena7u4cEdMjoiUiWjZ+95VZI0mLKyIujojdI2IC8GngvyLiLGAu0FrerBWYkzWDWZWqeJ9rKnC0pOXA0eVlswGnX778LiI6gI7y/AvAUf3xuGZV8h4aZkkcl1kSx2WWxHGZJXFcZkkcl1kSx2WWxHGZJXFcZkkcl1kSx2WWxHGZJXFcZkkcl1kSx2WWxHGZJXFcZkkcl1kSx2WWxHGZJXFcZkkcl1kSx2WWxHGZJXFcZkkcl1kSx2WWxHGZJXFcZkkcl1kSx2WWxHGZJXFcZkkcl1kSx2WWxHGZJXFcZkkcl1kSx2WWpKa4JLXXsuwd1w+V9IikX0l6XNKV5fKRku6XtLw8HdG70c3q21bjKgMZCTRLGlGGMVLSBOA92/jdrwNHRsRHgAOB4yR9HJgCtEfEXkB7edlswBm8jes/D3yZIqTFgMrlrwDf2dodIyKA9eXFHcufAE4GJpXLZwAdwD/3aGqzBrDVuCLiW8C3JH0xIr7d018uaRBFlB8AvhMRCySNiYg15e9fI2l0bwY3q3fbWnMBEBHflnQIMKHrfSJi5jbu9yZwoKRdgbskfajWwSS1AW0A48aNq/VuZnWjprgkfR94P9AJvFkuDmCrcW0UES9L6gCOA56TNLZca40F1m7hPtOB6QAtLS1Ry+OY1ZOa4gJagP3K11E1kTQKeKMMaxjwCWAaMBdoBaaWp3N6NrJZY6g1riXAbsCaHvzuscCM8nXXDsBtEXGPpIeB2ySdCzwNnNGTgc0aRa1xNQNPSHqEYhM7ABHxqS3dISJ+DXy0m+UvAEf1cE6zhlNrXFdkDmE2ENW6tfAX2YOYDTS1bi18lWLrIMAQijeEfx8RO2cNZtboal1z7dT1sqRTgIMzBjIbKHq1V3xE3A0cuX1HMRtYan1aeFqXiztQvO/lN3bNtqLWrYUndTm/AVhFsQOumW1Bra+5Pps9iNlAU+uHJXeXdJektZKek3SnpN2zhzNrZLVu0LiZYp/A9wDvBX5cLjOzLag1rlERcXNEbCh/bgFGJc5l1vBqjet5SWdJGlT+nAW8kDmYWaOrNa7PAZOB/6XYM/50wBs5zLai1k3x/wq0RsRLUBzBCfgmRXRm1o1a11wf3hgWQES8SDcfJzGzP6k1rh26Hl+wXHPVutYz+7NUayDXAg9JuoNit6fJwFVpU5kNALXuoTFT0iKKnXUFnBYRT6ROZtbgan5qV8bkoMxq5C9iMEviuMySOC6zJI7LLInjMkviuMySOC6zJI7LLInjMkviuMySOC6zJI7LLInjMkviuMySOC6zJI7LLInjMkviuMySOC6zJI7LLElaXJL2kPRzSUslPS7pS+XykZLul7S8PB2xrd9l1ogy11wbgK9ExL7Ax4ELJO0HTAHaI2IvoL28bDbgpMUVEWsi4tHy/KvAUorv9joZmFHebAZwStYMZlXql9dckiZQHFt+ATAmItZAESAwuj9mMOtv6XFJagLuBL4cEa/04H5tkhZJWrRu3bq8Ac2SpMYlaUeKsP4zIn5ULn5O0tjy+rHA2u7uGxHTI6IlIlpGjfKXWFrjydxaKOA/gKURcV2Xq+YCreX5VmBO1gxmVcr8GqBDgbOB30jqLJddAkwFbpN0LvA0cEbiDGaVSYsrIn5J8Y0o3Tkq63HN6oX30DBL4rjMkjgusySOyyyJ4zJL4rjMkjgusySOyyyJ4zJL4rjMkjgusySOyyyJ4zJL4rjMkjgusySOyyyJ4zJL4rjMkjgusySOyyyJ4zJL4rjMkjgusySOyyyJ4zJL4rjMkjgusySOyyyJ4zJL4rjMkjgusySOyyyJ4zJL4rjMkjgusySOyyyJ4zJL4rjMkjgusyRpcUm6SdJaSUu6LBsp6X5Jy8vTEVmPb1a1zDXXLcBx71g2BWiPiL2A9vKy2YCUFldEPAC8+I7FJwMzyvMzgFOyHt+sav39mmtMRKwBKE9H9/Pjm/Wbut2gIalN0iJJi9atW1f1OGY91t9xPSdpLEB5unZLN4yI6RHREhEto0aN6rcBzbaX/o5rLtBanm8F5vTz45v1m8xN8bcCDwN7S1ot6VxgKnC0pOXA0eVlswFpcNYvjojPbOGqo7Ie06ye1O0GDbNG57jMkjgusySOyyyJ4zJL4rjMkjgusySOyyyJ4zJL4rjMkjgusySOyyyJ4zJL4rjMkjgusySOyyyJ4zJL4rjMkjgusySOyyyJ4zJL4rjMkjgusySOyyyJ4zJL4rjMkjgusySOyyyJ4zJL4rjMkjgusySOyyyJ4zJL4rjMkjgusySOyyyJ4zJL4rjMkjgusySVxCXpOEnLJK2QNKWKGcyy9XtckgYB3wGOB/YDPiNpv/6ewyxbFWuug4EVEfFURPwRmAWcXMEcZqmqiOu9wDNdLq8ul5kNKIMreEx1syw2u5HUBrSVF9dLWpY61fbRDDxf9RADSOV/nvpm67ZuMn5LV1QR12pgjy6XdweefeeNImI6ML2/htoeJC2KiJaq5xgoGv3Ps4qnhQuBvSTtKWkI8GlgbgVzmKXq9zVXRGyQdCFwHzAIuCkiHu/vOcyyVfG0kIi4F7i3isdO1lBPYxtAQ/95KmKzbQlmth149yezJI7LLInjMkviuKxuSRoh6UBJ76p6lt5wXNuRpB2rnqFRSbpS0tQul48EngYWAysl7V/ZcL3kuPpI0iGSfirpVeAPkl6VdK+kv6x6tgZzJvBkl8vXAr8EDgWWAVdXMVRfeFN8H0g6GvgJxf/824HngDHA6cDewIkRMb+6CRuHpNeA4yLiAUl7AL8FPh4Rj0g6Ebg5IkZXO2XPVPIm8gByFcWuW2fEpv9K/YukO4FvAI6rNq8Cu5TnjwReiohHyst/AIZXMlUfOK6+OQC4LLpf/U8H7u7fcRraL4Apkt4CvgrM6XLdB9n0Y0oNwa+5+uZl4P1buO4D5fVWm38EXqf48OzLwNe6XHcO8EAFM/WJ11x9cztwtaRXgDsi4g+ShlK85roKmFHpdA0kIn5H8XSwO8dSPDVsKN6g0QeShgHfo/jYDMB6oKk8fytwXkQ03F+KKkkaAXyI4jN/P42Il8p/sP4YEW9VO13POK7tQNI+wERgLLAGWBgRT279XtZVeeCiq4ELgGEUn06fGBGPSvoJsCgiLq9yxp7ya67t4y3gd8AS4AXgfZJOkHRCtWM1lG8AfwdcCLyPTQ8HMQc4qYqh+sKvufqgPCTcbIpDxG3p2CCD+nWoxnUOMCUibi7XYl2tpAiuoTiuvvkuMAQ4DXgC+GO14zS0XSki6s4QGvAfKcfVNx8FPh0R91Q9yACwhOL4ld296X488Gj/jtN3jqtvVgJDqx5igPg34M5yC+ztFE+pD5R0KvB54FNVDtcb3lrYB5I+Afw7cHpEPFX1PI1O0mSKP89xXRb/DvhKRNxWzVS957j6QNJCir8II4BVdLNHRkQc3L9TNSZJnwTujYi3JH2Q4oCgLwLLtrB7Wd3z08K+WVL+WN/NAdZKmkmxB/xDVQ/UV15zWV2QNAH4LMUm+XHAI8BNwOyIeKXC0XrNcVndKT+F/FngVIr3D39EcfDYn1c6WA85Lqtbkt5DsZf8X1FsPXwauAH4dkRsqHK2Wnj3J6s7kg6XdAvFJ7w/RPFlicdQbKK/EphZ3XS185rL6oKk8UBr+TMB6KD4xMGPIuL1Lrc7FfhBRLy7gjF7xFsLrV48RfFVUrdQvL76ny3c7nGKjR11z2suqwvlJwh+1mif2doax2WWxBs0zJI4LrMkjss2I2lXSef34n5XSPpqxkyNyHHZJspPAe8K9Dgu25TjqkOSzpH0a0m/kvR9SeMltZfL2iWNK293i6QbJD0k6SlJp5fLZ3c9fkd5u7+RNEjSNZIWlr/r8+X1kyT9XNIPgd8AU4H3S+qUdE15m4u63O/KLr/7a5KWSZpPcQhv2ygi/FNHP8D+FHsmNJeXRwI/BlrLy58D7i7P30Kx18IOFMfxWFEuPxWYUZ4fQnG02mFAG3BpufxdwCJgT2AS8Htgz/K6CcCSLjMdQ3EEYZWPdQ9wGHAQRYzDgZ2BFcBXq/4zrJcfv4lcf46kOMDo8wAR8WL5jSmnldd/n+IDhRvdHcV7Q09IGlMu+ylwQ/m9VscBD0TE/0k6BvjwxjUcxbHZ96I49scjseU3bo8pfx4rLzeV99sJuCsiXgOQNLcv/+EDjeOqP6LYSXVrul7/epfzAojiyL8dFEeq/VuKA5RuvP6LEXHfJg8oTaJYc21tpqsj4rvvuN+Xa5j1z5Zfc9WfdmCypL8AkDQSeIg/HdX3TIrvrdqWWRQf2/hrYGNM9wF/v/FL+iR9UFJ3++i9SrFWosv9PiepqbzfeyWNpjh++6mShknaiQY8tmAmr7nqTEQ8Lukq4BeS3qR4KvYPwE2SLgLWUUSzLfMo9h6fGxEbD/n2PYrXU49KUvm7TulmhhckPShpCcUhpS+StC/wcHE31gNnRXE03NlAJ8X3af13L/+zByTv/mSWxE8LzZI4LrMkjsssieMyS+K4zJI4LrMkjsssieMyS/L/lPDWImX/C2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1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78879"/>
            <a:ext cx="10515600" cy="374346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Market segment type and preferences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70" y="499744"/>
            <a:ext cx="3088215" cy="31801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195" y="657352"/>
            <a:ext cx="2987284" cy="2629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995" y="499744"/>
            <a:ext cx="3326409" cy="260806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flipH="1">
            <a:off x="788745" y="4440791"/>
            <a:ext cx="4866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64% of reservation were made online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29% offline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33731" y="4440791"/>
            <a:ext cx="4970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Meal plan 1 and Room type 1 are the most popular</a:t>
            </a:r>
          </a:p>
          <a:p>
            <a:r>
              <a:rPr lang="en-US" dirty="0" smtClean="0"/>
              <a:t>Preferences for </a:t>
            </a:r>
            <a:r>
              <a:rPr lang="en-US" dirty="0" err="1" smtClean="0"/>
              <a:t>gues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913" y="63826"/>
            <a:ext cx="10510962" cy="46181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/>
              <a:t>Arrival months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49394" y="814151"/>
            <a:ext cx="54704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October has the highest number of guest arrivals to the hotels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November is the second highest arrival  month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January is the month with the least number of Arrivals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 average number of arrivals per months is 3022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3973709"/>
            <a:ext cx="4387443" cy="28842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72" y="525637"/>
            <a:ext cx="4371539" cy="28738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495668" y="5016701"/>
            <a:ext cx="4977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number of arrivals  for the days of the month are fairly uniform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85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0"/>
            <a:ext cx="10515600" cy="48503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Number of adults or children per booking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340" y="567409"/>
            <a:ext cx="4508110" cy="29439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88968" y="140831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number of adults per booking is from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2-3</a:t>
            </a:r>
          </a:p>
          <a:p>
            <a:pPr>
              <a:buSzPts val="1800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average number of adults per booking is ~2 </a:t>
            </a:r>
            <a:endParaRPr lang="en-US" dirty="0"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41" y="3740478"/>
            <a:ext cx="4564809" cy="29809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42276" y="438690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SzPts val="18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The number of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accompanying children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per booking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ranges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from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0-2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>
              <a:buSzPts val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1" y="123567"/>
            <a:ext cx="11205519" cy="496635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No of weekend nights and weekend nights booked by guests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301" y="725462"/>
            <a:ext cx="4379163" cy="2859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6386"/>
            <a:ext cx="4641366" cy="30309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57900" y="1309817"/>
            <a:ext cx="5799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number of weekend nights reserved is between 0 and 2</a:t>
            </a:r>
          </a:p>
          <a:p>
            <a:r>
              <a:rPr lang="en-US" dirty="0" smtClean="0"/>
              <a:t>With a mean and median of ~1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0141" y="4184822"/>
            <a:ext cx="55649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</a:t>
            </a:r>
            <a:r>
              <a:rPr lang="en-US" dirty="0" smtClean="0"/>
              <a:t>week nights </a:t>
            </a:r>
            <a:r>
              <a:rPr lang="en-US" dirty="0"/>
              <a:t>reserved is between 0 and </a:t>
            </a:r>
            <a:r>
              <a:rPr lang="en-US" dirty="0" smtClean="0"/>
              <a:t>17</a:t>
            </a:r>
            <a:endParaRPr lang="en-US" dirty="0"/>
          </a:p>
          <a:p>
            <a:r>
              <a:rPr lang="en-US" dirty="0" smtClean="0"/>
              <a:t>with </a:t>
            </a:r>
            <a:r>
              <a:rPr lang="en-US" dirty="0"/>
              <a:t>a mean and median of </a:t>
            </a:r>
            <a:r>
              <a:rPr lang="en-US" dirty="0" smtClean="0"/>
              <a:t>~2. </a:t>
            </a:r>
          </a:p>
          <a:p>
            <a:endParaRPr lang="en-US" dirty="0"/>
          </a:p>
          <a:p>
            <a:r>
              <a:rPr lang="en-US" dirty="0" smtClean="0"/>
              <a:t>The data is rightly skewed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4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198"/>
            <a:ext cx="10515600" cy="402926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Lead time and room prices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957" y="805717"/>
            <a:ext cx="4866490" cy="262328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E6D5C-97C8-473E-A08F-9D71CF0A0BA7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11330" y="963827"/>
            <a:ext cx="57366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lead time for the reservations is between 0 to 450 days</a:t>
            </a:r>
          </a:p>
          <a:p>
            <a:endParaRPr lang="en-US" dirty="0"/>
          </a:p>
          <a:p>
            <a:r>
              <a:rPr lang="en-US" dirty="0" smtClean="0"/>
              <a:t>The data is rightly skewed </a:t>
            </a:r>
          </a:p>
          <a:p>
            <a:endParaRPr lang="en-US" dirty="0"/>
          </a:p>
          <a:p>
            <a:r>
              <a:rPr lang="en-US" dirty="0" smtClean="0"/>
              <a:t>The mean lead time is </a:t>
            </a:r>
            <a:r>
              <a:rPr lang="en-US" dirty="0"/>
              <a:t> </a:t>
            </a:r>
            <a:r>
              <a:rPr lang="en-US" dirty="0" smtClean="0"/>
              <a:t>83 days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57" y="3837069"/>
            <a:ext cx="4786832" cy="27402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11330" y="3768918"/>
            <a:ext cx="5485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average and mean price of a room ~ 103.0 euros</a:t>
            </a:r>
          </a:p>
          <a:p>
            <a:endParaRPr lang="en-US" dirty="0"/>
          </a:p>
          <a:p>
            <a:r>
              <a:rPr lang="en-US" dirty="0" smtClean="0"/>
              <a:t>The minimum price is 20.7 euros</a:t>
            </a:r>
          </a:p>
          <a:p>
            <a:endParaRPr lang="en-US" dirty="0"/>
          </a:p>
          <a:p>
            <a:r>
              <a:rPr lang="en-US" dirty="0" smtClean="0"/>
              <a:t>The maximum price is 179.5 euros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1109</Words>
  <Application>Microsoft Office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 INN Hotels Project </vt:lpstr>
      <vt:lpstr>Overview</vt:lpstr>
      <vt:lpstr>Data-dictionary</vt:lpstr>
      <vt:lpstr>Overview of data</vt:lpstr>
      <vt:lpstr>Market segment type and preferences</vt:lpstr>
      <vt:lpstr>Arrival months</vt:lpstr>
      <vt:lpstr>Number of adults or children per booking</vt:lpstr>
      <vt:lpstr>No of weekend nights and weekend nights booked by guests</vt:lpstr>
      <vt:lpstr>Lead time and room prices</vt:lpstr>
      <vt:lpstr>PowerPoint Presentation</vt:lpstr>
      <vt:lpstr>PowerPoint Presentation</vt:lpstr>
      <vt:lpstr>Predictions</vt:lpstr>
      <vt:lpstr>Confusion matrix before pruning</vt:lpstr>
      <vt:lpstr> Best model: Confusion matrix after prunning</vt:lpstr>
      <vt:lpstr>Conclusion</vt:lpstr>
      <vt:lpstr>Actionable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Enoch A. Adogla</dc:creator>
  <cp:lastModifiedBy>Enoch A. Adogla</cp:lastModifiedBy>
  <cp:revision>132</cp:revision>
  <dcterms:created xsi:type="dcterms:W3CDTF">2021-09-25T00:42:16Z</dcterms:created>
  <dcterms:modified xsi:type="dcterms:W3CDTF">2022-05-28T04:48:31Z</dcterms:modified>
</cp:coreProperties>
</file>