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9" r:id="rId9"/>
    <p:sldId id="264" r:id="rId10"/>
    <p:sldId id="265" r:id="rId11"/>
    <p:sldId id="266" r:id="rId12"/>
    <p:sldId id="268" r:id="rId13"/>
    <p:sldId id="267" r:id="rId14"/>
    <p:sldId id="263"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4" d="100"/>
          <a:sy n="84" d="100"/>
        </p:scale>
        <p:origin x="581" y="1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1D7818-4D06-46AF-987F-AC178B2BC60D}"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6A9A5-095A-4DB2-90D0-516A393ABFD6}" type="slidenum">
              <a:rPr lang="en-US" smtClean="0"/>
              <a:t>‹#›</a:t>
            </a:fld>
            <a:endParaRPr lang="en-US"/>
          </a:p>
        </p:txBody>
      </p:sp>
    </p:spTree>
    <p:extLst>
      <p:ext uri="{BB962C8B-B14F-4D97-AF65-F5344CB8AC3E}">
        <p14:creationId xmlns:p14="http://schemas.microsoft.com/office/powerpoint/2010/main" val="3420074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1D7818-4D06-46AF-987F-AC178B2BC60D}"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6A9A5-095A-4DB2-90D0-516A393ABFD6}" type="slidenum">
              <a:rPr lang="en-US" smtClean="0"/>
              <a:t>‹#›</a:t>
            </a:fld>
            <a:endParaRPr lang="en-US"/>
          </a:p>
        </p:txBody>
      </p:sp>
    </p:spTree>
    <p:extLst>
      <p:ext uri="{BB962C8B-B14F-4D97-AF65-F5344CB8AC3E}">
        <p14:creationId xmlns:p14="http://schemas.microsoft.com/office/powerpoint/2010/main" val="3693050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1D7818-4D06-46AF-987F-AC178B2BC60D}"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6A9A5-095A-4DB2-90D0-516A393ABFD6}" type="slidenum">
              <a:rPr lang="en-US" smtClean="0"/>
              <a:t>‹#›</a:t>
            </a:fld>
            <a:endParaRPr lang="en-US"/>
          </a:p>
        </p:txBody>
      </p:sp>
    </p:spTree>
    <p:extLst>
      <p:ext uri="{BB962C8B-B14F-4D97-AF65-F5344CB8AC3E}">
        <p14:creationId xmlns:p14="http://schemas.microsoft.com/office/powerpoint/2010/main" val="1459813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1D7818-4D06-46AF-987F-AC178B2BC60D}"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6A9A5-095A-4DB2-90D0-516A393ABFD6}" type="slidenum">
              <a:rPr lang="en-US" smtClean="0"/>
              <a:t>‹#›</a:t>
            </a:fld>
            <a:endParaRPr lang="en-US"/>
          </a:p>
        </p:txBody>
      </p:sp>
    </p:spTree>
    <p:extLst>
      <p:ext uri="{BB962C8B-B14F-4D97-AF65-F5344CB8AC3E}">
        <p14:creationId xmlns:p14="http://schemas.microsoft.com/office/powerpoint/2010/main" val="69516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1D7818-4D06-46AF-987F-AC178B2BC60D}"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6A9A5-095A-4DB2-90D0-516A393ABFD6}" type="slidenum">
              <a:rPr lang="en-US" smtClean="0"/>
              <a:t>‹#›</a:t>
            </a:fld>
            <a:endParaRPr lang="en-US"/>
          </a:p>
        </p:txBody>
      </p:sp>
    </p:spTree>
    <p:extLst>
      <p:ext uri="{BB962C8B-B14F-4D97-AF65-F5344CB8AC3E}">
        <p14:creationId xmlns:p14="http://schemas.microsoft.com/office/powerpoint/2010/main" val="1950788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1D7818-4D06-46AF-987F-AC178B2BC60D}"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E6A9A5-095A-4DB2-90D0-516A393ABFD6}" type="slidenum">
              <a:rPr lang="en-US" smtClean="0"/>
              <a:t>‹#›</a:t>
            </a:fld>
            <a:endParaRPr lang="en-US"/>
          </a:p>
        </p:txBody>
      </p:sp>
    </p:spTree>
    <p:extLst>
      <p:ext uri="{BB962C8B-B14F-4D97-AF65-F5344CB8AC3E}">
        <p14:creationId xmlns:p14="http://schemas.microsoft.com/office/powerpoint/2010/main" val="381743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1D7818-4D06-46AF-987F-AC178B2BC60D}"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E6A9A5-095A-4DB2-90D0-516A393ABFD6}" type="slidenum">
              <a:rPr lang="en-US" smtClean="0"/>
              <a:t>‹#›</a:t>
            </a:fld>
            <a:endParaRPr lang="en-US"/>
          </a:p>
        </p:txBody>
      </p:sp>
    </p:spTree>
    <p:extLst>
      <p:ext uri="{BB962C8B-B14F-4D97-AF65-F5344CB8AC3E}">
        <p14:creationId xmlns:p14="http://schemas.microsoft.com/office/powerpoint/2010/main" val="3900308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1D7818-4D06-46AF-987F-AC178B2BC60D}"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E6A9A5-095A-4DB2-90D0-516A393ABFD6}" type="slidenum">
              <a:rPr lang="en-US" smtClean="0"/>
              <a:t>‹#›</a:t>
            </a:fld>
            <a:endParaRPr lang="en-US"/>
          </a:p>
        </p:txBody>
      </p:sp>
    </p:spTree>
    <p:extLst>
      <p:ext uri="{BB962C8B-B14F-4D97-AF65-F5344CB8AC3E}">
        <p14:creationId xmlns:p14="http://schemas.microsoft.com/office/powerpoint/2010/main" val="24021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D7818-4D06-46AF-987F-AC178B2BC60D}"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E6A9A5-095A-4DB2-90D0-516A393ABFD6}" type="slidenum">
              <a:rPr lang="en-US" smtClean="0"/>
              <a:t>‹#›</a:t>
            </a:fld>
            <a:endParaRPr lang="en-US"/>
          </a:p>
        </p:txBody>
      </p:sp>
    </p:spTree>
    <p:extLst>
      <p:ext uri="{BB962C8B-B14F-4D97-AF65-F5344CB8AC3E}">
        <p14:creationId xmlns:p14="http://schemas.microsoft.com/office/powerpoint/2010/main" val="904347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1D7818-4D06-46AF-987F-AC178B2BC60D}"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E6A9A5-095A-4DB2-90D0-516A393ABFD6}" type="slidenum">
              <a:rPr lang="en-US" smtClean="0"/>
              <a:t>‹#›</a:t>
            </a:fld>
            <a:endParaRPr lang="en-US"/>
          </a:p>
        </p:txBody>
      </p:sp>
    </p:spTree>
    <p:extLst>
      <p:ext uri="{BB962C8B-B14F-4D97-AF65-F5344CB8AC3E}">
        <p14:creationId xmlns:p14="http://schemas.microsoft.com/office/powerpoint/2010/main" val="2964604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1D7818-4D06-46AF-987F-AC178B2BC60D}"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E6A9A5-095A-4DB2-90D0-516A393ABFD6}" type="slidenum">
              <a:rPr lang="en-US" smtClean="0"/>
              <a:t>‹#›</a:t>
            </a:fld>
            <a:endParaRPr lang="en-US"/>
          </a:p>
        </p:txBody>
      </p:sp>
    </p:spTree>
    <p:extLst>
      <p:ext uri="{BB962C8B-B14F-4D97-AF65-F5344CB8AC3E}">
        <p14:creationId xmlns:p14="http://schemas.microsoft.com/office/powerpoint/2010/main" val="136637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1D7818-4D06-46AF-987F-AC178B2BC60D}" type="datetimeFigureOut">
              <a:rPr lang="en-US" smtClean="0"/>
              <a:t>1/22/2022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6A9A5-095A-4DB2-90D0-516A393ABFD6}" type="slidenum">
              <a:rPr lang="en-US" smtClean="0"/>
              <a:t>‹#›</a:t>
            </a:fld>
            <a:endParaRPr lang="en-US"/>
          </a:p>
        </p:txBody>
      </p:sp>
    </p:spTree>
    <p:extLst>
      <p:ext uri="{BB962C8B-B14F-4D97-AF65-F5344CB8AC3E}">
        <p14:creationId xmlns:p14="http://schemas.microsoft.com/office/powerpoint/2010/main" val="3581887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smtClean="0"/>
              <a:t>ReneWind</a:t>
            </a:r>
            <a:endParaRPr lang="en-US" b="1" dirty="0"/>
          </a:p>
        </p:txBody>
      </p:sp>
      <p:sp>
        <p:nvSpPr>
          <p:cNvPr id="3" name="Subtitle 2"/>
          <p:cNvSpPr>
            <a:spLocks noGrp="1"/>
          </p:cNvSpPr>
          <p:nvPr>
            <p:ph type="subTitle" idx="1"/>
          </p:nvPr>
        </p:nvSpPr>
        <p:spPr/>
        <p:txBody>
          <a:bodyPr/>
          <a:lstStyle/>
          <a:p>
            <a:r>
              <a:rPr lang="en-US" b="1" dirty="0" smtClean="0"/>
              <a:t>Business Presentatio</a:t>
            </a:r>
            <a:r>
              <a:rPr lang="en-US" dirty="0" smtClean="0"/>
              <a:t>n</a:t>
            </a:r>
            <a:endParaRPr lang="en-US" dirty="0"/>
          </a:p>
        </p:txBody>
      </p:sp>
      <p:sp>
        <p:nvSpPr>
          <p:cNvPr id="4" name="TextBox 3"/>
          <p:cNvSpPr txBox="1"/>
          <p:nvPr/>
        </p:nvSpPr>
        <p:spPr>
          <a:xfrm>
            <a:off x="7616952" y="5769864"/>
            <a:ext cx="1462260" cy="646331"/>
          </a:xfrm>
          <a:prstGeom prst="rect">
            <a:avLst/>
          </a:prstGeom>
          <a:noFill/>
        </p:spPr>
        <p:txBody>
          <a:bodyPr wrap="none" rtlCol="0">
            <a:spAutoFit/>
          </a:bodyPr>
          <a:lstStyle/>
          <a:p>
            <a:r>
              <a:rPr lang="en-US" dirty="0" smtClean="0"/>
              <a:t>Enoch Adogla</a:t>
            </a:r>
          </a:p>
          <a:p>
            <a:r>
              <a:rPr lang="en-US" dirty="0" smtClean="0"/>
              <a:t>1-21-2022</a:t>
            </a:r>
            <a:endParaRPr lang="en-US" dirty="0"/>
          </a:p>
        </p:txBody>
      </p:sp>
    </p:spTree>
    <p:extLst>
      <p:ext uri="{BB962C8B-B14F-4D97-AF65-F5344CB8AC3E}">
        <p14:creationId xmlns:p14="http://schemas.microsoft.com/office/powerpoint/2010/main" val="3943222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312" y="136525"/>
            <a:ext cx="11567160" cy="1015619"/>
          </a:xfrm>
        </p:spPr>
        <p:txBody>
          <a:bodyPr>
            <a:normAutofit/>
          </a:bodyPr>
          <a:lstStyle/>
          <a:p>
            <a:r>
              <a:rPr lang="en-US" sz="3600" b="1" dirty="0" smtClean="0">
                <a:latin typeface="+mn-lt"/>
              </a:rPr>
              <a:t>Scores from Oversampled Data using Cross Validation</a:t>
            </a:r>
            <a:endParaRPr lang="en-US" sz="3600" b="1" dirty="0">
              <a:latin typeface="+mn-lt"/>
            </a:endParaRPr>
          </a:p>
        </p:txBody>
      </p:sp>
      <p:pic>
        <p:nvPicPr>
          <p:cNvPr id="4" name="Picture 3"/>
          <p:cNvPicPr>
            <a:picLocks noChangeAspect="1"/>
          </p:cNvPicPr>
          <p:nvPr/>
        </p:nvPicPr>
        <p:blipFill>
          <a:blip r:embed="rId2"/>
          <a:stretch>
            <a:fillRect/>
          </a:stretch>
        </p:blipFill>
        <p:spPr>
          <a:xfrm>
            <a:off x="298460" y="1587505"/>
            <a:ext cx="5797540" cy="4456678"/>
          </a:xfrm>
          <a:prstGeom prst="rect">
            <a:avLst/>
          </a:prstGeom>
        </p:spPr>
      </p:pic>
      <p:sp>
        <p:nvSpPr>
          <p:cNvPr id="5" name="TextBox 4"/>
          <p:cNvSpPr txBox="1"/>
          <p:nvPr/>
        </p:nvSpPr>
        <p:spPr>
          <a:xfrm>
            <a:off x="6096000" y="2039112"/>
            <a:ext cx="5836921"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All the models have higher score than in the original </a:t>
            </a:r>
            <a:r>
              <a:rPr lang="en-US" sz="2400" dirty="0" err="1" smtClean="0"/>
              <a:t>imblanced</a:t>
            </a:r>
            <a:r>
              <a:rPr lang="en-US" sz="2400" dirty="0" smtClean="0"/>
              <a:t> data</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a:t>The best four model are: XGB, Random Forest, Gradient </a:t>
            </a:r>
            <a:r>
              <a:rPr lang="en-US" sz="2400" dirty="0" smtClean="0"/>
              <a:t>Boosting and Bagging </a:t>
            </a:r>
          </a:p>
          <a:p>
            <a:endParaRPr lang="en-US" sz="2400" dirty="0"/>
          </a:p>
          <a:p>
            <a:pPr marL="285750" indent="-285750">
              <a:buFont typeface="Arial" panose="020B0604020202020204" pitchFamily="34" charset="0"/>
              <a:buChar char="•"/>
            </a:pPr>
            <a:r>
              <a:rPr lang="en-US" sz="2400" dirty="0" smtClean="0"/>
              <a:t>XGB – 98.4%  and Random Forest – 98.1%</a:t>
            </a:r>
            <a:endParaRPr lang="en-US" sz="2400" dirty="0"/>
          </a:p>
        </p:txBody>
      </p:sp>
    </p:spTree>
    <p:extLst>
      <p:ext uri="{BB962C8B-B14F-4D97-AF65-F5344CB8AC3E}">
        <p14:creationId xmlns:p14="http://schemas.microsoft.com/office/powerpoint/2010/main" val="1993455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784" y="209677"/>
            <a:ext cx="11405808" cy="594995"/>
          </a:xfrm>
        </p:spPr>
        <p:txBody>
          <a:bodyPr>
            <a:noAutofit/>
          </a:bodyPr>
          <a:lstStyle/>
          <a:p>
            <a:r>
              <a:rPr lang="en-US" sz="3200" b="1" dirty="0">
                <a:latin typeface="+mn-lt"/>
              </a:rPr>
              <a:t>Scores </a:t>
            </a:r>
            <a:r>
              <a:rPr lang="en-US" sz="3200" b="1" dirty="0" smtClean="0">
                <a:latin typeface="+mn-lt"/>
              </a:rPr>
              <a:t>from </a:t>
            </a:r>
            <a:r>
              <a:rPr lang="en-US" sz="3200" b="1" dirty="0" err="1" smtClean="0">
                <a:latin typeface="+mn-lt"/>
              </a:rPr>
              <a:t>Undersampled</a:t>
            </a:r>
            <a:r>
              <a:rPr lang="en-US" sz="3200" b="1" dirty="0" smtClean="0">
                <a:latin typeface="+mn-lt"/>
              </a:rPr>
              <a:t> Data using </a:t>
            </a:r>
            <a:r>
              <a:rPr lang="en-US" sz="3200" b="1" dirty="0">
                <a:latin typeface="+mn-lt"/>
              </a:rPr>
              <a:t>Cross Validation</a:t>
            </a:r>
            <a:endParaRPr lang="en-US" sz="3200" dirty="0">
              <a:latin typeface="+mn-lt"/>
            </a:endParaRPr>
          </a:p>
        </p:txBody>
      </p:sp>
      <p:pic>
        <p:nvPicPr>
          <p:cNvPr id="4" name="Picture 3"/>
          <p:cNvPicPr>
            <a:picLocks noChangeAspect="1"/>
          </p:cNvPicPr>
          <p:nvPr/>
        </p:nvPicPr>
        <p:blipFill>
          <a:blip r:embed="rId2"/>
          <a:stretch>
            <a:fillRect/>
          </a:stretch>
        </p:blipFill>
        <p:spPr>
          <a:xfrm>
            <a:off x="188784" y="1133856"/>
            <a:ext cx="6212016" cy="4875689"/>
          </a:xfrm>
          <a:prstGeom prst="rect">
            <a:avLst/>
          </a:prstGeom>
        </p:spPr>
      </p:pic>
      <p:sp>
        <p:nvSpPr>
          <p:cNvPr id="5" name="TextBox 4"/>
          <p:cNvSpPr txBox="1"/>
          <p:nvPr/>
        </p:nvSpPr>
        <p:spPr>
          <a:xfrm>
            <a:off x="6281929" y="1709928"/>
            <a:ext cx="5696712" cy="4801314"/>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Random Forest gave slightly higher score here than XG Boost - 89.8% for </a:t>
            </a:r>
            <a:r>
              <a:rPr lang="en-US" sz="2400" dirty="0" err="1" smtClean="0"/>
              <a:t>Randome</a:t>
            </a:r>
            <a:r>
              <a:rPr lang="en-US" sz="2400" dirty="0" smtClean="0"/>
              <a:t> Forest and XGB 89.1%</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The best four models in all three models are the same: XGB, Random Forest, Gradient Boosting and Bagging </a:t>
            </a:r>
          </a:p>
          <a:p>
            <a:endParaRPr lang="en-US" sz="2400" dirty="0" smtClean="0"/>
          </a:p>
          <a:p>
            <a:pPr marL="285750" indent="-285750">
              <a:buFont typeface="Arial" panose="020B0604020202020204" pitchFamily="34" charset="0"/>
              <a:buChar char="•"/>
            </a:pPr>
            <a:r>
              <a:rPr lang="en-US" sz="2400" dirty="0" smtClean="0"/>
              <a:t>These four models will be tuned using </a:t>
            </a:r>
            <a:r>
              <a:rPr lang="en-US" sz="2400" dirty="0" err="1" smtClean="0"/>
              <a:t>hyperparameters</a:t>
            </a:r>
            <a:r>
              <a:rPr lang="en-US" sz="2400" dirty="0" smtClean="0"/>
              <a:t> and their performances compared</a:t>
            </a:r>
          </a:p>
          <a:p>
            <a:endParaRPr lang="en-US" sz="2400" dirty="0" smtClean="0"/>
          </a:p>
          <a:p>
            <a:endParaRPr lang="en-US" dirty="0" smtClean="0"/>
          </a:p>
        </p:txBody>
      </p:sp>
    </p:spTree>
    <p:extLst>
      <p:ext uri="{BB962C8B-B14F-4D97-AF65-F5344CB8AC3E}">
        <p14:creationId xmlns:p14="http://schemas.microsoft.com/office/powerpoint/2010/main" val="35724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7161"/>
            <a:ext cx="10515600" cy="713232"/>
          </a:xfrm>
        </p:spPr>
        <p:txBody>
          <a:bodyPr>
            <a:normAutofit/>
          </a:bodyPr>
          <a:lstStyle/>
          <a:p>
            <a:r>
              <a:rPr lang="en-US" sz="3400" b="1" dirty="0" smtClean="0">
                <a:latin typeface="+mn-lt"/>
              </a:rPr>
              <a:t>Model Performance Summary</a:t>
            </a:r>
            <a:endParaRPr lang="en-US" sz="3400" b="1" dirty="0">
              <a:latin typeface="+mn-lt"/>
            </a:endParaRPr>
          </a:p>
        </p:txBody>
      </p:sp>
      <p:sp>
        <p:nvSpPr>
          <p:cNvPr id="3" name="Content Placeholder 2"/>
          <p:cNvSpPr>
            <a:spLocks noGrp="1"/>
          </p:cNvSpPr>
          <p:nvPr>
            <p:ph idx="1"/>
          </p:nvPr>
        </p:nvSpPr>
        <p:spPr>
          <a:xfrm>
            <a:off x="838200" y="996696"/>
            <a:ext cx="10515600" cy="5180267"/>
          </a:xfrm>
        </p:spPr>
        <p:txBody>
          <a:bodyPr>
            <a:normAutofit/>
          </a:bodyPr>
          <a:lstStyle/>
          <a:p>
            <a:pPr marL="342900" lvl="1" indent="-342900"/>
            <a:r>
              <a:rPr lang="en-US" dirty="0" smtClean="0"/>
              <a:t>We will use  our best four models from cross validation scores – XGB, </a:t>
            </a:r>
            <a:r>
              <a:rPr lang="en-US" dirty="0" err="1" smtClean="0"/>
              <a:t>RandomForest</a:t>
            </a:r>
            <a:r>
              <a:rPr lang="en-US" dirty="0" smtClean="0"/>
              <a:t>, Bagging,  Gradient Boosting </a:t>
            </a:r>
          </a:p>
          <a:p>
            <a:pPr marL="342900" lvl="1" indent="-342900"/>
            <a:r>
              <a:rPr lang="en-US" dirty="0" smtClean="0"/>
              <a:t>We will use balanced class weight so models focus equally on both classes. Since oversampling gave the  best scores on cross validation, oversampled data will be used.</a:t>
            </a:r>
          </a:p>
          <a:p>
            <a:pPr marL="342900" lvl="1" indent="-342900"/>
            <a:r>
              <a:rPr lang="en-US" dirty="0" smtClean="0"/>
              <a:t>The models will be tuned using </a:t>
            </a:r>
            <a:r>
              <a:rPr lang="en-US" dirty="0" err="1" smtClean="0"/>
              <a:t>hyperparameters</a:t>
            </a:r>
            <a:endParaRPr lang="en-US" dirty="0" smtClean="0"/>
          </a:p>
          <a:p>
            <a:pPr marL="342900" lvl="1" indent="-342900"/>
            <a:r>
              <a:rPr lang="en-US" dirty="0" smtClean="0"/>
              <a:t>We will compare the performance of the tuned models on the train, validation and test sets to determine the best model</a:t>
            </a:r>
          </a:p>
          <a:p>
            <a:pPr>
              <a:lnSpc>
                <a:spcPct val="150000"/>
              </a:lnSpc>
            </a:pPr>
            <a:r>
              <a:rPr lang="en-US" sz="2400" dirty="0" smtClean="0"/>
              <a:t>We will again use Recall score as the metric for evaluation of the performance of the models</a:t>
            </a:r>
          </a:p>
          <a:p>
            <a:pPr marL="0" lvl="1" indent="0">
              <a:buNone/>
            </a:pPr>
            <a:endParaRPr lang="en-US" sz="2000" dirty="0"/>
          </a:p>
        </p:txBody>
      </p:sp>
    </p:spTree>
    <p:extLst>
      <p:ext uri="{BB962C8B-B14F-4D97-AF65-F5344CB8AC3E}">
        <p14:creationId xmlns:p14="http://schemas.microsoft.com/office/powerpoint/2010/main" val="9250229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9248" y="182245"/>
            <a:ext cx="10515600" cy="695579"/>
          </a:xfrm>
        </p:spPr>
        <p:txBody>
          <a:bodyPr>
            <a:normAutofit/>
          </a:bodyPr>
          <a:lstStyle/>
          <a:p>
            <a:r>
              <a:rPr lang="en-US" sz="3400" b="1" dirty="0" smtClean="0">
                <a:latin typeface="+mn-lt"/>
              </a:rPr>
              <a:t>Model Performance Summary</a:t>
            </a:r>
            <a:endParaRPr lang="en-US" sz="3400" b="1" dirty="0">
              <a:latin typeface="+mn-lt"/>
            </a:endParaRPr>
          </a:p>
        </p:txBody>
      </p:sp>
      <p:graphicFrame>
        <p:nvGraphicFramePr>
          <p:cNvPr id="10" name="Table 9"/>
          <p:cNvGraphicFramePr>
            <a:graphicFrameLocks noGrp="1"/>
          </p:cNvGraphicFramePr>
          <p:nvPr>
            <p:extLst>
              <p:ext uri="{D42A27DB-BD31-4B8C-83A1-F6EECF244321}">
                <p14:modId xmlns:p14="http://schemas.microsoft.com/office/powerpoint/2010/main" val="1543149410"/>
              </p:ext>
            </p:extLst>
          </p:nvPr>
        </p:nvGraphicFramePr>
        <p:xfrm>
          <a:off x="281942" y="1399031"/>
          <a:ext cx="10402820" cy="4059937"/>
        </p:xfrm>
        <a:graphic>
          <a:graphicData uri="http://schemas.openxmlformats.org/drawingml/2006/table">
            <a:tbl>
              <a:tblPr/>
              <a:tblGrid>
                <a:gridCol w="2127554">
                  <a:extLst>
                    <a:ext uri="{9D8B030D-6E8A-4147-A177-3AD203B41FA5}">
                      <a16:colId xmlns:a16="http://schemas.microsoft.com/office/drawing/2014/main" val="1951164966"/>
                    </a:ext>
                  </a:extLst>
                </a:gridCol>
                <a:gridCol w="691781">
                  <a:extLst>
                    <a:ext uri="{9D8B030D-6E8A-4147-A177-3AD203B41FA5}">
                      <a16:colId xmlns:a16="http://schemas.microsoft.com/office/drawing/2014/main" val="949781855"/>
                    </a:ext>
                  </a:extLst>
                </a:gridCol>
                <a:gridCol w="730938">
                  <a:extLst>
                    <a:ext uri="{9D8B030D-6E8A-4147-A177-3AD203B41FA5}">
                      <a16:colId xmlns:a16="http://schemas.microsoft.com/office/drawing/2014/main" val="2596139530"/>
                    </a:ext>
                  </a:extLst>
                </a:gridCol>
                <a:gridCol w="717886">
                  <a:extLst>
                    <a:ext uri="{9D8B030D-6E8A-4147-A177-3AD203B41FA5}">
                      <a16:colId xmlns:a16="http://schemas.microsoft.com/office/drawing/2014/main" val="4041168081"/>
                    </a:ext>
                  </a:extLst>
                </a:gridCol>
                <a:gridCol w="861463">
                  <a:extLst>
                    <a:ext uri="{9D8B030D-6E8A-4147-A177-3AD203B41FA5}">
                      <a16:colId xmlns:a16="http://schemas.microsoft.com/office/drawing/2014/main" val="2673839738"/>
                    </a:ext>
                  </a:extLst>
                </a:gridCol>
                <a:gridCol w="691781">
                  <a:extLst>
                    <a:ext uri="{9D8B030D-6E8A-4147-A177-3AD203B41FA5}">
                      <a16:colId xmlns:a16="http://schemas.microsoft.com/office/drawing/2014/main" val="1794246957"/>
                    </a:ext>
                  </a:extLst>
                </a:gridCol>
                <a:gridCol w="704833">
                  <a:extLst>
                    <a:ext uri="{9D8B030D-6E8A-4147-A177-3AD203B41FA5}">
                      <a16:colId xmlns:a16="http://schemas.microsoft.com/office/drawing/2014/main" val="3764007464"/>
                    </a:ext>
                  </a:extLst>
                </a:gridCol>
                <a:gridCol w="704833">
                  <a:extLst>
                    <a:ext uri="{9D8B030D-6E8A-4147-A177-3AD203B41FA5}">
                      <a16:colId xmlns:a16="http://schemas.microsoft.com/office/drawing/2014/main" val="3541235883"/>
                    </a:ext>
                  </a:extLst>
                </a:gridCol>
                <a:gridCol w="704833">
                  <a:extLst>
                    <a:ext uri="{9D8B030D-6E8A-4147-A177-3AD203B41FA5}">
                      <a16:colId xmlns:a16="http://schemas.microsoft.com/office/drawing/2014/main" val="2989968026"/>
                    </a:ext>
                  </a:extLst>
                </a:gridCol>
                <a:gridCol w="678728">
                  <a:extLst>
                    <a:ext uri="{9D8B030D-6E8A-4147-A177-3AD203B41FA5}">
                      <a16:colId xmlns:a16="http://schemas.microsoft.com/office/drawing/2014/main" val="4251940054"/>
                    </a:ext>
                  </a:extLst>
                </a:gridCol>
                <a:gridCol w="561257">
                  <a:extLst>
                    <a:ext uri="{9D8B030D-6E8A-4147-A177-3AD203B41FA5}">
                      <a16:colId xmlns:a16="http://schemas.microsoft.com/office/drawing/2014/main" val="3477179231"/>
                    </a:ext>
                  </a:extLst>
                </a:gridCol>
                <a:gridCol w="691781">
                  <a:extLst>
                    <a:ext uri="{9D8B030D-6E8A-4147-A177-3AD203B41FA5}">
                      <a16:colId xmlns:a16="http://schemas.microsoft.com/office/drawing/2014/main" val="84305840"/>
                    </a:ext>
                  </a:extLst>
                </a:gridCol>
                <a:gridCol w="535152">
                  <a:extLst>
                    <a:ext uri="{9D8B030D-6E8A-4147-A177-3AD203B41FA5}">
                      <a16:colId xmlns:a16="http://schemas.microsoft.com/office/drawing/2014/main" val="469309005"/>
                    </a:ext>
                  </a:extLst>
                </a:gridCol>
              </a:tblGrid>
              <a:tr h="656151">
                <a:tc>
                  <a:txBody>
                    <a:bodyPr/>
                    <a:lstStyle/>
                    <a:p>
                      <a:pPr algn="ctr" fontAlgn="ctr"/>
                      <a:r>
                        <a:rPr lang="en-US" sz="1100" b="1" i="0" u="none" strike="noStrike" dirty="0">
                          <a:solidFill>
                            <a:srgbClr val="000000"/>
                          </a:solidFill>
                          <a:effectLst/>
                          <a:latin typeface="Calibri" panose="020F0502020204030204" pitchFamily="34" charset="0"/>
                        </a:rPr>
                        <a:t> </a:t>
                      </a:r>
                    </a:p>
                  </a:txBody>
                  <a:tcPr marL="7620" marR="7620" marT="7620" marB="0" anchor="ctr">
                    <a:lnL>
                      <a:noFill/>
                    </a:lnL>
                    <a:lnR>
                      <a:noFill/>
                    </a:lnR>
                    <a:lnT>
                      <a:noFill/>
                    </a:lnT>
                    <a:lnB>
                      <a:noFill/>
                    </a:lnB>
                    <a:solidFill>
                      <a:srgbClr val="FFFFFF"/>
                    </a:solidFill>
                  </a:tcPr>
                </a:tc>
                <a:tc>
                  <a:txBody>
                    <a:bodyPr/>
                    <a:lstStyle/>
                    <a:p>
                      <a:pPr algn="ctr" fontAlgn="ctr"/>
                      <a:r>
                        <a:rPr lang="en-US" sz="1100" b="1" i="0" u="none" strike="noStrike">
                          <a:solidFill>
                            <a:srgbClr val="000000"/>
                          </a:solidFill>
                          <a:effectLst/>
                          <a:latin typeface="Calibri" panose="020F0502020204030204" pitchFamily="34" charset="0"/>
                        </a:rPr>
                        <a:t>Train Accuracy</a:t>
                      </a:r>
                    </a:p>
                  </a:txBody>
                  <a:tcPr marL="7620" marR="7620" marT="7620" marB="0" anchor="ctr">
                    <a:lnL>
                      <a:noFill/>
                    </a:lnL>
                    <a:lnR>
                      <a:noFill/>
                    </a:lnR>
                    <a:lnT>
                      <a:noFill/>
                    </a:lnT>
                    <a:lnB>
                      <a:noFill/>
                    </a:lnB>
                    <a:solidFill>
                      <a:srgbClr val="FFFFFF"/>
                    </a:solidFill>
                  </a:tcPr>
                </a:tc>
                <a:tc>
                  <a:txBody>
                    <a:bodyPr/>
                    <a:lstStyle/>
                    <a:p>
                      <a:pPr algn="ctr" fontAlgn="ctr"/>
                      <a:r>
                        <a:rPr lang="en-US" sz="1100" b="1" i="0" u="none" strike="noStrike">
                          <a:solidFill>
                            <a:srgbClr val="000000"/>
                          </a:solidFill>
                          <a:effectLst/>
                          <a:latin typeface="Calibri" panose="020F0502020204030204" pitchFamily="34" charset="0"/>
                        </a:rPr>
                        <a:t>Validation Accuracy</a:t>
                      </a:r>
                    </a:p>
                  </a:txBody>
                  <a:tcPr marL="7620" marR="7620" marT="7620" marB="0" anchor="ctr">
                    <a:lnL>
                      <a:noFill/>
                    </a:lnL>
                    <a:lnR>
                      <a:noFill/>
                    </a:lnR>
                    <a:lnT>
                      <a:noFill/>
                    </a:lnT>
                    <a:lnB>
                      <a:noFill/>
                    </a:lnB>
                    <a:solidFill>
                      <a:srgbClr val="FFFFFF"/>
                    </a:solidFill>
                  </a:tcPr>
                </a:tc>
                <a:tc>
                  <a:txBody>
                    <a:bodyPr/>
                    <a:lstStyle/>
                    <a:p>
                      <a:pPr algn="ctr" fontAlgn="ctr"/>
                      <a:r>
                        <a:rPr lang="en-US" sz="1100" b="1" i="0" u="none" strike="noStrike">
                          <a:solidFill>
                            <a:srgbClr val="000000"/>
                          </a:solidFill>
                          <a:effectLst/>
                          <a:latin typeface="Calibri" panose="020F0502020204030204" pitchFamily="34" charset="0"/>
                        </a:rPr>
                        <a:t>Test Accuracy</a:t>
                      </a:r>
                    </a:p>
                  </a:txBody>
                  <a:tcPr marL="7620" marR="7620" marT="7620" marB="0" anchor="ctr">
                    <a:lnL>
                      <a:noFill/>
                    </a:lnL>
                    <a:lnR>
                      <a:noFill/>
                    </a:lnR>
                    <a:lnT>
                      <a:noFill/>
                    </a:lnT>
                    <a:lnB>
                      <a:noFill/>
                    </a:lnB>
                    <a:solidFill>
                      <a:srgbClr val="FFFFFF"/>
                    </a:solidFill>
                  </a:tcPr>
                </a:tc>
                <a:tc>
                  <a:txBody>
                    <a:bodyPr/>
                    <a:lstStyle/>
                    <a:p>
                      <a:pPr algn="ctr" fontAlgn="ctr"/>
                      <a:r>
                        <a:rPr lang="en-US" sz="1100" b="1" i="0" u="none" strike="noStrike">
                          <a:solidFill>
                            <a:srgbClr val="000000"/>
                          </a:solidFill>
                          <a:effectLst/>
                          <a:latin typeface="Calibri" panose="020F0502020204030204" pitchFamily="34" charset="0"/>
                        </a:rPr>
                        <a:t>Train Recall</a:t>
                      </a:r>
                    </a:p>
                  </a:txBody>
                  <a:tcPr marL="7620" marR="7620" marT="7620" marB="0" anchor="ctr">
                    <a:lnL>
                      <a:noFill/>
                    </a:lnL>
                    <a:lnR>
                      <a:noFill/>
                    </a:lnR>
                    <a:lnT>
                      <a:noFill/>
                    </a:lnT>
                    <a:lnB>
                      <a:noFill/>
                    </a:lnB>
                    <a:solidFill>
                      <a:srgbClr val="FFFFFF"/>
                    </a:solidFill>
                  </a:tcPr>
                </a:tc>
                <a:tc>
                  <a:txBody>
                    <a:bodyPr/>
                    <a:lstStyle/>
                    <a:p>
                      <a:pPr algn="ctr" fontAlgn="ctr"/>
                      <a:r>
                        <a:rPr lang="en-US" sz="1100" b="1" i="0" u="none" strike="noStrike">
                          <a:solidFill>
                            <a:srgbClr val="000000"/>
                          </a:solidFill>
                          <a:effectLst/>
                          <a:latin typeface="Calibri" panose="020F0502020204030204" pitchFamily="34" charset="0"/>
                        </a:rPr>
                        <a:t>Validation Recall</a:t>
                      </a:r>
                    </a:p>
                  </a:txBody>
                  <a:tcPr marL="7620" marR="7620" marT="7620" marB="0" anchor="ctr">
                    <a:lnL>
                      <a:noFill/>
                    </a:lnL>
                    <a:lnR>
                      <a:noFill/>
                    </a:lnR>
                    <a:lnT>
                      <a:noFill/>
                    </a:lnT>
                    <a:lnB>
                      <a:noFill/>
                    </a:lnB>
                    <a:solidFill>
                      <a:srgbClr val="FFFFFF"/>
                    </a:solidFill>
                  </a:tcPr>
                </a:tc>
                <a:tc>
                  <a:txBody>
                    <a:bodyPr/>
                    <a:lstStyle/>
                    <a:p>
                      <a:pPr algn="ctr" fontAlgn="ctr"/>
                      <a:r>
                        <a:rPr lang="en-US" sz="1100" b="1" i="0" u="none" strike="noStrike">
                          <a:solidFill>
                            <a:srgbClr val="000000"/>
                          </a:solidFill>
                          <a:effectLst/>
                          <a:latin typeface="Calibri" panose="020F0502020204030204" pitchFamily="34" charset="0"/>
                        </a:rPr>
                        <a:t>Test Recall</a:t>
                      </a:r>
                    </a:p>
                  </a:txBody>
                  <a:tcPr marL="7620" marR="7620" marT="7620" marB="0" anchor="ctr">
                    <a:lnL>
                      <a:noFill/>
                    </a:lnL>
                    <a:lnR>
                      <a:noFill/>
                    </a:lnR>
                    <a:lnT>
                      <a:noFill/>
                    </a:lnT>
                    <a:lnB>
                      <a:noFill/>
                    </a:lnB>
                    <a:solidFill>
                      <a:srgbClr val="FFFFFF"/>
                    </a:solidFill>
                  </a:tcPr>
                </a:tc>
                <a:tc>
                  <a:txBody>
                    <a:bodyPr/>
                    <a:lstStyle/>
                    <a:p>
                      <a:pPr algn="ctr" fontAlgn="ctr"/>
                      <a:r>
                        <a:rPr lang="en-US" sz="1100" b="1" i="0" u="none" strike="noStrike">
                          <a:solidFill>
                            <a:srgbClr val="000000"/>
                          </a:solidFill>
                          <a:effectLst/>
                          <a:latin typeface="Calibri" panose="020F0502020204030204" pitchFamily="34" charset="0"/>
                        </a:rPr>
                        <a:t>Train Precicsion</a:t>
                      </a:r>
                    </a:p>
                  </a:txBody>
                  <a:tcPr marL="7620" marR="7620" marT="7620" marB="0" anchor="ctr">
                    <a:lnL>
                      <a:noFill/>
                    </a:lnL>
                    <a:lnR>
                      <a:noFill/>
                    </a:lnR>
                    <a:lnT>
                      <a:noFill/>
                    </a:lnT>
                    <a:lnB>
                      <a:noFill/>
                    </a:lnB>
                    <a:solidFill>
                      <a:srgbClr val="FFFFFF"/>
                    </a:solidFill>
                  </a:tcPr>
                </a:tc>
                <a:tc>
                  <a:txBody>
                    <a:bodyPr/>
                    <a:lstStyle/>
                    <a:p>
                      <a:pPr algn="ctr" fontAlgn="ctr"/>
                      <a:r>
                        <a:rPr lang="en-US" sz="1100" b="1" i="0" u="none" strike="noStrike">
                          <a:solidFill>
                            <a:srgbClr val="000000"/>
                          </a:solidFill>
                          <a:effectLst/>
                          <a:latin typeface="Calibri" panose="020F0502020204030204" pitchFamily="34" charset="0"/>
                        </a:rPr>
                        <a:t>Validation Precision</a:t>
                      </a:r>
                    </a:p>
                  </a:txBody>
                  <a:tcPr marL="7620" marR="7620" marT="7620" marB="0" anchor="ctr">
                    <a:lnL>
                      <a:noFill/>
                    </a:lnL>
                    <a:lnR>
                      <a:noFill/>
                    </a:lnR>
                    <a:lnT>
                      <a:noFill/>
                    </a:lnT>
                    <a:lnB>
                      <a:noFill/>
                    </a:lnB>
                    <a:solidFill>
                      <a:srgbClr val="FFFFFF"/>
                    </a:solidFill>
                  </a:tcPr>
                </a:tc>
                <a:tc>
                  <a:txBody>
                    <a:bodyPr/>
                    <a:lstStyle/>
                    <a:p>
                      <a:pPr algn="ctr" fontAlgn="ctr"/>
                      <a:r>
                        <a:rPr lang="en-US" sz="1100" b="1" i="0" u="none" strike="noStrike">
                          <a:solidFill>
                            <a:srgbClr val="000000"/>
                          </a:solidFill>
                          <a:effectLst/>
                          <a:latin typeface="Calibri" panose="020F0502020204030204" pitchFamily="34" charset="0"/>
                        </a:rPr>
                        <a:t>Test Precision</a:t>
                      </a:r>
                    </a:p>
                  </a:txBody>
                  <a:tcPr marL="7620" marR="7620" marT="7620" marB="0" anchor="ctr">
                    <a:lnL>
                      <a:noFill/>
                    </a:lnL>
                    <a:lnR>
                      <a:noFill/>
                    </a:lnR>
                    <a:lnT>
                      <a:noFill/>
                    </a:lnT>
                    <a:lnB>
                      <a:noFill/>
                    </a:lnB>
                    <a:solidFill>
                      <a:srgbClr val="FFFFFF"/>
                    </a:solidFill>
                  </a:tcPr>
                </a:tc>
                <a:tc>
                  <a:txBody>
                    <a:bodyPr/>
                    <a:lstStyle/>
                    <a:p>
                      <a:pPr algn="ctr" fontAlgn="ctr"/>
                      <a:r>
                        <a:rPr lang="en-US" sz="1100" b="1" i="0" u="none" strike="noStrike">
                          <a:solidFill>
                            <a:srgbClr val="000000"/>
                          </a:solidFill>
                          <a:effectLst/>
                          <a:latin typeface="Calibri" panose="020F0502020204030204" pitchFamily="34" charset="0"/>
                        </a:rPr>
                        <a:t>Train F1</a:t>
                      </a:r>
                    </a:p>
                  </a:txBody>
                  <a:tcPr marL="7620" marR="7620" marT="7620" marB="0" anchor="ctr">
                    <a:lnL>
                      <a:noFill/>
                    </a:lnL>
                    <a:lnR>
                      <a:noFill/>
                    </a:lnR>
                    <a:lnT>
                      <a:noFill/>
                    </a:lnT>
                    <a:lnB>
                      <a:noFill/>
                    </a:lnB>
                    <a:solidFill>
                      <a:srgbClr val="FFFFFF"/>
                    </a:solidFill>
                  </a:tcPr>
                </a:tc>
                <a:tc>
                  <a:txBody>
                    <a:bodyPr/>
                    <a:lstStyle/>
                    <a:p>
                      <a:pPr algn="ctr" fontAlgn="ctr"/>
                      <a:r>
                        <a:rPr lang="en-US" sz="1100" b="1" i="0" u="none" strike="noStrike">
                          <a:solidFill>
                            <a:srgbClr val="000000"/>
                          </a:solidFill>
                          <a:effectLst/>
                          <a:latin typeface="Calibri" panose="020F0502020204030204" pitchFamily="34" charset="0"/>
                        </a:rPr>
                        <a:t>Validation FI</a:t>
                      </a:r>
                    </a:p>
                  </a:txBody>
                  <a:tcPr marL="7620" marR="7620" marT="7620" marB="0" anchor="ctr">
                    <a:lnL>
                      <a:noFill/>
                    </a:lnL>
                    <a:lnR>
                      <a:noFill/>
                    </a:lnR>
                    <a:lnT>
                      <a:noFill/>
                    </a:lnT>
                    <a:lnB>
                      <a:noFill/>
                    </a:lnB>
                    <a:solidFill>
                      <a:srgbClr val="FFFFFF"/>
                    </a:solidFill>
                  </a:tcPr>
                </a:tc>
                <a:tc>
                  <a:txBody>
                    <a:bodyPr/>
                    <a:lstStyle/>
                    <a:p>
                      <a:pPr algn="ctr" fontAlgn="ctr"/>
                      <a:r>
                        <a:rPr lang="en-US" sz="1100" b="1" i="0" u="none" strike="noStrike">
                          <a:solidFill>
                            <a:srgbClr val="000000"/>
                          </a:solidFill>
                          <a:effectLst/>
                          <a:latin typeface="Calibri" panose="020F0502020204030204" pitchFamily="34" charset="0"/>
                        </a:rPr>
                        <a:t>Test F1</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2286923726"/>
                  </a:ext>
                </a:extLst>
              </a:tr>
              <a:tr h="915878">
                <a:tc>
                  <a:txBody>
                    <a:bodyPr/>
                    <a:lstStyle/>
                    <a:p>
                      <a:pPr algn="r" fontAlgn="ctr"/>
                      <a:r>
                        <a:rPr lang="en-US" sz="1100" b="1" i="0" u="none" strike="noStrike">
                          <a:solidFill>
                            <a:srgbClr val="006100"/>
                          </a:solidFill>
                          <a:effectLst/>
                          <a:latin typeface="Calibri Light" panose="020F0302020204030204" pitchFamily="34" charset="0"/>
                        </a:rPr>
                        <a:t>Gradient Boosting tuned with oversampled data</a:t>
                      </a:r>
                    </a:p>
                  </a:txBody>
                  <a:tcPr marL="7620" marR="7620" marT="7620" marB="0" anchor="ctr">
                    <a:lnL>
                      <a:noFill/>
                    </a:lnL>
                    <a:lnR>
                      <a:noFill/>
                    </a:lnR>
                    <a:lnT>
                      <a:noFill/>
                    </a:lnT>
                    <a:lnB>
                      <a:noFill/>
                    </a:lnB>
                    <a:solidFill>
                      <a:srgbClr val="C6EFCE"/>
                    </a:solidFill>
                  </a:tcPr>
                </a:tc>
                <a:tc>
                  <a:txBody>
                    <a:bodyPr/>
                    <a:lstStyle/>
                    <a:p>
                      <a:pPr algn="ctr" fontAlgn="ctr"/>
                      <a:r>
                        <a:rPr lang="en-US" sz="1100" b="1" i="0" u="none" strike="noStrike">
                          <a:solidFill>
                            <a:srgbClr val="006100"/>
                          </a:solidFill>
                          <a:effectLst/>
                          <a:latin typeface="Calibri Light" panose="020F0302020204030204" pitchFamily="34" charset="0"/>
                        </a:rPr>
                        <a:t>0.954</a:t>
                      </a:r>
                    </a:p>
                  </a:txBody>
                  <a:tcPr marL="7620" marR="7620" marT="7620" marB="0" anchor="ctr">
                    <a:lnL>
                      <a:noFill/>
                    </a:lnL>
                    <a:lnR>
                      <a:noFill/>
                    </a:lnR>
                    <a:lnT>
                      <a:noFill/>
                    </a:lnT>
                    <a:lnB>
                      <a:noFill/>
                    </a:lnB>
                    <a:solidFill>
                      <a:srgbClr val="C6EFCE"/>
                    </a:solidFill>
                  </a:tcPr>
                </a:tc>
                <a:tc>
                  <a:txBody>
                    <a:bodyPr/>
                    <a:lstStyle/>
                    <a:p>
                      <a:pPr algn="ctr" fontAlgn="ctr"/>
                      <a:r>
                        <a:rPr lang="en-US" sz="1100" b="1" i="0" u="none" strike="noStrike" dirty="0" smtClean="0">
                          <a:solidFill>
                            <a:srgbClr val="006100"/>
                          </a:solidFill>
                          <a:effectLst/>
                          <a:latin typeface="Calibri Light" panose="020F0302020204030204" pitchFamily="34" charset="0"/>
                        </a:rPr>
                        <a:t>0.974</a:t>
                      </a:r>
                      <a:endParaRPr lang="en-US" sz="1100" b="1" i="0" u="none" strike="noStrike" dirty="0">
                        <a:solidFill>
                          <a:srgbClr val="006100"/>
                        </a:solidFill>
                        <a:effectLst/>
                        <a:latin typeface="Calibri Light" panose="020F0302020204030204" pitchFamily="34" charset="0"/>
                      </a:endParaRPr>
                    </a:p>
                  </a:txBody>
                  <a:tcPr marL="7620" marR="7620" marT="7620" marB="0" anchor="ctr">
                    <a:lnL>
                      <a:noFill/>
                    </a:lnL>
                    <a:lnR>
                      <a:noFill/>
                    </a:lnR>
                    <a:lnT>
                      <a:noFill/>
                    </a:lnT>
                    <a:lnB>
                      <a:noFill/>
                    </a:lnB>
                    <a:solidFill>
                      <a:srgbClr val="C6EFCE"/>
                    </a:solidFill>
                  </a:tcPr>
                </a:tc>
                <a:tc>
                  <a:txBody>
                    <a:bodyPr/>
                    <a:lstStyle/>
                    <a:p>
                      <a:pPr algn="ctr" fontAlgn="ctr"/>
                      <a:r>
                        <a:rPr lang="en-US" sz="1100" b="1" i="0" u="none" strike="noStrike" dirty="0">
                          <a:solidFill>
                            <a:srgbClr val="006100"/>
                          </a:solidFill>
                          <a:effectLst/>
                          <a:latin typeface="Calibri Light" panose="020F0302020204030204" pitchFamily="34" charset="0"/>
                        </a:rPr>
                        <a:t>0.973</a:t>
                      </a:r>
                    </a:p>
                  </a:txBody>
                  <a:tcPr marL="7620" marR="7620" marT="7620" marB="0" anchor="ctr">
                    <a:lnL>
                      <a:noFill/>
                    </a:lnL>
                    <a:lnR>
                      <a:noFill/>
                    </a:lnR>
                    <a:lnT>
                      <a:noFill/>
                    </a:lnT>
                    <a:lnB>
                      <a:noFill/>
                    </a:lnB>
                    <a:solidFill>
                      <a:srgbClr val="C6EFCE"/>
                    </a:solidFill>
                  </a:tcPr>
                </a:tc>
                <a:tc>
                  <a:txBody>
                    <a:bodyPr/>
                    <a:lstStyle/>
                    <a:p>
                      <a:pPr algn="ctr" fontAlgn="ctr"/>
                      <a:r>
                        <a:rPr lang="en-US" sz="1100" b="1" i="0" u="none" strike="noStrike">
                          <a:solidFill>
                            <a:srgbClr val="006100"/>
                          </a:solidFill>
                          <a:effectLst/>
                          <a:latin typeface="Calibri Light" panose="020F0302020204030204" pitchFamily="34" charset="0"/>
                        </a:rPr>
                        <a:t>0.926</a:t>
                      </a:r>
                    </a:p>
                  </a:txBody>
                  <a:tcPr marL="7620" marR="7620" marT="7620" marB="0" anchor="ctr">
                    <a:lnL>
                      <a:noFill/>
                    </a:lnL>
                    <a:lnR>
                      <a:noFill/>
                    </a:lnR>
                    <a:lnT>
                      <a:noFill/>
                    </a:lnT>
                    <a:lnB>
                      <a:noFill/>
                    </a:lnB>
                    <a:solidFill>
                      <a:srgbClr val="C6EFCE"/>
                    </a:solidFill>
                  </a:tcPr>
                </a:tc>
                <a:tc>
                  <a:txBody>
                    <a:bodyPr/>
                    <a:lstStyle/>
                    <a:p>
                      <a:pPr algn="ctr" fontAlgn="ctr"/>
                      <a:r>
                        <a:rPr lang="en-US" sz="1100" b="1" i="0" u="none" strike="noStrike" dirty="0" smtClean="0">
                          <a:solidFill>
                            <a:srgbClr val="006100"/>
                          </a:solidFill>
                          <a:effectLst/>
                          <a:latin typeface="Calibri Light" panose="020F0302020204030204" pitchFamily="34" charset="0"/>
                        </a:rPr>
                        <a:t>0.883</a:t>
                      </a:r>
                      <a:endParaRPr lang="en-US" sz="1100" b="1" i="0" u="none" strike="noStrike" dirty="0">
                        <a:solidFill>
                          <a:srgbClr val="006100"/>
                        </a:solidFill>
                        <a:effectLst/>
                        <a:latin typeface="Calibri Light" panose="020F0302020204030204" pitchFamily="34" charset="0"/>
                      </a:endParaRPr>
                    </a:p>
                  </a:txBody>
                  <a:tcPr marL="7620" marR="7620" marT="7620" marB="0" anchor="ctr">
                    <a:lnL>
                      <a:noFill/>
                    </a:lnL>
                    <a:lnR>
                      <a:noFill/>
                    </a:lnR>
                    <a:lnT>
                      <a:noFill/>
                    </a:lnT>
                    <a:lnB>
                      <a:noFill/>
                    </a:lnB>
                    <a:solidFill>
                      <a:srgbClr val="C6EFCE"/>
                    </a:solidFill>
                  </a:tcPr>
                </a:tc>
                <a:tc>
                  <a:txBody>
                    <a:bodyPr/>
                    <a:lstStyle/>
                    <a:p>
                      <a:pPr algn="ctr" fontAlgn="ctr"/>
                      <a:r>
                        <a:rPr lang="en-US" sz="1100" b="1" i="0" u="none" strike="noStrike">
                          <a:solidFill>
                            <a:srgbClr val="006100"/>
                          </a:solidFill>
                          <a:effectLst/>
                          <a:latin typeface="Calibri Light" panose="020F0302020204030204" pitchFamily="34" charset="0"/>
                        </a:rPr>
                        <a:t>0.876</a:t>
                      </a:r>
                    </a:p>
                  </a:txBody>
                  <a:tcPr marL="7620" marR="7620" marT="7620" marB="0" anchor="ctr">
                    <a:lnL>
                      <a:noFill/>
                    </a:lnL>
                    <a:lnR>
                      <a:noFill/>
                    </a:lnR>
                    <a:lnT>
                      <a:noFill/>
                    </a:lnT>
                    <a:lnB>
                      <a:noFill/>
                    </a:lnB>
                    <a:solidFill>
                      <a:srgbClr val="C6EFCE"/>
                    </a:solidFill>
                  </a:tcPr>
                </a:tc>
                <a:tc>
                  <a:txBody>
                    <a:bodyPr/>
                    <a:lstStyle/>
                    <a:p>
                      <a:pPr algn="ctr" fontAlgn="ctr"/>
                      <a:r>
                        <a:rPr lang="en-US" sz="1100" b="1" i="0" u="none" strike="noStrike">
                          <a:solidFill>
                            <a:srgbClr val="006100"/>
                          </a:solidFill>
                          <a:effectLst/>
                          <a:latin typeface="Calibri Light" panose="020F0302020204030204" pitchFamily="34" charset="0"/>
                        </a:rPr>
                        <a:t>0.981</a:t>
                      </a:r>
                    </a:p>
                  </a:txBody>
                  <a:tcPr marL="7620" marR="7620" marT="7620" marB="0" anchor="ctr">
                    <a:lnL>
                      <a:noFill/>
                    </a:lnL>
                    <a:lnR>
                      <a:noFill/>
                    </a:lnR>
                    <a:lnT>
                      <a:noFill/>
                    </a:lnT>
                    <a:lnB>
                      <a:noFill/>
                    </a:lnB>
                    <a:solidFill>
                      <a:srgbClr val="C6EFCE"/>
                    </a:solidFill>
                  </a:tcPr>
                </a:tc>
                <a:tc>
                  <a:txBody>
                    <a:bodyPr/>
                    <a:lstStyle/>
                    <a:p>
                      <a:pPr algn="ctr" fontAlgn="ctr"/>
                      <a:r>
                        <a:rPr lang="en-US" sz="1100" b="1" i="0" u="none" strike="noStrike" dirty="0" smtClean="0">
                          <a:solidFill>
                            <a:srgbClr val="006100"/>
                          </a:solidFill>
                          <a:effectLst/>
                          <a:latin typeface="Calibri Light" panose="020F0302020204030204" pitchFamily="34" charset="0"/>
                        </a:rPr>
                        <a:t>0.713</a:t>
                      </a:r>
                      <a:endParaRPr lang="en-US" sz="1100" b="1" i="0" u="none" strike="noStrike" dirty="0">
                        <a:solidFill>
                          <a:srgbClr val="006100"/>
                        </a:solidFill>
                        <a:effectLst/>
                        <a:latin typeface="Calibri Light" panose="020F0302020204030204" pitchFamily="34" charset="0"/>
                      </a:endParaRPr>
                    </a:p>
                  </a:txBody>
                  <a:tcPr marL="7620" marR="7620" marT="7620" marB="0" anchor="ctr">
                    <a:lnL>
                      <a:noFill/>
                    </a:lnL>
                    <a:lnR>
                      <a:noFill/>
                    </a:lnR>
                    <a:lnT>
                      <a:noFill/>
                    </a:lnT>
                    <a:lnB>
                      <a:noFill/>
                    </a:lnB>
                    <a:solidFill>
                      <a:srgbClr val="C6EFCE"/>
                    </a:solidFill>
                  </a:tcPr>
                </a:tc>
                <a:tc>
                  <a:txBody>
                    <a:bodyPr/>
                    <a:lstStyle/>
                    <a:p>
                      <a:pPr algn="ctr" fontAlgn="ctr"/>
                      <a:r>
                        <a:rPr lang="en-US" sz="1100" b="1" i="0" u="none" strike="noStrike">
                          <a:solidFill>
                            <a:srgbClr val="006100"/>
                          </a:solidFill>
                          <a:effectLst/>
                          <a:latin typeface="Calibri Light" panose="020F0302020204030204" pitchFamily="34" charset="0"/>
                        </a:rPr>
                        <a:t>0.705</a:t>
                      </a:r>
                    </a:p>
                  </a:txBody>
                  <a:tcPr marL="7620" marR="7620" marT="7620" marB="0" anchor="ctr">
                    <a:lnL>
                      <a:noFill/>
                    </a:lnL>
                    <a:lnR>
                      <a:noFill/>
                    </a:lnR>
                    <a:lnT>
                      <a:noFill/>
                    </a:lnT>
                    <a:lnB>
                      <a:noFill/>
                    </a:lnB>
                    <a:solidFill>
                      <a:srgbClr val="C6EFCE"/>
                    </a:solidFill>
                  </a:tcPr>
                </a:tc>
                <a:tc>
                  <a:txBody>
                    <a:bodyPr/>
                    <a:lstStyle/>
                    <a:p>
                      <a:pPr algn="ctr" fontAlgn="ctr"/>
                      <a:r>
                        <a:rPr lang="en-US" sz="1100" b="1" i="0" u="none" strike="noStrike">
                          <a:solidFill>
                            <a:srgbClr val="006100"/>
                          </a:solidFill>
                          <a:effectLst/>
                          <a:latin typeface="Calibri Light" panose="020F0302020204030204" pitchFamily="34" charset="0"/>
                        </a:rPr>
                        <a:t>0.953</a:t>
                      </a:r>
                    </a:p>
                  </a:txBody>
                  <a:tcPr marL="7620" marR="7620" marT="7620" marB="0" anchor="ctr">
                    <a:lnL>
                      <a:noFill/>
                    </a:lnL>
                    <a:lnR>
                      <a:noFill/>
                    </a:lnR>
                    <a:lnT>
                      <a:noFill/>
                    </a:lnT>
                    <a:lnB>
                      <a:noFill/>
                    </a:lnB>
                    <a:solidFill>
                      <a:srgbClr val="C6EFCE"/>
                    </a:solidFill>
                  </a:tcPr>
                </a:tc>
                <a:tc>
                  <a:txBody>
                    <a:bodyPr/>
                    <a:lstStyle/>
                    <a:p>
                      <a:pPr algn="ctr" fontAlgn="ctr"/>
                      <a:r>
                        <a:rPr lang="en-US" sz="1100" b="1" i="0" u="none" strike="noStrike" dirty="0" smtClean="0">
                          <a:solidFill>
                            <a:srgbClr val="006100"/>
                          </a:solidFill>
                          <a:effectLst/>
                          <a:latin typeface="Calibri Light" panose="020F0302020204030204" pitchFamily="34" charset="0"/>
                        </a:rPr>
                        <a:t>0.789</a:t>
                      </a:r>
                      <a:endParaRPr lang="en-US" sz="1100" b="1" i="0" u="none" strike="noStrike" dirty="0">
                        <a:solidFill>
                          <a:srgbClr val="006100"/>
                        </a:solidFill>
                        <a:effectLst/>
                        <a:latin typeface="Calibri Light" panose="020F0302020204030204" pitchFamily="34" charset="0"/>
                      </a:endParaRPr>
                    </a:p>
                  </a:txBody>
                  <a:tcPr marL="7620" marR="7620" marT="7620" marB="0" anchor="ctr">
                    <a:lnL>
                      <a:noFill/>
                    </a:lnL>
                    <a:lnR>
                      <a:noFill/>
                    </a:lnR>
                    <a:lnT>
                      <a:noFill/>
                    </a:lnT>
                    <a:lnB>
                      <a:noFill/>
                    </a:lnB>
                    <a:solidFill>
                      <a:srgbClr val="C6EFCE"/>
                    </a:solidFill>
                  </a:tcPr>
                </a:tc>
                <a:tc>
                  <a:txBody>
                    <a:bodyPr/>
                    <a:lstStyle/>
                    <a:p>
                      <a:pPr algn="ctr" fontAlgn="ctr"/>
                      <a:r>
                        <a:rPr lang="en-US" sz="1100" b="1" i="0" u="none" strike="noStrike" dirty="0">
                          <a:solidFill>
                            <a:srgbClr val="006100"/>
                          </a:solidFill>
                          <a:effectLst/>
                          <a:latin typeface="Calibri Light" panose="020F0302020204030204" pitchFamily="34" charset="0"/>
                        </a:rPr>
                        <a:t>0.781</a:t>
                      </a:r>
                    </a:p>
                  </a:txBody>
                  <a:tcPr marL="7620" marR="7620" marT="7620" marB="0" anchor="ctr">
                    <a:lnL>
                      <a:noFill/>
                    </a:lnL>
                    <a:lnR>
                      <a:noFill/>
                    </a:lnR>
                    <a:lnT>
                      <a:noFill/>
                    </a:lnT>
                    <a:lnB>
                      <a:noFill/>
                    </a:lnB>
                    <a:solidFill>
                      <a:srgbClr val="C6EFCE"/>
                    </a:solidFill>
                  </a:tcPr>
                </a:tc>
                <a:extLst>
                  <a:ext uri="{0D108BD9-81ED-4DB2-BD59-A6C34878D82A}">
                    <a16:rowId xmlns:a16="http://schemas.microsoft.com/office/drawing/2014/main" val="4179982468"/>
                  </a:ext>
                </a:extLst>
              </a:tr>
              <a:tr h="779180">
                <a:tc>
                  <a:txBody>
                    <a:bodyPr/>
                    <a:lstStyle/>
                    <a:p>
                      <a:pPr algn="l" fontAlgn="b"/>
                      <a:r>
                        <a:rPr lang="en-US" sz="1100" b="1" i="0" u="none" strike="noStrike">
                          <a:solidFill>
                            <a:srgbClr val="000000"/>
                          </a:solidFill>
                          <a:effectLst/>
                          <a:latin typeface="Calibri Light" panose="020F0302020204030204" pitchFamily="34" charset="0"/>
                        </a:rPr>
                        <a:t>XGBoost tuned with oversampled data</a:t>
                      </a:r>
                    </a:p>
                  </a:txBody>
                  <a:tcPr marL="7620" marR="7620" marT="762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Light" panose="020F0302020204030204" pitchFamily="34" charset="0"/>
                        </a:rPr>
                        <a:t>1</a:t>
                      </a:r>
                    </a:p>
                  </a:txBody>
                  <a:tcPr marL="7620" marR="7620" marT="762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Light" panose="020F0302020204030204" pitchFamily="34" charset="0"/>
                        </a:rPr>
                        <a:t>0.988</a:t>
                      </a:r>
                    </a:p>
                  </a:txBody>
                  <a:tcPr marL="7620" marR="7620" marT="762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Light" panose="020F0302020204030204" pitchFamily="34" charset="0"/>
                        </a:rPr>
                        <a:t>0.985</a:t>
                      </a:r>
                    </a:p>
                  </a:txBody>
                  <a:tcPr marL="7620" marR="7620" marT="762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Light" panose="020F0302020204030204" pitchFamily="34" charset="0"/>
                        </a:rPr>
                        <a:t>1</a:t>
                      </a:r>
                    </a:p>
                  </a:txBody>
                  <a:tcPr marL="7620" marR="7620" marT="762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Light" panose="020F0302020204030204" pitchFamily="34" charset="0"/>
                        </a:rPr>
                        <a:t>0.89</a:t>
                      </a:r>
                    </a:p>
                  </a:txBody>
                  <a:tcPr marL="7620" marR="7620" marT="762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Light" panose="020F0302020204030204" pitchFamily="34" charset="0"/>
                        </a:rPr>
                        <a:t>0.87</a:t>
                      </a:r>
                    </a:p>
                  </a:txBody>
                  <a:tcPr marL="7620" marR="7620" marT="762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Light" panose="020F0302020204030204" pitchFamily="34" charset="0"/>
                        </a:rPr>
                        <a:t>1</a:t>
                      </a:r>
                    </a:p>
                  </a:txBody>
                  <a:tcPr marL="7620" marR="7620" marT="762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Light" panose="020F0302020204030204" pitchFamily="34" charset="0"/>
                        </a:rPr>
                        <a:t>0.892</a:t>
                      </a:r>
                    </a:p>
                  </a:txBody>
                  <a:tcPr marL="7620" marR="7620" marT="762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Light" panose="020F0302020204030204" pitchFamily="34" charset="0"/>
                        </a:rPr>
                        <a:t>0.859</a:t>
                      </a:r>
                    </a:p>
                  </a:txBody>
                  <a:tcPr marL="7620" marR="7620" marT="762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Light" panose="020F0302020204030204" pitchFamily="34" charset="0"/>
                        </a:rPr>
                        <a:t>1</a:t>
                      </a:r>
                    </a:p>
                  </a:txBody>
                  <a:tcPr marL="7620" marR="7620" marT="762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Light" panose="020F0302020204030204" pitchFamily="34" charset="0"/>
                        </a:rPr>
                        <a:t>0.891</a:t>
                      </a:r>
                    </a:p>
                  </a:txBody>
                  <a:tcPr marL="7620" marR="7620" marT="7620"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Light" panose="020F0302020204030204" pitchFamily="34" charset="0"/>
                        </a:rPr>
                        <a:t>0.865</a:t>
                      </a:r>
                    </a:p>
                  </a:txBody>
                  <a:tcPr marL="7620" marR="7620" marT="7620" marB="0" anchor="b">
                    <a:lnL>
                      <a:noFill/>
                    </a:lnL>
                    <a:lnR>
                      <a:noFill/>
                    </a:lnR>
                    <a:lnT>
                      <a:noFill/>
                    </a:lnT>
                    <a:lnB>
                      <a:noFill/>
                    </a:lnB>
                  </a:tcPr>
                </a:tc>
                <a:extLst>
                  <a:ext uri="{0D108BD9-81ED-4DB2-BD59-A6C34878D82A}">
                    <a16:rowId xmlns:a16="http://schemas.microsoft.com/office/drawing/2014/main" val="169057301"/>
                  </a:ext>
                </a:extLst>
              </a:tr>
              <a:tr h="847529">
                <a:tc>
                  <a:txBody>
                    <a:bodyPr/>
                    <a:lstStyle/>
                    <a:p>
                      <a:pPr algn="r" fontAlgn="ctr"/>
                      <a:r>
                        <a:rPr lang="en-US" sz="1100" b="1" i="0" u="none" strike="noStrike">
                          <a:solidFill>
                            <a:srgbClr val="000000"/>
                          </a:solidFill>
                          <a:effectLst/>
                          <a:latin typeface="Calibri Light" panose="020F0302020204030204" pitchFamily="34" charset="0"/>
                        </a:rPr>
                        <a:t>Bagging classifier tuned with oversampled data</a:t>
                      </a:r>
                    </a:p>
                  </a:txBody>
                  <a:tcPr marL="7620" marR="7620" marT="7620" marB="0" anchor="ctr">
                    <a:lnL>
                      <a:noFill/>
                    </a:lnL>
                    <a:lnR>
                      <a:noFill/>
                    </a:lnR>
                    <a:lnT>
                      <a:noFill/>
                    </a:lnT>
                    <a:lnB>
                      <a:noFill/>
                    </a:lnB>
                  </a:tcPr>
                </a:tc>
                <a:tc>
                  <a:txBody>
                    <a:bodyPr/>
                    <a:lstStyle/>
                    <a:p>
                      <a:pPr algn="ctr" fontAlgn="ctr"/>
                      <a:r>
                        <a:rPr lang="en-US" sz="1100" b="1" i="0" u="none" strike="noStrike">
                          <a:solidFill>
                            <a:srgbClr val="000000"/>
                          </a:solidFill>
                          <a:effectLst/>
                          <a:latin typeface="Calibri Light" panose="020F0302020204030204" pitchFamily="34" charset="0"/>
                        </a:rPr>
                        <a:t>0.999</a:t>
                      </a:r>
                    </a:p>
                  </a:txBody>
                  <a:tcPr marL="7620" marR="7620" marT="7620" marB="0" anchor="ctr">
                    <a:lnL>
                      <a:noFill/>
                    </a:lnL>
                    <a:lnR>
                      <a:noFill/>
                    </a:lnR>
                    <a:lnT>
                      <a:noFill/>
                    </a:lnT>
                    <a:lnB>
                      <a:noFill/>
                    </a:lnB>
                  </a:tcPr>
                </a:tc>
                <a:tc>
                  <a:txBody>
                    <a:bodyPr/>
                    <a:lstStyle/>
                    <a:p>
                      <a:pPr algn="ctr" fontAlgn="ctr"/>
                      <a:r>
                        <a:rPr lang="en-US" sz="1100" b="1" i="0" u="none" strike="noStrike">
                          <a:solidFill>
                            <a:srgbClr val="000000"/>
                          </a:solidFill>
                          <a:effectLst/>
                          <a:latin typeface="Calibri Light" panose="020F0302020204030204" pitchFamily="34" charset="0"/>
                        </a:rPr>
                        <a:t>0.985</a:t>
                      </a:r>
                    </a:p>
                  </a:txBody>
                  <a:tcPr marL="7620" marR="7620" marT="7620" marB="0" anchor="ctr">
                    <a:lnL>
                      <a:noFill/>
                    </a:lnL>
                    <a:lnR>
                      <a:noFill/>
                    </a:lnR>
                    <a:lnT>
                      <a:noFill/>
                    </a:lnT>
                    <a:lnB>
                      <a:noFill/>
                    </a:lnB>
                    <a:solidFill>
                      <a:srgbClr val="FFFFFF"/>
                    </a:solidFill>
                  </a:tcPr>
                </a:tc>
                <a:tc>
                  <a:txBody>
                    <a:bodyPr/>
                    <a:lstStyle/>
                    <a:p>
                      <a:pPr algn="ctr" fontAlgn="ctr"/>
                      <a:r>
                        <a:rPr lang="en-US" sz="1100" b="1" i="0" u="none" strike="noStrike">
                          <a:solidFill>
                            <a:srgbClr val="000000"/>
                          </a:solidFill>
                          <a:effectLst/>
                          <a:latin typeface="Calibri Light" panose="020F0302020204030204" pitchFamily="34" charset="0"/>
                        </a:rPr>
                        <a:t>0.983</a:t>
                      </a:r>
                    </a:p>
                  </a:txBody>
                  <a:tcPr marL="7620" marR="7620" marT="7620" marB="0" anchor="ctr">
                    <a:lnL>
                      <a:noFill/>
                    </a:lnL>
                    <a:lnR>
                      <a:noFill/>
                    </a:lnR>
                    <a:lnT>
                      <a:noFill/>
                    </a:lnT>
                    <a:lnB>
                      <a:noFill/>
                    </a:lnB>
                  </a:tcPr>
                </a:tc>
                <a:tc>
                  <a:txBody>
                    <a:bodyPr/>
                    <a:lstStyle/>
                    <a:p>
                      <a:pPr algn="ctr" fontAlgn="ctr"/>
                      <a:r>
                        <a:rPr lang="en-US" sz="1100" b="1" i="0" u="none" strike="noStrike">
                          <a:solidFill>
                            <a:srgbClr val="000000"/>
                          </a:solidFill>
                          <a:effectLst/>
                          <a:latin typeface="Calibri Light" panose="020F0302020204030204" pitchFamily="34" charset="0"/>
                        </a:rPr>
                        <a:t>0.986</a:t>
                      </a:r>
                    </a:p>
                  </a:txBody>
                  <a:tcPr marL="7620" marR="7620" marT="7620" marB="0" anchor="ctr">
                    <a:lnL>
                      <a:noFill/>
                    </a:lnL>
                    <a:lnR>
                      <a:noFill/>
                    </a:lnR>
                    <a:lnT>
                      <a:noFill/>
                    </a:lnT>
                    <a:lnB>
                      <a:noFill/>
                    </a:lnB>
                  </a:tcPr>
                </a:tc>
                <a:tc>
                  <a:txBody>
                    <a:bodyPr/>
                    <a:lstStyle/>
                    <a:p>
                      <a:pPr algn="ctr" fontAlgn="ctr"/>
                      <a:r>
                        <a:rPr lang="en-US" sz="1100" b="1" i="0" u="none" strike="noStrike" dirty="0" smtClean="0">
                          <a:solidFill>
                            <a:srgbClr val="000000"/>
                          </a:solidFill>
                          <a:effectLst/>
                          <a:latin typeface="Calibri Light" panose="020F0302020204030204" pitchFamily="34" charset="0"/>
                        </a:rPr>
                        <a:t>0.770</a:t>
                      </a:r>
                      <a:endParaRPr lang="en-US" sz="1100" b="1" i="0" u="none" strike="noStrike" dirty="0">
                        <a:solidFill>
                          <a:srgbClr val="000000"/>
                        </a:solidFill>
                        <a:effectLst/>
                        <a:latin typeface="Calibri Light" panose="020F0302020204030204" pitchFamily="34" charset="0"/>
                      </a:endParaRPr>
                    </a:p>
                  </a:txBody>
                  <a:tcPr marL="7620" marR="7620" marT="7620" marB="0" anchor="ctr">
                    <a:lnL>
                      <a:noFill/>
                    </a:lnL>
                    <a:lnR>
                      <a:noFill/>
                    </a:lnR>
                    <a:lnT>
                      <a:noFill/>
                    </a:lnT>
                    <a:lnB>
                      <a:noFill/>
                    </a:lnB>
                    <a:solidFill>
                      <a:srgbClr val="FFFFFF"/>
                    </a:solidFill>
                  </a:tcPr>
                </a:tc>
                <a:tc>
                  <a:txBody>
                    <a:bodyPr/>
                    <a:lstStyle/>
                    <a:p>
                      <a:pPr algn="ctr" fontAlgn="ctr"/>
                      <a:r>
                        <a:rPr lang="en-US" sz="1100" b="1" i="0" u="none" strike="noStrike">
                          <a:solidFill>
                            <a:srgbClr val="000000"/>
                          </a:solidFill>
                          <a:effectLst/>
                          <a:latin typeface="Calibri Light" panose="020F0302020204030204" pitchFamily="34" charset="0"/>
                        </a:rPr>
                        <a:t>0.718</a:t>
                      </a:r>
                    </a:p>
                  </a:txBody>
                  <a:tcPr marL="7620" marR="7620" marT="7620" marB="0" anchor="ctr">
                    <a:lnL>
                      <a:noFill/>
                    </a:lnL>
                    <a:lnR>
                      <a:noFill/>
                    </a:lnR>
                    <a:lnT>
                      <a:noFill/>
                    </a:lnT>
                    <a:lnB>
                      <a:noFill/>
                    </a:lnB>
                  </a:tcPr>
                </a:tc>
                <a:tc>
                  <a:txBody>
                    <a:bodyPr/>
                    <a:lstStyle/>
                    <a:p>
                      <a:pPr algn="ctr" fontAlgn="ctr"/>
                      <a:r>
                        <a:rPr lang="en-US" sz="1100" b="1" i="0" u="none" strike="noStrike">
                          <a:solidFill>
                            <a:srgbClr val="000000"/>
                          </a:solidFill>
                          <a:effectLst/>
                          <a:latin typeface="Calibri Light" panose="020F0302020204030204" pitchFamily="34" charset="0"/>
                        </a:rPr>
                        <a:t>1</a:t>
                      </a:r>
                    </a:p>
                  </a:txBody>
                  <a:tcPr marL="7620" marR="7620" marT="7620" marB="0" anchor="ctr">
                    <a:lnL>
                      <a:noFill/>
                    </a:lnL>
                    <a:lnR>
                      <a:noFill/>
                    </a:lnR>
                    <a:lnT>
                      <a:noFill/>
                    </a:lnT>
                    <a:lnB>
                      <a:noFill/>
                    </a:lnB>
                  </a:tcPr>
                </a:tc>
                <a:tc>
                  <a:txBody>
                    <a:bodyPr/>
                    <a:lstStyle/>
                    <a:p>
                      <a:pPr algn="ctr" fontAlgn="ctr"/>
                      <a:r>
                        <a:rPr lang="en-US" sz="1100" b="1" i="0" u="none" strike="noStrike">
                          <a:solidFill>
                            <a:srgbClr val="000000"/>
                          </a:solidFill>
                          <a:effectLst/>
                          <a:latin typeface="Calibri Light" panose="020F0302020204030204" pitchFamily="34" charset="0"/>
                        </a:rPr>
                        <a:t>0.974</a:t>
                      </a:r>
                    </a:p>
                  </a:txBody>
                  <a:tcPr marL="7620" marR="7620" marT="7620" marB="0" anchor="ctr">
                    <a:lnL>
                      <a:noFill/>
                    </a:lnL>
                    <a:lnR>
                      <a:noFill/>
                    </a:lnR>
                    <a:lnT>
                      <a:noFill/>
                    </a:lnT>
                    <a:lnB>
                      <a:noFill/>
                    </a:lnB>
                    <a:solidFill>
                      <a:srgbClr val="FFFFFF"/>
                    </a:solidFill>
                  </a:tcPr>
                </a:tc>
                <a:tc>
                  <a:txBody>
                    <a:bodyPr/>
                    <a:lstStyle/>
                    <a:p>
                      <a:pPr algn="ctr" fontAlgn="ctr"/>
                      <a:r>
                        <a:rPr lang="en-US" sz="1100" b="1" i="0" u="none" strike="noStrike" dirty="0" smtClean="0">
                          <a:solidFill>
                            <a:srgbClr val="000000"/>
                          </a:solidFill>
                          <a:effectLst/>
                          <a:latin typeface="Calibri Light" panose="020F0302020204030204" pitchFamily="34" charset="0"/>
                        </a:rPr>
                        <a:t>0.977</a:t>
                      </a:r>
                      <a:endParaRPr lang="en-US" sz="1100" b="1" i="0" u="none" strike="noStrike" dirty="0">
                        <a:solidFill>
                          <a:srgbClr val="000000"/>
                        </a:solidFill>
                        <a:effectLst/>
                        <a:latin typeface="Calibri Light" panose="020F0302020204030204" pitchFamily="34" charset="0"/>
                      </a:endParaRPr>
                    </a:p>
                  </a:txBody>
                  <a:tcPr marL="7620" marR="7620" marT="7620" marB="0" anchor="ctr">
                    <a:lnL>
                      <a:noFill/>
                    </a:lnL>
                    <a:lnR>
                      <a:noFill/>
                    </a:lnR>
                    <a:lnT>
                      <a:noFill/>
                    </a:lnT>
                    <a:lnB>
                      <a:noFill/>
                    </a:lnB>
                  </a:tcPr>
                </a:tc>
                <a:tc>
                  <a:txBody>
                    <a:bodyPr/>
                    <a:lstStyle/>
                    <a:p>
                      <a:pPr algn="ctr" fontAlgn="ctr"/>
                      <a:r>
                        <a:rPr lang="en-US" sz="1100" b="1" i="0" u="none" strike="noStrike">
                          <a:solidFill>
                            <a:srgbClr val="000000"/>
                          </a:solidFill>
                          <a:effectLst/>
                          <a:latin typeface="Calibri Light" panose="020F0302020204030204" pitchFamily="34" charset="0"/>
                        </a:rPr>
                        <a:t>0.993</a:t>
                      </a:r>
                    </a:p>
                  </a:txBody>
                  <a:tcPr marL="7620" marR="7620" marT="7620" marB="0" anchor="ctr">
                    <a:lnL>
                      <a:noFill/>
                    </a:lnL>
                    <a:lnR>
                      <a:noFill/>
                    </a:lnR>
                    <a:lnT>
                      <a:noFill/>
                    </a:lnT>
                    <a:lnB>
                      <a:noFill/>
                    </a:lnB>
                  </a:tcPr>
                </a:tc>
                <a:tc>
                  <a:txBody>
                    <a:bodyPr/>
                    <a:lstStyle/>
                    <a:p>
                      <a:pPr algn="ctr" fontAlgn="ctr"/>
                      <a:r>
                        <a:rPr lang="en-US" sz="1100" b="1" i="0" u="none" strike="noStrike" dirty="0" smtClean="0">
                          <a:solidFill>
                            <a:srgbClr val="000000"/>
                          </a:solidFill>
                          <a:effectLst/>
                          <a:latin typeface="Calibri Light" panose="020F0302020204030204" pitchFamily="34" charset="0"/>
                        </a:rPr>
                        <a:t>0.861</a:t>
                      </a:r>
                      <a:endParaRPr lang="en-US" sz="1100" b="1" i="0" u="none" strike="noStrike" dirty="0">
                        <a:solidFill>
                          <a:srgbClr val="000000"/>
                        </a:solidFill>
                        <a:effectLst/>
                        <a:latin typeface="Calibri Light" panose="020F0302020204030204" pitchFamily="34" charset="0"/>
                      </a:endParaRPr>
                    </a:p>
                  </a:txBody>
                  <a:tcPr marL="7620" marR="7620" marT="7620" marB="0" anchor="ctr">
                    <a:lnL>
                      <a:noFill/>
                    </a:lnL>
                    <a:lnR>
                      <a:noFill/>
                    </a:lnR>
                    <a:lnT>
                      <a:noFill/>
                    </a:lnT>
                    <a:lnB>
                      <a:noFill/>
                    </a:lnB>
                    <a:solidFill>
                      <a:srgbClr val="FFFFFF"/>
                    </a:solidFill>
                  </a:tcPr>
                </a:tc>
                <a:tc>
                  <a:txBody>
                    <a:bodyPr/>
                    <a:lstStyle/>
                    <a:p>
                      <a:pPr algn="ctr" fontAlgn="ctr"/>
                      <a:r>
                        <a:rPr lang="en-US" sz="1100" b="1" i="0" u="none" strike="noStrike">
                          <a:solidFill>
                            <a:srgbClr val="000000"/>
                          </a:solidFill>
                          <a:effectLst/>
                          <a:latin typeface="Calibri Light" panose="020F0302020204030204" pitchFamily="34" charset="0"/>
                        </a:rPr>
                        <a:t>0.826</a:t>
                      </a:r>
                    </a:p>
                  </a:txBody>
                  <a:tcPr marL="7620" marR="7620" marT="7620" marB="0" anchor="ctr">
                    <a:lnL>
                      <a:noFill/>
                    </a:lnL>
                    <a:lnR>
                      <a:noFill/>
                    </a:lnR>
                    <a:lnT>
                      <a:noFill/>
                    </a:lnT>
                    <a:lnB>
                      <a:noFill/>
                    </a:lnB>
                  </a:tcPr>
                </a:tc>
                <a:extLst>
                  <a:ext uri="{0D108BD9-81ED-4DB2-BD59-A6C34878D82A}">
                    <a16:rowId xmlns:a16="http://schemas.microsoft.com/office/drawing/2014/main" val="737588734"/>
                  </a:ext>
                </a:extLst>
              </a:tr>
              <a:tr h="861199">
                <a:tc>
                  <a:txBody>
                    <a:bodyPr/>
                    <a:lstStyle/>
                    <a:p>
                      <a:pPr algn="r" fontAlgn="ctr"/>
                      <a:r>
                        <a:rPr lang="en-US" sz="1100" b="1" i="0" u="none" strike="noStrike">
                          <a:solidFill>
                            <a:srgbClr val="000000"/>
                          </a:solidFill>
                          <a:effectLst/>
                          <a:latin typeface="Calibri Light" panose="020F0302020204030204" pitchFamily="34" charset="0"/>
                        </a:rPr>
                        <a:t>Random forest tuned with oversampled data</a:t>
                      </a:r>
                    </a:p>
                  </a:txBody>
                  <a:tcPr marL="7620" marR="7620" marT="7620" marB="0" anchor="ctr">
                    <a:lnL>
                      <a:noFill/>
                    </a:lnL>
                    <a:lnR>
                      <a:noFill/>
                    </a:lnR>
                    <a:lnT>
                      <a:noFill/>
                    </a:lnT>
                    <a:lnB>
                      <a:noFill/>
                    </a:lnB>
                  </a:tcPr>
                </a:tc>
                <a:tc>
                  <a:txBody>
                    <a:bodyPr/>
                    <a:lstStyle/>
                    <a:p>
                      <a:pPr algn="ctr" fontAlgn="ctr"/>
                      <a:r>
                        <a:rPr lang="en-US" sz="1100" b="1" i="0" u="none" strike="noStrike" dirty="0">
                          <a:solidFill>
                            <a:srgbClr val="000000"/>
                          </a:solidFill>
                          <a:effectLst/>
                          <a:latin typeface="Calibri Light" panose="020F0302020204030204" pitchFamily="34" charset="0"/>
                        </a:rPr>
                        <a:t>0.999</a:t>
                      </a:r>
                    </a:p>
                  </a:txBody>
                  <a:tcPr marL="7620" marR="7620" marT="7620" marB="0" anchor="ctr">
                    <a:lnL>
                      <a:noFill/>
                    </a:lnL>
                    <a:lnR>
                      <a:noFill/>
                    </a:lnR>
                    <a:lnT>
                      <a:noFill/>
                    </a:lnT>
                    <a:lnB>
                      <a:noFill/>
                    </a:lnB>
                  </a:tcPr>
                </a:tc>
                <a:tc>
                  <a:txBody>
                    <a:bodyPr/>
                    <a:lstStyle/>
                    <a:p>
                      <a:pPr algn="ctr" fontAlgn="ctr"/>
                      <a:r>
                        <a:rPr lang="en-US" sz="1100" b="1" i="0" u="none" strike="noStrike" dirty="0" smtClean="0">
                          <a:solidFill>
                            <a:srgbClr val="000000"/>
                          </a:solidFill>
                          <a:effectLst/>
                          <a:latin typeface="Calibri Light" panose="020F0302020204030204" pitchFamily="34" charset="0"/>
                        </a:rPr>
                        <a:t>0.991</a:t>
                      </a:r>
                      <a:endParaRPr lang="en-US" sz="1100" b="1" i="0" u="none" strike="noStrike" dirty="0">
                        <a:solidFill>
                          <a:srgbClr val="000000"/>
                        </a:solidFill>
                        <a:effectLst/>
                        <a:latin typeface="Calibri Light" panose="020F0302020204030204" pitchFamily="34" charset="0"/>
                      </a:endParaRPr>
                    </a:p>
                  </a:txBody>
                  <a:tcPr marL="7620" marR="7620" marT="7620" marB="0" anchor="ctr">
                    <a:lnL>
                      <a:noFill/>
                    </a:lnL>
                    <a:lnR>
                      <a:noFill/>
                    </a:lnR>
                    <a:lnT>
                      <a:noFill/>
                    </a:lnT>
                    <a:lnB>
                      <a:noFill/>
                    </a:lnB>
                    <a:solidFill>
                      <a:srgbClr val="FFFFFF"/>
                    </a:solidFill>
                  </a:tcPr>
                </a:tc>
                <a:tc>
                  <a:txBody>
                    <a:bodyPr/>
                    <a:lstStyle/>
                    <a:p>
                      <a:pPr algn="ctr" fontAlgn="ctr"/>
                      <a:r>
                        <a:rPr lang="en-US" sz="1100" b="1" i="0" u="none" strike="noStrike" dirty="0" smtClean="0">
                          <a:solidFill>
                            <a:srgbClr val="000000"/>
                          </a:solidFill>
                          <a:effectLst/>
                          <a:latin typeface="Calibri Light" panose="020F0302020204030204" pitchFamily="34" charset="0"/>
                        </a:rPr>
                        <a:t>0.991</a:t>
                      </a:r>
                      <a:endParaRPr lang="en-US" sz="1100" b="1" i="0" u="none" strike="noStrike" dirty="0">
                        <a:solidFill>
                          <a:srgbClr val="000000"/>
                        </a:solidFill>
                        <a:effectLst/>
                        <a:latin typeface="Calibri Light" panose="020F0302020204030204" pitchFamily="34" charset="0"/>
                      </a:endParaRPr>
                    </a:p>
                  </a:txBody>
                  <a:tcPr marL="7620" marR="7620" marT="7620" marB="0" anchor="ctr">
                    <a:lnL>
                      <a:noFill/>
                    </a:lnL>
                    <a:lnR>
                      <a:noFill/>
                    </a:lnR>
                    <a:lnT>
                      <a:noFill/>
                    </a:lnT>
                    <a:lnB>
                      <a:noFill/>
                    </a:lnB>
                  </a:tcPr>
                </a:tc>
                <a:tc>
                  <a:txBody>
                    <a:bodyPr/>
                    <a:lstStyle/>
                    <a:p>
                      <a:pPr algn="ctr" fontAlgn="ctr"/>
                      <a:r>
                        <a:rPr lang="en-US" sz="1100" b="1" i="0" u="none" strike="noStrike" dirty="0" smtClean="0">
                          <a:solidFill>
                            <a:srgbClr val="000000"/>
                          </a:solidFill>
                          <a:effectLst/>
                          <a:latin typeface="Calibri Light" panose="020F0302020204030204" pitchFamily="34" charset="0"/>
                        </a:rPr>
                        <a:t>0.998</a:t>
                      </a:r>
                      <a:endParaRPr lang="en-US" sz="1100" b="1" i="0" u="none" strike="noStrike" dirty="0">
                        <a:solidFill>
                          <a:srgbClr val="000000"/>
                        </a:solidFill>
                        <a:effectLst/>
                        <a:latin typeface="Calibri Light" panose="020F0302020204030204" pitchFamily="34" charset="0"/>
                      </a:endParaRPr>
                    </a:p>
                  </a:txBody>
                  <a:tcPr marL="7620" marR="7620" marT="7620" marB="0" anchor="ctr">
                    <a:lnL>
                      <a:noFill/>
                    </a:lnL>
                    <a:lnR>
                      <a:noFill/>
                    </a:lnR>
                    <a:lnT>
                      <a:noFill/>
                    </a:lnT>
                    <a:lnB>
                      <a:noFill/>
                    </a:lnB>
                  </a:tcPr>
                </a:tc>
                <a:tc>
                  <a:txBody>
                    <a:bodyPr/>
                    <a:lstStyle/>
                    <a:p>
                      <a:pPr algn="ctr" fontAlgn="ctr"/>
                      <a:r>
                        <a:rPr lang="en-US" sz="1100" b="1" i="0" u="none" strike="noStrike" dirty="0" smtClean="0">
                          <a:solidFill>
                            <a:srgbClr val="000000"/>
                          </a:solidFill>
                          <a:effectLst/>
                          <a:latin typeface="Calibri Light" panose="020F0302020204030204" pitchFamily="34" charset="0"/>
                        </a:rPr>
                        <a:t>0.872</a:t>
                      </a:r>
                      <a:endParaRPr lang="en-US" sz="1100" b="1" i="0" u="none" strike="noStrike" dirty="0">
                        <a:solidFill>
                          <a:srgbClr val="000000"/>
                        </a:solidFill>
                        <a:effectLst/>
                        <a:latin typeface="Calibri Light" panose="020F0302020204030204" pitchFamily="34" charset="0"/>
                      </a:endParaRPr>
                    </a:p>
                  </a:txBody>
                  <a:tcPr marL="7620" marR="7620" marT="7620" marB="0" anchor="ctr">
                    <a:lnL>
                      <a:noFill/>
                    </a:lnL>
                    <a:lnR>
                      <a:noFill/>
                    </a:lnR>
                    <a:lnT>
                      <a:noFill/>
                    </a:lnT>
                    <a:lnB>
                      <a:noFill/>
                    </a:lnB>
                    <a:solidFill>
                      <a:srgbClr val="FFFFFF"/>
                    </a:solidFill>
                  </a:tcPr>
                </a:tc>
                <a:tc>
                  <a:txBody>
                    <a:bodyPr/>
                    <a:lstStyle/>
                    <a:p>
                      <a:pPr algn="ctr" fontAlgn="ctr"/>
                      <a:r>
                        <a:rPr lang="en-US" sz="1100" b="1" i="0" u="none" strike="noStrike" dirty="0">
                          <a:solidFill>
                            <a:srgbClr val="000000"/>
                          </a:solidFill>
                          <a:effectLst/>
                          <a:latin typeface="Calibri Light" panose="020F0302020204030204" pitchFamily="34" charset="0"/>
                        </a:rPr>
                        <a:t>0.857</a:t>
                      </a:r>
                    </a:p>
                  </a:txBody>
                  <a:tcPr marL="7620" marR="7620" marT="7620" marB="0" anchor="ctr">
                    <a:lnL>
                      <a:noFill/>
                    </a:lnL>
                    <a:lnR>
                      <a:noFill/>
                    </a:lnR>
                    <a:lnT>
                      <a:noFill/>
                    </a:lnT>
                    <a:lnB>
                      <a:noFill/>
                    </a:lnB>
                  </a:tcPr>
                </a:tc>
                <a:tc>
                  <a:txBody>
                    <a:bodyPr/>
                    <a:lstStyle/>
                    <a:p>
                      <a:pPr algn="ctr" fontAlgn="ctr"/>
                      <a:r>
                        <a:rPr lang="en-US" sz="1100" b="1" i="0" u="none" strike="noStrike">
                          <a:solidFill>
                            <a:srgbClr val="000000"/>
                          </a:solidFill>
                          <a:effectLst/>
                          <a:latin typeface="Calibri Light" panose="020F0302020204030204" pitchFamily="34" charset="0"/>
                        </a:rPr>
                        <a:t>1</a:t>
                      </a:r>
                    </a:p>
                  </a:txBody>
                  <a:tcPr marL="7620" marR="7620" marT="7620" marB="0" anchor="ctr">
                    <a:lnL>
                      <a:noFill/>
                    </a:lnL>
                    <a:lnR>
                      <a:noFill/>
                    </a:lnR>
                    <a:lnT>
                      <a:noFill/>
                    </a:lnT>
                    <a:lnB>
                      <a:noFill/>
                    </a:lnB>
                  </a:tcPr>
                </a:tc>
                <a:tc>
                  <a:txBody>
                    <a:bodyPr/>
                    <a:lstStyle/>
                    <a:p>
                      <a:pPr algn="ctr" fontAlgn="ctr"/>
                      <a:r>
                        <a:rPr lang="en-US" sz="1100" b="1" i="0" u="none" strike="noStrike" dirty="0" smtClean="0">
                          <a:solidFill>
                            <a:srgbClr val="000000"/>
                          </a:solidFill>
                          <a:effectLst/>
                          <a:latin typeface="Calibri Light" panose="020F0302020204030204" pitchFamily="34" charset="0"/>
                        </a:rPr>
                        <a:t>0.950</a:t>
                      </a:r>
                      <a:endParaRPr lang="en-US" sz="1100" b="1" i="0" u="none" strike="noStrike" dirty="0">
                        <a:solidFill>
                          <a:srgbClr val="000000"/>
                        </a:solidFill>
                        <a:effectLst/>
                        <a:latin typeface="Calibri Light" panose="020F0302020204030204" pitchFamily="34" charset="0"/>
                      </a:endParaRPr>
                    </a:p>
                  </a:txBody>
                  <a:tcPr marL="7620" marR="7620" marT="7620" marB="0" anchor="ctr">
                    <a:lnL>
                      <a:noFill/>
                    </a:lnL>
                    <a:lnR>
                      <a:noFill/>
                    </a:lnR>
                    <a:lnT>
                      <a:noFill/>
                    </a:lnT>
                    <a:lnB>
                      <a:noFill/>
                    </a:lnB>
                    <a:solidFill>
                      <a:srgbClr val="FFFFFF"/>
                    </a:solidFill>
                  </a:tcPr>
                </a:tc>
                <a:tc>
                  <a:txBody>
                    <a:bodyPr/>
                    <a:lstStyle/>
                    <a:p>
                      <a:pPr algn="ctr" fontAlgn="ctr"/>
                      <a:r>
                        <a:rPr lang="en-US" sz="1100" b="1" i="0" u="none" strike="noStrike">
                          <a:solidFill>
                            <a:srgbClr val="000000"/>
                          </a:solidFill>
                          <a:effectLst/>
                          <a:latin typeface="Calibri Light" panose="020F0302020204030204" pitchFamily="34" charset="0"/>
                        </a:rPr>
                        <a:t>0.951</a:t>
                      </a:r>
                    </a:p>
                  </a:txBody>
                  <a:tcPr marL="7620" marR="7620" marT="7620" marB="0" anchor="ctr">
                    <a:lnL>
                      <a:noFill/>
                    </a:lnL>
                    <a:lnR>
                      <a:noFill/>
                    </a:lnR>
                    <a:lnT>
                      <a:noFill/>
                    </a:lnT>
                    <a:lnB>
                      <a:noFill/>
                    </a:lnB>
                  </a:tcPr>
                </a:tc>
                <a:tc>
                  <a:txBody>
                    <a:bodyPr/>
                    <a:lstStyle/>
                    <a:p>
                      <a:pPr algn="ctr" fontAlgn="ctr"/>
                      <a:r>
                        <a:rPr lang="en-US" sz="1100" b="1" i="0" u="none" strike="noStrike">
                          <a:solidFill>
                            <a:srgbClr val="000000"/>
                          </a:solidFill>
                          <a:effectLst/>
                          <a:latin typeface="Calibri Light" panose="020F0302020204030204" pitchFamily="34" charset="0"/>
                        </a:rPr>
                        <a:t>0.999 </a:t>
                      </a:r>
                    </a:p>
                  </a:txBody>
                  <a:tcPr marL="7620" marR="7620" marT="7620" marB="0" anchor="ctr">
                    <a:lnL>
                      <a:noFill/>
                    </a:lnL>
                    <a:lnR>
                      <a:noFill/>
                    </a:lnR>
                    <a:lnT>
                      <a:noFill/>
                    </a:lnT>
                    <a:lnB>
                      <a:noFill/>
                    </a:lnB>
                  </a:tcPr>
                </a:tc>
                <a:tc>
                  <a:txBody>
                    <a:bodyPr/>
                    <a:lstStyle/>
                    <a:p>
                      <a:pPr algn="ctr" fontAlgn="ctr"/>
                      <a:r>
                        <a:rPr lang="en-US" sz="1100" b="1" i="0" u="none" strike="noStrike" dirty="0" smtClean="0">
                          <a:solidFill>
                            <a:srgbClr val="000000"/>
                          </a:solidFill>
                          <a:effectLst/>
                          <a:latin typeface="Calibri Light" panose="020F0302020204030204" pitchFamily="34" charset="0"/>
                        </a:rPr>
                        <a:t>0.909</a:t>
                      </a:r>
                      <a:endParaRPr lang="en-US" sz="1100" b="1" i="0" u="none" strike="noStrike" dirty="0">
                        <a:solidFill>
                          <a:srgbClr val="000000"/>
                        </a:solidFill>
                        <a:effectLst/>
                        <a:latin typeface="Calibri Light" panose="020F0302020204030204" pitchFamily="34" charset="0"/>
                      </a:endParaRPr>
                    </a:p>
                  </a:txBody>
                  <a:tcPr marL="7620" marR="7620" marT="7620" marB="0" anchor="ctr">
                    <a:lnL>
                      <a:noFill/>
                    </a:lnL>
                    <a:lnR>
                      <a:noFill/>
                    </a:lnR>
                    <a:lnT>
                      <a:noFill/>
                    </a:lnT>
                    <a:lnB>
                      <a:noFill/>
                    </a:lnB>
                    <a:solidFill>
                      <a:srgbClr val="FFFFFF"/>
                    </a:solidFill>
                  </a:tcPr>
                </a:tc>
                <a:tc>
                  <a:txBody>
                    <a:bodyPr/>
                    <a:lstStyle/>
                    <a:p>
                      <a:pPr algn="ctr" fontAlgn="ctr"/>
                      <a:r>
                        <a:rPr lang="en-US" sz="1100" b="1" i="0" u="none" strike="noStrike" dirty="0">
                          <a:solidFill>
                            <a:srgbClr val="000000"/>
                          </a:solidFill>
                          <a:effectLst/>
                          <a:latin typeface="Calibri Light" panose="020F0302020204030204" pitchFamily="34" charset="0"/>
                        </a:rPr>
                        <a:t>0.902 </a:t>
                      </a:r>
                    </a:p>
                  </a:txBody>
                  <a:tcPr marL="7620" marR="7620" marT="7620" marB="0" anchor="ctr">
                    <a:lnL>
                      <a:noFill/>
                    </a:lnL>
                    <a:lnR>
                      <a:noFill/>
                    </a:lnR>
                    <a:lnT>
                      <a:noFill/>
                    </a:lnT>
                    <a:lnB>
                      <a:noFill/>
                    </a:lnB>
                  </a:tcPr>
                </a:tc>
                <a:extLst>
                  <a:ext uri="{0D108BD9-81ED-4DB2-BD59-A6C34878D82A}">
                    <a16:rowId xmlns:a16="http://schemas.microsoft.com/office/drawing/2014/main" val="4199100301"/>
                  </a:ext>
                </a:extLst>
              </a:tr>
            </a:tbl>
          </a:graphicData>
        </a:graphic>
      </p:graphicFrame>
      <p:sp>
        <p:nvSpPr>
          <p:cNvPr id="19" name="TextBox 18"/>
          <p:cNvSpPr txBox="1"/>
          <p:nvPr/>
        </p:nvSpPr>
        <p:spPr>
          <a:xfrm>
            <a:off x="10684762" y="2286000"/>
            <a:ext cx="1257717" cy="369332"/>
          </a:xfrm>
          <a:prstGeom prst="rect">
            <a:avLst/>
          </a:prstGeom>
          <a:noFill/>
        </p:spPr>
        <p:txBody>
          <a:bodyPr wrap="none" rtlCol="0">
            <a:spAutoFit/>
          </a:bodyPr>
          <a:lstStyle/>
          <a:p>
            <a:r>
              <a:rPr lang="en-US" b="1" dirty="0" smtClean="0"/>
              <a:t>Best model</a:t>
            </a:r>
            <a:endParaRPr lang="en-US" b="1" dirty="0"/>
          </a:p>
        </p:txBody>
      </p:sp>
      <p:sp>
        <p:nvSpPr>
          <p:cNvPr id="2" name="TextBox 1"/>
          <p:cNvSpPr txBox="1"/>
          <p:nvPr/>
        </p:nvSpPr>
        <p:spPr>
          <a:xfrm>
            <a:off x="576072" y="5665175"/>
            <a:ext cx="10689335" cy="1138773"/>
          </a:xfrm>
          <a:prstGeom prst="rect">
            <a:avLst/>
          </a:prstGeom>
          <a:noFill/>
        </p:spPr>
        <p:txBody>
          <a:bodyPr wrap="square" rtlCol="0">
            <a:spAutoFit/>
          </a:bodyPr>
          <a:lstStyle/>
          <a:p>
            <a:r>
              <a:rPr lang="en-US" sz="2200" dirty="0" smtClean="0"/>
              <a:t>With a recall of 87.6%, the </a:t>
            </a:r>
            <a:r>
              <a:rPr lang="en-US" sz="2200" dirty="0"/>
              <a:t>chances of </a:t>
            </a:r>
            <a:r>
              <a:rPr lang="en-US" sz="2200" dirty="0" smtClean="0"/>
              <a:t>a predicted failure using Gradient </a:t>
            </a:r>
            <a:r>
              <a:rPr lang="en-US" sz="2200" dirty="0"/>
              <a:t>Boosting with oversampled data </a:t>
            </a:r>
            <a:r>
              <a:rPr lang="en-US" sz="2200" dirty="0" smtClean="0"/>
              <a:t> being an actual failure is almost 9 out 10.</a:t>
            </a:r>
            <a:endParaRPr lang="en-US" sz="2200" dirty="0"/>
          </a:p>
          <a:p>
            <a:endParaRPr lang="en-US" sz="2400" dirty="0"/>
          </a:p>
        </p:txBody>
      </p:sp>
    </p:spTree>
    <p:extLst>
      <p:ext uri="{BB962C8B-B14F-4D97-AF65-F5344CB8AC3E}">
        <p14:creationId xmlns:p14="http://schemas.microsoft.com/office/powerpoint/2010/main" val="3014281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541"/>
            <a:ext cx="10515600" cy="393827"/>
          </a:xfrm>
        </p:spPr>
        <p:txBody>
          <a:bodyPr>
            <a:noAutofit/>
          </a:bodyPr>
          <a:lstStyle/>
          <a:p>
            <a:r>
              <a:rPr lang="en-US" sz="3400" b="1" dirty="0" smtClean="0">
                <a:latin typeface="+mn-lt"/>
              </a:rPr>
              <a:t>Feature </a:t>
            </a:r>
            <a:r>
              <a:rPr lang="en-US" sz="3400" b="1" dirty="0" err="1" smtClean="0">
                <a:latin typeface="+mn-lt"/>
              </a:rPr>
              <a:t>Importances</a:t>
            </a:r>
            <a:endParaRPr lang="en-US" sz="3400" b="1" dirty="0">
              <a:latin typeface="+mn-lt"/>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440" y="988313"/>
            <a:ext cx="5416296" cy="5439182"/>
          </a:xfrm>
        </p:spPr>
      </p:pic>
      <p:sp>
        <p:nvSpPr>
          <p:cNvPr id="6" name="TextBox 5"/>
          <p:cNvSpPr txBox="1"/>
          <p:nvPr/>
        </p:nvSpPr>
        <p:spPr>
          <a:xfrm>
            <a:off x="6315067" y="2185416"/>
            <a:ext cx="5876933"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top 3 most important machine failure predictors are :</a:t>
            </a:r>
          </a:p>
          <a:p>
            <a:r>
              <a:rPr lang="en-US" dirty="0"/>
              <a:t> </a:t>
            </a:r>
            <a:r>
              <a:rPr lang="en-US" dirty="0" smtClean="0"/>
              <a:t>     V 36,  V 39, V18.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top 3 failure predictors all have feature </a:t>
            </a:r>
            <a:r>
              <a:rPr lang="en-US" dirty="0" err="1" smtClean="0"/>
              <a:t>importances</a:t>
            </a:r>
            <a:r>
              <a:rPr lang="en-US" dirty="0" smtClean="0"/>
              <a:t> at least twice higher than the 4</a:t>
            </a:r>
            <a:r>
              <a:rPr lang="en-US" baseline="30000" dirty="0" smtClean="0"/>
              <a:t>th</a:t>
            </a:r>
            <a:r>
              <a:rPr lang="en-US" dirty="0" smtClean="0"/>
              <a:t>  failure predictor.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4</a:t>
            </a:r>
            <a:r>
              <a:rPr lang="en-US" baseline="30000" dirty="0" smtClean="0"/>
              <a:t>th</a:t>
            </a:r>
            <a:r>
              <a:rPr lang="en-US" dirty="0" smtClean="0"/>
              <a:t> – 6</a:t>
            </a:r>
            <a:r>
              <a:rPr lang="en-US" baseline="30000" dirty="0" smtClean="0"/>
              <a:t>th</a:t>
            </a:r>
            <a:r>
              <a:rPr lang="en-US" dirty="0" smtClean="0"/>
              <a:t> failure predictors are:</a:t>
            </a:r>
          </a:p>
          <a:p>
            <a:r>
              <a:rPr lang="en-US" dirty="0" smtClean="0"/>
              <a:t>      V35, V16, V28</a:t>
            </a:r>
            <a:endParaRPr lang="en-US" dirty="0"/>
          </a:p>
        </p:txBody>
      </p:sp>
    </p:spTree>
    <p:extLst>
      <p:ext uri="{BB962C8B-B14F-4D97-AF65-F5344CB8AC3E}">
        <p14:creationId xmlns:p14="http://schemas.microsoft.com/office/powerpoint/2010/main" val="27508085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848" y="0"/>
            <a:ext cx="10515600" cy="521843"/>
          </a:xfrm>
        </p:spPr>
        <p:txBody>
          <a:bodyPr>
            <a:noAutofit/>
          </a:bodyPr>
          <a:lstStyle/>
          <a:p>
            <a:r>
              <a:rPr lang="en-US" sz="3400" b="1" dirty="0" smtClean="0">
                <a:latin typeface="+mn-lt"/>
              </a:rPr>
              <a:t>Actionable Insights and Recommendation</a:t>
            </a:r>
            <a:endParaRPr lang="en-US" sz="3400" b="1" dirty="0">
              <a:latin typeface="+mn-lt"/>
            </a:endParaRPr>
          </a:p>
        </p:txBody>
      </p:sp>
      <p:sp>
        <p:nvSpPr>
          <p:cNvPr id="3" name="Content Placeholder 2"/>
          <p:cNvSpPr>
            <a:spLocks noGrp="1"/>
          </p:cNvSpPr>
          <p:nvPr>
            <p:ph idx="1"/>
          </p:nvPr>
        </p:nvSpPr>
        <p:spPr>
          <a:xfrm>
            <a:off x="192024" y="649224"/>
            <a:ext cx="11161776" cy="5527739"/>
          </a:xfrm>
        </p:spPr>
        <p:txBody>
          <a:bodyPr>
            <a:normAutofit lnSpcReduction="10000"/>
          </a:bodyPr>
          <a:lstStyle/>
          <a:p>
            <a:r>
              <a:rPr lang="en-US" sz="2400" dirty="0" smtClean="0"/>
              <a:t>Since we do not know what the specific predictors are, we will use their numbers V1 to V40. What each represent can be found out from the company</a:t>
            </a:r>
          </a:p>
          <a:p>
            <a:r>
              <a:rPr lang="en-US" sz="2400" dirty="0" smtClean="0"/>
              <a:t>Data is generator for many factors that are thought to impact machine wear or degradation, but many have very minimal impact the machine failure</a:t>
            </a:r>
          </a:p>
          <a:p>
            <a:r>
              <a:rPr lang="en-US" sz="2400" dirty="0" smtClean="0"/>
              <a:t>V36 is the most important predictors of failures in the wind energy generating machine, followed by </a:t>
            </a:r>
            <a:r>
              <a:rPr lang="en-US" sz="2400" dirty="0"/>
              <a:t>V39 and </a:t>
            </a:r>
            <a:r>
              <a:rPr lang="en-US" sz="2400" dirty="0" smtClean="0"/>
              <a:t>V18. Attention need to be paid to these factors, and if they are environmental factors, the machines be shielded from them. But if they are machine parts, they should be changed periodically. </a:t>
            </a:r>
          </a:p>
          <a:p>
            <a:pPr>
              <a:tabLst>
                <a:tab pos="2230438" algn="l"/>
              </a:tabLst>
            </a:pPr>
            <a:r>
              <a:rPr lang="en-US" sz="2400" dirty="0" smtClean="0"/>
              <a:t>The best recall on the test data is for Gradient  Boosting, 87.6%, but it also has the lowest precision, and consequently the lowest F1 on the test data</a:t>
            </a:r>
            <a:r>
              <a:rPr lang="en-US" sz="2400" smtClean="0"/>
              <a:t>, </a:t>
            </a:r>
            <a:r>
              <a:rPr lang="en-US" sz="2400" smtClean="0"/>
              <a:t>70% </a:t>
            </a:r>
            <a:r>
              <a:rPr lang="en-US" sz="2400" dirty="0" smtClean="0"/>
              <a:t>and  78%  respectively. This means 30% chance of model predicting a machine </a:t>
            </a:r>
            <a:r>
              <a:rPr lang="en-US" sz="2400" b="1" dirty="0" smtClean="0"/>
              <a:t>does not</a:t>
            </a:r>
            <a:r>
              <a:rPr lang="en-US" sz="2400" dirty="0" smtClean="0"/>
              <a:t> require repairs when </a:t>
            </a:r>
            <a:r>
              <a:rPr lang="en-US" sz="2400" b="1" dirty="0" smtClean="0"/>
              <a:t>it actually does</a:t>
            </a:r>
            <a:r>
              <a:rPr lang="en-US" sz="2400" dirty="0" smtClean="0"/>
              <a:t>. This will be costly to the company in the long runner as maintenance cost will go higher with more deterioration, or the company will have to purchase a new machine.</a:t>
            </a:r>
          </a:p>
          <a:p>
            <a:pPr>
              <a:tabLst>
                <a:tab pos="2230438" algn="l"/>
              </a:tabLst>
            </a:pPr>
            <a:r>
              <a:rPr lang="en-US" sz="2400" dirty="0" smtClean="0"/>
              <a:t>Data should therefor be gathered often and analyzed to enable the model identify such False negatives</a:t>
            </a:r>
          </a:p>
          <a:p>
            <a:endParaRPr lang="en-US" sz="2400" dirty="0" smtClean="0"/>
          </a:p>
          <a:p>
            <a:endParaRPr lang="en-US" sz="2400" dirty="0" smtClean="0"/>
          </a:p>
          <a:p>
            <a:endParaRPr lang="en-US" sz="2400" dirty="0" smtClean="0"/>
          </a:p>
          <a:p>
            <a:endParaRPr lang="en-US" sz="2400" dirty="0" smtClean="0"/>
          </a:p>
          <a:p>
            <a:endParaRPr lang="en-US" dirty="0"/>
          </a:p>
        </p:txBody>
      </p:sp>
    </p:spTree>
    <p:extLst>
      <p:ext uri="{BB962C8B-B14F-4D97-AF65-F5344CB8AC3E}">
        <p14:creationId xmlns:p14="http://schemas.microsoft.com/office/powerpoint/2010/main" val="1596694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smtClean="0">
                <a:latin typeface="+mn-lt"/>
              </a:rPr>
              <a:t>Contents</a:t>
            </a:r>
            <a:endParaRPr lang="en-US" sz="3400" b="1" dirty="0">
              <a:latin typeface="+mn-lt"/>
            </a:endParaRPr>
          </a:p>
        </p:txBody>
      </p:sp>
      <p:sp>
        <p:nvSpPr>
          <p:cNvPr id="3" name="Content Placeholder 2"/>
          <p:cNvSpPr>
            <a:spLocks noGrp="1"/>
          </p:cNvSpPr>
          <p:nvPr>
            <p:ph idx="1"/>
          </p:nvPr>
        </p:nvSpPr>
        <p:spPr/>
        <p:txBody>
          <a:bodyPr>
            <a:normAutofit/>
          </a:bodyPr>
          <a:lstStyle/>
          <a:p>
            <a:r>
              <a:rPr lang="en-US" dirty="0" smtClean="0"/>
              <a:t>Business Problem Overview </a:t>
            </a:r>
          </a:p>
          <a:p>
            <a:r>
              <a:rPr lang="en-US" dirty="0" smtClean="0"/>
              <a:t>Data Overview</a:t>
            </a:r>
          </a:p>
          <a:p>
            <a:r>
              <a:rPr lang="en-US" dirty="0" smtClean="0"/>
              <a:t> Exploratory Data Analysis (EDA)  </a:t>
            </a:r>
          </a:p>
          <a:p>
            <a:r>
              <a:rPr lang="en-US" dirty="0" smtClean="0"/>
              <a:t>Model Performance Summary  </a:t>
            </a:r>
          </a:p>
          <a:p>
            <a:r>
              <a:rPr lang="en-US" dirty="0" smtClean="0"/>
              <a:t>Business Insights and Recommendation</a:t>
            </a:r>
            <a:endParaRPr lang="en-US" dirty="0"/>
          </a:p>
        </p:txBody>
      </p:sp>
    </p:spTree>
    <p:extLst>
      <p:ext uri="{BB962C8B-B14F-4D97-AF65-F5344CB8AC3E}">
        <p14:creationId xmlns:p14="http://schemas.microsoft.com/office/powerpoint/2010/main" val="38896660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56" y="374269"/>
            <a:ext cx="10293096" cy="741299"/>
          </a:xfrm>
        </p:spPr>
        <p:txBody>
          <a:bodyPr>
            <a:normAutofit/>
          </a:bodyPr>
          <a:lstStyle/>
          <a:p>
            <a:r>
              <a:rPr lang="en-US" sz="3400" b="1" dirty="0" smtClean="0">
                <a:latin typeface="+mn-lt"/>
              </a:rPr>
              <a:t>Business Problem Overview and Solution Approach </a:t>
            </a:r>
            <a:endParaRPr lang="en-US" sz="3400" b="1" dirty="0">
              <a:latin typeface="+mn-lt"/>
            </a:endParaRPr>
          </a:p>
        </p:txBody>
      </p:sp>
      <p:sp>
        <p:nvSpPr>
          <p:cNvPr id="3" name="Content Placeholder 2"/>
          <p:cNvSpPr>
            <a:spLocks noGrp="1"/>
          </p:cNvSpPr>
          <p:nvPr>
            <p:ph idx="1"/>
          </p:nvPr>
        </p:nvSpPr>
        <p:spPr>
          <a:xfrm>
            <a:off x="448056" y="1253330"/>
            <a:ext cx="10515600" cy="4955445"/>
          </a:xfrm>
        </p:spPr>
        <p:txBody>
          <a:bodyPr>
            <a:noAutofit/>
          </a:bodyPr>
          <a:lstStyle/>
          <a:p>
            <a:pPr>
              <a:lnSpc>
                <a:spcPct val="100000"/>
              </a:lnSpc>
            </a:pPr>
            <a:r>
              <a:rPr lang="en-US" dirty="0" smtClean="0"/>
              <a:t>Wind energy is one of the most developed renewable energy alternatives world wide</a:t>
            </a:r>
          </a:p>
          <a:p>
            <a:pPr>
              <a:lnSpc>
                <a:spcPct val="100000"/>
              </a:lnSpc>
            </a:pPr>
            <a:r>
              <a:rPr lang="en-US" dirty="0"/>
              <a:t>The U.S Department of Energy has put together a guide to achieving operational efficiency using predictive maintenance </a:t>
            </a:r>
            <a:r>
              <a:rPr lang="en-US" dirty="0" smtClean="0"/>
              <a:t>practices</a:t>
            </a:r>
          </a:p>
          <a:p>
            <a:pPr>
              <a:lnSpc>
                <a:spcPct val="100000"/>
              </a:lnSpc>
            </a:pPr>
            <a:r>
              <a:rPr lang="en-US" dirty="0" smtClean="0"/>
              <a:t>This requires fitting sensors that gather information about environmental factors</a:t>
            </a:r>
            <a:r>
              <a:rPr lang="en-US" dirty="0"/>
              <a:t>(temperature, humidity, wind speed, etc.)</a:t>
            </a:r>
            <a:r>
              <a:rPr lang="en-US" dirty="0" smtClean="0"/>
              <a:t> and features related to machine components </a:t>
            </a:r>
            <a:r>
              <a:rPr lang="nb-NO" dirty="0"/>
              <a:t>(gearbox, tower, blades, break, etc</a:t>
            </a:r>
            <a:r>
              <a:rPr lang="nb-NO" dirty="0" smtClean="0"/>
              <a:t>.)</a:t>
            </a:r>
            <a:r>
              <a:rPr lang="en-US" dirty="0" smtClean="0"/>
              <a:t> of wind energy generating machines </a:t>
            </a:r>
          </a:p>
          <a:p>
            <a:pPr>
              <a:lnSpc>
                <a:spcPct val="100000"/>
              </a:lnSpc>
            </a:pPr>
            <a:r>
              <a:rPr lang="en-US" dirty="0" smtClean="0"/>
              <a:t>The information gathered can be analyzed to predict degradation and failure of component of wind energy systems</a:t>
            </a:r>
          </a:p>
        </p:txBody>
      </p:sp>
    </p:spTree>
    <p:extLst>
      <p:ext uri="{BB962C8B-B14F-4D97-AF65-F5344CB8AC3E}">
        <p14:creationId xmlns:p14="http://schemas.microsoft.com/office/powerpoint/2010/main" val="1283408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0160"/>
            <a:ext cx="10515600" cy="4896803"/>
          </a:xfrm>
        </p:spPr>
        <p:txBody>
          <a:bodyPr>
            <a:normAutofit lnSpcReduction="10000"/>
          </a:bodyPr>
          <a:lstStyle/>
          <a:p>
            <a:r>
              <a:rPr lang="en-US" dirty="0" smtClean="0"/>
              <a:t>The objective of this work is to build </a:t>
            </a:r>
            <a:r>
              <a:rPr lang="en-US" dirty="0"/>
              <a:t>various classification models, tune them, and find the best one that will help identify failures so that the generator could be repaired before failing/breaking to reduce the maintenance cost. The different costs associated with maintenance are as follows</a:t>
            </a:r>
            <a:r>
              <a:rPr lang="en-US" dirty="0" smtClean="0"/>
              <a:t>:</a:t>
            </a:r>
          </a:p>
          <a:p>
            <a:pPr marL="0" indent="0">
              <a:buNone/>
            </a:pPr>
            <a:endParaRPr lang="en-US" dirty="0"/>
          </a:p>
          <a:p>
            <a:r>
              <a:rPr lang="en-US" dirty="0"/>
              <a:t>Replacement cost = $40,000</a:t>
            </a:r>
          </a:p>
          <a:p>
            <a:r>
              <a:rPr lang="en-US" dirty="0"/>
              <a:t>Repair cost = $15,000</a:t>
            </a:r>
          </a:p>
          <a:p>
            <a:r>
              <a:rPr lang="en-US" dirty="0"/>
              <a:t>Inspection cost = $5,000</a:t>
            </a:r>
          </a:p>
          <a:p>
            <a:pPr marL="0" indent="0">
              <a:buNone/>
            </a:pPr>
            <a:r>
              <a:rPr lang="en-US" dirty="0"/>
              <a:t>“1” in the target variables should be considered as “failure” and “0” will represent “No failure”.</a:t>
            </a:r>
          </a:p>
          <a:p>
            <a:pPr marL="0" indent="0">
              <a:buNone/>
            </a:pPr>
            <a:endParaRPr lang="en-US" dirty="0"/>
          </a:p>
        </p:txBody>
      </p:sp>
      <p:sp>
        <p:nvSpPr>
          <p:cNvPr id="4" name="TextBox 3"/>
          <p:cNvSpPr txBox="1"/>
          <p:nvPr/>
        </p:nvSpPr>
        <p:spPr>
          <a:xfrm>
            <a:off x="274320" y="219456"/>
            <a:ext cx="10524744" cy="615553"/>
          </a:xfrm>
          <a:prstGeom prst="rect">
            <a:avLst/>
          </a:prstGeom>
          <a:noFill/>
        </p:spPr>
        <p:txBody>
          <a:bodyPr wrap="square" rtlCol="0">
            <a:spAutoFit/>
          </a:bodyPr>
          <a:lstStyle/>
          <a:p>
            <a:r>
              <a:rPr lang="en-US" sz="3400" b="1" dirty="0"/>
              <a:t>Business Problem Overview and Solution Approach </a:t>
            </a:r>
            <a:endParaRPr lang="en-US" sz="3400" dirty="0"/>
          </a:p>
        </p:txBody>
      </p:sp>
    </p:spTree>
    <p:extLst>
      <p:ext uri="{BB962C8B-B14F-4D97-AF65-F5344CB8AC3E}">
        <p14:creationId xmlns:p14="http://schemas.microsoft.com/office/powerpoint/2010/main" val="2548123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576" y="429133"/>
            <a:ext cx="10515600" cy="494411"/>
          </a:xfrm>
        </p:spPr>
        <p:txBody>
          <a:bodyPr>
            <a:noAutofit/>
          </a:bodyPr>
          <a:lstStyle/>
          <a:p>
            <a:r>
              <a:rPr lang="en-US" sz="3600" b="1" dirty="0" smtClean="0">
                <a:latin typeface="+mn-lt"/>
              </a:rPr>
              <a:t>Data Overview</a:t>
            </a:r>
            <a:endParaRPr lang="en-US" sz="3600" dirty="0">
              <a:latin typeface="+mn-lt"/>
            </a:endParaRPr>
          </a:p>
        </p:txBody>
      </p:sp>
      <p:sp>
        <p:nvSpPr>
          <p:cNvPr id="3" name="Content Placeholder 2"/>
          <p:cNvSpPr>
            <a:spLocks noGrp="1"/>
          </p:cNvSpPr>
          <p:nvPr>
            <p:ph idx="1"/>
          </p:nvPr>
        </p:nvSpPr>
        <p:spPr>
          <a:xfrm>
            <a:off x="338328" y="1060704"/>
            <a:ext cx="11015472" cy="5134547"/>
          </a:xfrm>
        </p:spPr>
        <p:txBody>
          <a:bodyPr>
            <a:normAutofit lnSpcReduction="10000"/>
          </a:bodyPr>
          <a:lstStyle/>
          <a:p>
            <a:r>
              <a:rPr lang="en-US" dirty="0" smtClean="0"/>
              <a:t>The data contains information on 40 predictor variables. They include environmental factors such as rain and humidity and component features such as gear box and brakes that impact the target variable.</a:t>
            </a:r>
          </a:p>
          <a:p>
            <a:r>
              <a:rPr lang="en-US" dirty="0" smtClean="0"/>
              <a:t>“1” in the target variables is considered as “failure” and “0” will represent “No failure”.</a:t>
            </a:r>
          </a:p>
          <a:p>
            <a:r>
              <a:rPr lang="en-US" dirty="0" smtClean="0"/>
              <a:t>The data is separated into train data, having 40000 rows and test data, having 10,000</a:t>
            </a:r>
          </a:p>
          <a:p>
            <a:r>
              <a:rPr lang="en-US" dirty="0" smtClean="0"/>
              <a:t>The train data has 2187 failures and 37813 No failure in the Target columns</a:t>
            </a:r>
          </a:p>
          <a:p>
            <a:r>
              <a:rPr lang="en-US" dirty="0" smtClean="0"/>
              <a:t>The test data has 547 failure  and 9543 No failures in the Target column</a:t>
            </a:r>
          </a:p>
          <a:p>
            <a:r>
              <a:rPr lang="en-US" dirty="0" smtClean="0"/>
              <a:t>Only two of the target variables had some missing data V1 and V2. There were a few of them.</a:t>
            </a:r>
            <a:endParaRPr lang="en-US" dirty="0"/>
          </a:p>
        </p:txBody>
      </p:sp>
    </p:spTree>
    <p:extLst>
      <p:ext uri="{BB962C8B-B14F-4D97-AF65-F5344CB8AC3E}">
        <p14:creationId xmlns:p14="http://schemas.microsoft.com/office/powerpoint/2010/main" val="3838193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296" y="163957"/>
            <a:ext cx="10515600" cy="585851"/>
          </a:xfrm>
        </p:spPr>
        <p:txBody>
          <a:bodyPr>
            <a:normAutofit/>
          </a:bodyPr>
          <a:lstStyle/>
          <a:p>
            <a:r>
              <a:rPr lang="en-US" sz="3400" b="1" dirty="0" smtClean="0">
                <a:latin typeface="+mn-lt"/>
              </a:rPr>
              <a:t>Explorative Data Analysis</a:t>
            </a:r>
            <a:endParaRPr lang="en-US" sz="3400" b="1" dirty="0">
              <a:latin typeface="+mn-lt"/>
            </a:endParaRPr>
          </a:p>
        </p:txBody>
      </p:sp>
      <p:pic>
        <p:nvPicPr>
          <p:cNvPr id="5" name="Content Placeholder 4"/>
          <p:cNvPicPr>
            <a:picLocks noGrp="1" noChangeAspect="1"/>
          </p:cNvPicPr>
          <p:nvPr>
            <p:ph idx="1"/>
          </p:nvPr>
        </p:nvPicPr>
        <p:blipFill>
          <a:blip r:embed="rId2"/>
          <a:stretch>
            <a:fillRect/>
          </a:stretch>
        </p:blipFill>
        <p:spPr>
          <a:xfrm>
            <a:off x="463296" y="1252093"/>
            <a:ext cx="4776216" cy="3112567"/>
          </a:xfrm>
          <a:prstGeom prst="rect">
            <a:avLst/>
          </a:prstGeom>
        </p:spPr>
      </p:pic>
      <p:sp>
        <p:nvSpPr>
          <p:cNvPr id="6" name="TextBox 5"/>
          <p:cNvSpPr txBox="1"/>
          <p:nvPr/>
        </p:nvSpPr>
        <p:spPr>
          <a:xfrm>
            <a:off x="7040880" y="1965960"/>
            <a:ext cx="184731" cy="369332"/>
          </a:xfrm>
          <a:prstGeom prst="rect">
            <a:avLst/>
          </a:prstGeom>
          <a:noFill/>
        </p:spPr>
        <p:txBody>
          <a:bodyPr wrap="none" rtlCol="0">
            <a:spAutoFit/>
          </a:bodyPr>
          <a:lstStyle/>
          <a:p>
            <a:endParaRPr lang="en-US" dirty="0"/>
          </a:p>
        </p:txBody>
      </p:sp>
      <p:pic>
        <p:nvPicPr>
          <p:cNvPr id="7" name="Picture 6"/>
          <p:cNvPicPr>
            <a:picLocks noChangeAspect="1"/>
          </p:cNvPicPr>
          <p:nvPr/>
        </p:nvPicPr>
        <p:blipFill>
          <a:blip r:embed="rId3"/>
          <a:stretch>
            <a:fillRect/>
          </a:stretch>
        </p:blipFill>
        <p:spPr>
          <a:xfrm>
            <a:off x="5789513" y="1219227"/>
            <a:ext cx="5402743" cy="3145433"/>
          </a:xfrm>
          <a:prstGeom prst="rect">
            <a:avLst/>
          </a:prstGeom>
        </p:spPr>
      </p:pic>
      <p:sp>
        <p:nvSpPr>
          <p:cNvPr id="8" name="TextBox 7"/>
          <p:cNvSpPr txBox="1"/>
          <p:nvPr/>
        </p:nvSpPr>
        <p:spPr>
          <a:xfrm>
            <a:off x="603504" y="4686846"/>
            <a:ext cx="10588752" cy="1384995"/>
          </a:xfrm>
          <a:prstGeom prst="rect">
            <a:avLst/>
          </a:prstGeom>
          <a:noFill/>
        </p:spPr>
        <p:txBody>
          <a:bodyPr wrap="square" rtlCol="0">
            <a:spAutoFit/>
          </a:bodyPr>
          <a:lstStyle/>
          <a:p>
            <a:r>
              <a:rPr lang="en-US" sz="2800" dirty="0" smtClean="0"/>
              <a:t>All the target predictor variables are normally or nearly normally disturbed with some outliers.</a:t>
            </a:r>
          </a:p>
          <a:p>
            <a:r>
              <a:rPr lang="en-US" sz="2800" dirty="0" smtClean="0"/>
              <a:t>The data has both negative and positive values</a:t>
            </a:r>
            <a:endParaRPr lang="en-US" sz="2800" dirty="0"/>
          </a:p>
        </p:txBody>
      </p:sp>
    </p:spTree>
    <p:extLst>
      <p:ext uri="{BB962C8B-B14F-4D97-AF65-F5344CB8AC3E}">
        <p14:creationId xmlns:p14="http://schemas.microsoft.com/office/powerpoint/2010/main" val="2310092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424" y="209677"/>
            <a:ext cx="10515600" cy="530987"/>
          </a:xfrm>
        </p:spPr>
        <p:txBody>
          <a:bodyPr>
            <a:noAutofit/>
          </a:bodyPr>
          <a:lstStyle/>
          <a:p>
            <a:r>
              <a:rPr lang="en-US" sz="3400" b="1" dirty="0">
                <a:latin typeface="+mn-lt"/>
              </a:rPr>
              <a:t>Explorative Data Analysis</a:t>
            </a:r>
          </a:p>
        </p:txBody>
      </p:sp>
      <p:pic>
        <p:nvPicPr>
          <p:cNvPr id="5" name="Content Placeholder 4"/>
          <p:cNvPicPr>
            <a:picLocks noGrp="1" noChangeAspect="1"/>
          </p:cNvPicPr>
          <p:nvPr>
            <p:ph idx="1"/>
          </p:nvPr>
        </p:nvPicPr>
        <p:blipFill>
          <a:blip r:embed="rId2"/>
          <a:stretch>
            <a:fillRect/>
          </a:stretch>
        </p:blipFill>
        <p:spPr>
          <a:xfrm>
            <a:off x="501607" y="1112860"/>
            <a:ext cx="5752889" cy="3321980"/>
          </a:xfrm>
          <a:prstGeom prst="rect">
            <a:avLst/>
          </a:prstGeom>
        </p:spPr>
      </p:pic>
      <p:sp>
        <p:nvSpPr>
          <p:cNvPr id="6" name="TextBox 5"/>
          <p:cNvSpPr txBox="1"/>
          <p:nvPr/>
        </p:nvSpPr>
        <p:spPr>
          <a:xfrm>
            <a:off x="725424" y="4572000"/>
            <a:ext cx="6407203" cy="1938992"/>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t>The data is imbalanced.</a:t>
            </a:r>
          </a:p>
          <a:p>
            <a:pPr marL="342900" indent="-342900">
              <a:buFont typeface="Arial" panose="020B0604020202020204" pitchFamily="34" charset="0"/>
              <a:buChar char="•"/>
            </a:pPr>
            <a:r>
              <a:rPr lang="en-US" sz="2400" dirty="0"/>
              <a:t> </a:t>
            </a:r>
            <a:r>
              <a:rPr lang="en-US" sz="2400" dirty="0" smtClean="0"/>
              <a:t>94.5% of the Target column is for 0 (No failure)</a:t>
            </a:r>
          </a:p>
          <a:p>
            <a:pPr marL="342900" indent="-342900">
              <a:buFont typeface="Arial" panose="020B0604020202020204" pitchFamily="34" charset="0"/>
              <a:buChar char="•"/>
            </a:pPr>
            <a:r>
              <a:rPr lang="en-US" sz="2400" dirty="0" smtClean="0"/>
              <a:t>4.5% of the Target variable is for Failure</a:t>
            </a:r>
          </a:p>
          <a:p>
            <a:pPr marL="342900" indent="-342900">
              <a:buFont typeface="Arial" panose="020B0604020202020204" pitchFamily="34" charset="0"/>
              <a:buChar char="•"/>
            </a:pPr>
            <a:r>
              <a:rPr lang="en-US" sz="2400" dirty="0" smtClean="0"/>
              <a:t>Oversampling and </a:t>
            </a:r>
            <a:r>
              <a:rPr lang="en-US" sz="2400" dirty="0" err="1"/>
              <a:t>u</a:t>
            </a:r>
            <a:r>
              <a:rPr lang="en-US" sz="2400" dirty="0" err="1" smtClean="0"/>
              <a:t>ndersampling</a:t>
            </a:r>
            <a:r>
              <a:rPr lang="en-US" sz="2400" dirty="0" smtClean="0"/>
              <a:t> required to </a:t>
            </a:r>
          </a:p>
          <a:p>
            <a:pPr marL="342900" indent="-342900">
              <a:buFont typeface="Arial" panose="020B0604020202020204" pitchFamily="34" charset="0"/>
              <a:buChar char="•"/>
            </a:pPr>
            <a:r>
              <a:rPr lang="en-US" sz="2400" dirty="0" smtClean="0"/>
              <a:t>avoid bias in the models</a:t>
            </a:r>
            <a:endParaRPr lang="en-US" sz="2400" dirty="0"/>
          </a:p>
        </p:txBody>
      </p:sp>
    </p:spTree>
    <p:extLst>
      <p:ext uri="{BB962C8B-B14F-4D97-AF65-F5344CB8AC3E}">
        <p14:creationId xmlns:p14="http://schemas.microsoft.com/office/powerpoint/2010/main" val="2768902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616" y="154813"/>
            <a:ext cx="10515600" cy="476123"/>
          </a:xfrm>
        </p:spPr>
        <p:txBody>
          <a:bodyPr>
            <a:noAutofit/>
          </a:bodyPr>
          <a:lstStyle/>
          <a:p>
            <a:r>
              <a:rPr lang="en-US" sz="3400" b="1" dirty="0" smtClean="0">
                <a:latin typeface="+mn-lt"/>
              </a:rPr>
              <a:t>Cross Validation</a:t>
            </a:r>
            <a:endParaRPr lang="en-US" sz="3400" b="1" dirty="0">
              <a:latin typeface="+mn-lt"/>
            </a:endParaRPr>
          </a:p>
        </p:txBody>
      </p:sp>
      <p:sp>
        <p:nvSpPr>
          <p:cNvPr id="3" name="Content Placeholder 2"/>
          <p:cNvSpPr>
            <a:spLocks noGrp="1"/>
          </p:cNvSpPr>
          <p:nvPr>
            <p:ph idx="1"/>
          </p:nvPr>
        </p:nvSpPr>
        <p:spPr>
          <a:xfrm>
            <a:off x="838200" y="960120"/>
            <a:ext cx="10515600" cy="5788151"/>
          </a:xfrm>
        </p:spPr>
        <p:txBody>
          <a:bodyPr>
            <a:noAutofit/>
          </a:bodyPr>
          <a:lstStyle/>
          <a:p>
            <a:r>
              <a:rPr lang="en-US" sz="2400" dirty="0" smtClean="0"/>
              <a:t>We will build different models using cross validation: Logistic regression, Bagging, Random Forest, </a:t>
            </a:r>
            <a:r>
              <a:rPr lang="en-US" sz="2400" dirty="0" err="1" smtClean="0"/>
              <a:t>GradientBoosting</a:t>
            </a:r>
            <a:r>
              <a:rPr lang="en-US" sz="2400" dirty="0" smtClean="0"/>
              <a:t>,  </a:t>
            </a:r>
            <a:r>
              <a:rPr lang="en-US" sz="2400" dirty="0" err="1" smtClean="0"/>
              <a:t>AdaBoost</a:t>
            </a:r>
            <a:r>
              <a:rPr lang="en-US" sz="2400" dirty="0" smtClean="0"/>
              <a:t> and XGB</a:t>
            </a:r>
          </a:p>
          <a:p>
            <a:r>
              <a:rPr lang="en-US" sz="2400" dirty="0" smtClean="0"/>
              <a:t>We will use Recall as a scorer in cross validation</a:t>
            </a:r>
          </a:p>
          <a:p>
            <a:pPr lvl="1">
              <a:buFont typeface="Courier New" panose="02070309020205020404" pitchFamily="49" charset="0"/>
              <a:buChar char="o"/>
            </a:pPr>
            <a:r>
              <a:rPr lang="en-US" dirty="0" smtClean="0"/>
              <a:t>Higher Recall values will enable us maximize True Positives and minimize False Negatives</a:t>
            </a:r>
          </a:p>
          <a:p>
            <a:pPr lvl="1">
              <a:buFont typeface="Courier New" panose="02070309020205020404" pitchFamily="49" charset="0"/>
              <a:buChar char="o"/>
            </a:pPr>
            <a:r>
              <a:rPr lang="en-US" dirty="0" smtClean="0"/>
              <a:t> If a machine is due for repairs and is identified early, the company spends less in repairs cost.</a:t>
            </a:r>
          </a:p>
          <a:p>
            <a:pPr lvl="1">
              <a:buFont typeface="Courier New" panose="02070309020205020404" pitchFamily="49" charset="0"/>
              <a:buChar char="o"/>
            </a:pPr>
            <a:r>
              <a:rPr lang="en-US" dirty="0" smtClean="0"/>
              <a:t> Conversely, if a machine that’s due for repairs is not identified, the repairs cost will increase when it eventually breaks down or may have to be replaced at higher.</a:t>
            </a:r>
            <a:endParaRPr lang="en-US" dirty="0"/>
          </a:p>
          <a:p>
            <a:pPr marL="342900" lvl="1" indent="-342900"/>
            <a:r>
              <a:rPr lang="en-US" dirty="0" smtClean="0"/>
              <a:t>The models will be built on the original data, the oversampled data, and the </a:t>
            </a:r>
            <a:r>
              <a:rPr lang="en-US" dirty="0" err="1" smtClean="0"/>
              <a:t>undersampled</a:t>
            </a:r>
            <a:r>
              <a:rPr lang="en-US" dirty="0" smtClean="0"/>
              <a:t> data</a:t>
            </a:r>
          </a:p>
          <a:p>
            <a:pPr marL="342900" lvl="1" indent="-342900"/>
            <a:r>
              <a:rPr lang="en-US" dirty="0" smtClean="0"/>
              <a:t>The models built on oversampled and </a:t>
            </a:r>
            <a:r>
              <a:rPr lang="en-US" dirty="0" err="1" smtClean="0"/>
              <a:t>undersampled</a:t>
            </a:r>
            <a:r>
              <a:rPr lang="en-US" dirty="0" smtClean="0"/>
              <a:t> data will prevent biases occasioned by imbalanced data in the Target column.</a:t>
            </a:r>
          </a:p>
          <a:p>
            <a:pPr marL="342900" lvl="1" indent="-342900"/>
            <a:r>
              <a:rPr lang="en-US" dirty="0" smtClean="0"/>
              <a:t>The scores of the different models will be compared</a:t>
            </a:r>
          </a:p>
        </p:txBody>
      </p:sp>
    </p:spTree>
    <p:extLst>
      <p:ext uri="{BB962C8B-B14F-4D97-AF65-F5344CB8AC3E}">
        <p14:creationId xmlns:p14="http://schemas.microsoft.com/office/powerpoint/2010/main" val="220786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7372" y="886968"/>
            <a:ext cx="6017980" cy="5394959"/>
          </a:xfrm>
          <a:prstGeom prst="rect">
            <a:avLst/>
          </a:prstGeom>
        </p:spPr>
      </p:pic>
      <p:sp>
        <p:nvSpPr>
          <p:cNvPr id="6" name="Title 5"/>
          <p:cNvSpPr>
            <a:spLocks noGrp="1"/>
          </p:cNvSpPr>
          <p:nvPr>
            <p:ph type="title"/>
          </p:nvPr>
        </p:nvSpPr>
        <p:spPr>
          <a:xfrm>
            <a:off x="461772" y="0"/>
            <a:ext cx="11268456" cy="983806"/>
          </a:xfrm>
        </p:spPr>
        <p:txBody>
          <a:bodyPr>
            <a:noAutofit/>
          </a:bodyPr>
          <a:lstStyle/>
          <a:p>
            <a:r>
              <a:rPr lang="en-US" sz="3200" b="1" dirty="0" smtClean="0">
                <a:latin typeface="+mn-lt"/>
              </a:rPr>
              <a:t>Scores for Models Built with Original </a:t>
            </a:r>
            <a:r>
              <a:rPr lang="en-US" sz="3200" b="1" dirty="0">
                <a:latin typeface="+mn-lt"/>
              </a:rPr>
              <a:t>D</a:t>
            </a:r>
            <a:r>
              <a:rPr lang="en-US" sz="3200" b="1" dirty="0" smtClean="0">
                <a:latin typeface="+mn-lt"/>
              </a:rPr>
              <a:t>ata using Cross Validation</a:t>
            </a:r>
            <a:endParaRPr lang="en-US" sz="3200" dirty="0">
              <a:latin typeface="+mn-lt"/>
            </a:endParaRPr>
          </a:p>
        </p:txBody>
      </p:sp>
      <p:sp>
        <p:nvSpPr>
          <p:cNvPr id="7" name="TextBox 6"/>
          <p:cNvSpPr txBox="1"/>
          <p:nvPr/>
        </p:nvSpPr>
        <p:spPr>
          <a:xfrm>
            <a:off x="6096000" y="1536192"/>
            <a:ext cx="5782057"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The XGB  gave the best model, with a score of 81.5% followed by Random Forest 76%</a:t>
            </a:r>
          </a:p>
          <a:p>
            <a:endParaRPr lang="en-US" sz="2400" dirty="0"/>
          </a:p>
          <a:p>
            <a:pPr marL="285750" indent="-285750">
              <a:buFont typeface="Arial" panose="020B0604020202020204" pitchFamily="34" charset="0"/>
              <a:buChar char="•"/>
            </a:pPr>
            <a:r>
              <a:rPr lang="en-US" sz="2400" dirty="0" smtClean="0"/>
              <a:t>The best four model are: XGB, Random Forest, Gradient Boosting and Bagging </a:t>
            </a:r>
            <a:endParaRPr lang="en-US" sz="2400" dirty="0"/>
          </a:p>
          <a:p>
            <a:endParaRPr lang="en-US" sz="2400" dirty="0" smtClean="0"/>
          </a:p>
          <a:p>
            <a:pPr marL="285750" indent="-285750">
              <a:buFont typeface="Arial" panose="020B0604020202020204" pitchFamily="34" charset="0"/>
              <a:buChar char="•"/>
            </a:pPr>
            <a:r>
              <a:rPr lang="en-US" sz="2400" dirty="0" smtClean="0"/>
              <a:t>Logistic Regression had the worst score, less than 50%</a:t>
            </a:r>
          </a:p>
          <a:p>
            <a:endParaRPr lang="en-US" sz="2400" dirty="0"/>
          </a:p>
        </p:txBody>
      </p:sp>
    </p:spTree>
    <p:extLst>
      <p:ext uri="{BB962C8B-B14F-4D97-AF65-F5344CB8AC3E}">
        <p14:creationId xmlns:p14="http://schemas.microsoft.com/office/powerpoint/2010/main" val="186198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TotalTime>
  <Words>1217</Words>
  <Application>Microsoft Office PowerPoint</Application>
  <PresentationFormat>Widescreen</PresentationFormat>
  <Paragraphs>156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Office Theme</vt:lpstr>
      <vt:lpstr>ReneWind</vt:lpstr>
      <vt:lpstr>Contents</vt:lpstr>
      <vt:lpstr>Business Problem Overview and Solution Approach </vt:lpstr>
      <vt:lpstr>PowerPoint Presentation</vt:lpstr>
      <vt:lpstr>Data Overview</vt:lpstr>
      <vt:lpstr>Explorative Data Analysis</vt:lpstr>
      <vt:lpstr>Explorative Data Analysis</vt:lpstr>
      <vt:lpstr>Cross Validation</vt:lpstr>
      <vt:lpstr>Scores for Models Built with Original Data using Cross Validation</vt:lpstr>
      <vt:lpstr>Scores from Oversampled Data using Cross Validation</vt:lpstr>
      <vt:lpstr>Scores from Undersampled Data using Cross Validation</vt:lpstr>
      <vt:lpstr>Model Performance Summary</vt:lpstr>
      <vt:lpstr>Model Performance Summary</vt:lpstr>
      <vt:lpstr>Feature Importances</vt:lpstr>
      <vt:lpstr>Actionable Insights and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ReneWind</dc:title>
  <dc:creator>Enoch A. Adogla</dc:creator>
  <cp:lastModifiedBy>Enoch A. Adogla</cp:lastModifiedBy>
  <cp:revision>53</cp:revision>
  <dcterms:created xsi:type="dcterms:W3CDTF">2022-01-21T20:32:50Z</dcterms:created>
  <dcterms:modified xsi:type="dcterms:W3CDTF">2022-01-22T07:23:22Z</dcterms:modified>
</cp:coreProperties>
</file>