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7" r:id="rId2"/>
    <p:sldId id="256" r:id="rId3"/>
    <p:sldId id="258" r:id="rId4"/>
    <p:sldId id="277" r:id="rId5"/>
    <p:sldId id="260" r:id="rId6"/>
    <p:sldId id="263" r:id="rId7"/>
    <p:sldId id="261" r:id="rId8"/>
    <p:sldId id="262" r:id="rId9"/>
    <p:sldId id="265" r:id="rId10"/>
    <p:sldId id="267" r:id="rId11"/>
    <p:sldId id="266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5186" autoAdjust="0"/>
  </p:normalViewPr>
  <p:slideViewPr>
    <p:cSldViewPr snapToGrid="0" showGuides="1">
      <p:cViewPr varScale="1">
        <p:scale>
          <a:sx n="80" d="100"/>
          <a:sy n="80" d="100"/>
        </p:scale>
        <p:origin x="70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2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3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7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7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7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26E32-AB4B-4809-852E-FB5154AAF46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51717-00C4-442D-B64A-C9B116BA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3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6"/>
            <a:ext cx="11972925" cy="6496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                              </a:t>
            </a:r>
          </a:p>
          <a:p>
            <a:pPr marL="1828800" lvl="4" indent="0">
              <a:buNone/>
            </a:pPr>
            <a:r>
              <a:rPr lang="en-US" sz="3200" b="1" dirty="0" smtClean="0"/>
              <a:t>     </a:t>
            </a:r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endParaRPr lang="en-US" sz="3200" b="1" dirty="0" smtClean="0"/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r>
              <a:rPr lang="en-US" sz="3200" b="1" dirty="0" smtClean="0"/>
              <a:t>                                 </a:t>
            </a:r>
            <a:r>
              <a:rPr lang="en-US" sz="3200" b="1" dirty="0" err="1" smtClean="0"/>
              <a:t>Trade&amp;Ahead</a:t>
            </a:r>
            <a:endParaRPr lang="en-US" sz="3200" b="1" dirty="0" smtClean="0"/>
          </a:p>
          <a:p>
            <a:pPr marL="1828800" lvl="4" indent="0">
              <a:buNone/>
            </a:pPr>
            <a:r>
              <a:rPr lang="en-US" sz="3200" b="1" dirty="0" smtClean="0"/>
              <a:t>		        Business Presentation</a:t>
            </a:r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endParaRPr lang="en-US" sz="3200" b="1" dirty="0" smtClean="0"/>
          </a:p>
          <a:p>
            <a:pPr marL="1828800" lvl="4" indent="0">
              <a:buNone/>
            </a:pPr>
            <a:endParaRPr lang="en-US" sz="3200" b="1" dirty="0"/>
          </a:p>
          <a:p>
            <a:pPr marL="1828800" lvl="4" indent="0">
              <a:buNone/>
            </a:pPr>
            <a:r>
              <a:rPr lang="en-US" sz="3200" b="1" dirty="0" smtClean="0"/>
              <a:t>                                 Enoch Adogla</a:t>
            </a:r>
          </a:p>
          <a:p>
            <a:pPr marL="1828800" lvl="4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		       2-11-2022</a:t>
            </a:r>
            <a:endParaRPr lang="en-US" sz="3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2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422" y="76030"/>
            <a:ext cx="10515600" cy="635772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Univariate Analysis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10" y="1825625"/>
            <a:ext cx="8439379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550" y="5407529"/>
            <a:ext cx="56711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GICS Sub Industry is made has 104 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top 20 and their percentage are represented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Oil and Gas Exploration is the most common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6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24" y="0"/>
            <a:ext cx="10515600" cy="816689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</a:t>
            </a:r>
            <a:r>
              <a:rPr lang="en-US" sz="3200" b="1" dirty="0" smtClean="0"/>
              <a:t>Bivariate </a:t>
            </a:r>
            <a:r>
              <a:rPr lang="en-US" sz="3200" b="1" dirty="0"/>
              <a:t>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0" y="1247775"/>
            <a:ext cx="6808829" cy="4569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7549" y="1628775"/>
            <a:ext cx="505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the Energy sector had a negative Price change over the 13 weeks data was collected (~ -10%)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Health Sector had the most positive price change (~9.75%) followed by Consumer Staples (~8.5%)</a:t>
            </a:r>
          </a:p>
        </p:txBody>
      </p:sp>
    </p:spTree>
    <p:extLst>
      <p:ext uri="{BB962C8B-B14F-4D97-AF65-F5344CB8AC3E}">
        <p14:creationId xmlns:p14="http://schemas.microsoft.com/office/powerpoint/2010/main" val="304267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" y="126006"/>
            <a:ext cx="10515600" cy="611981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Bivariate Analysis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600"/>
            <a:ext cx="7210646" cy="488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5421" y="1149145"/>
            <a:ext cx="43146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Cash </a:t>
            </a:r>
            <a:r>
              <a:rPr lang="en-US" b="1" dirty="0" smtClean="0"/>
              <a:t>Ratio </a:t>
            </a:r>
            <a:r>
              <a:rPr lang="en-US" dirty="0" smtClean="0"/>
              <a:t>is  </a:t>
            </a:r>
            <a:r>
              <a:rPr lang="en-US" dirty="0"/>
              <a:t>ratio of a company's total reserves of cash and cash equivalents to its total current liabilities</a:t>
            </a:r>
          </a:p>
          <a:p>
            <a:endParaRPr lang="en-US" dirty="0" smtClean="0"/>
          </a:p>
          <a:p>
            <a:r>
              <a:rPr lang="en-US" dirty="0" smtClean="0"/>
              <a:t>Information Technology had the highest cash ratio (~150)  followed by Telecommunication services (~115) and</a:t>
            </a:r>
          </a:p>
          <a:p>
            <a:r>
              <a:rPr lang="en-US" dirty="0" smtClean="0"/>
              <a:t>Health care (~112)</a:t>
            </a:r>
          </a:p>
          <a:p>
            <a:endParaRPr lang="en-US" dirty="0"/>
          </a:p>
          <a:p>
            <a:r>
              <a:rPr lang="en-US" dirty="0" smtClean="0"/>
              <a:t>Financials, Consumer Staples has Cash Ratios less than 100 but greater than 50</a:t>
            </a:r>
          </a:p>
          <a:p>
            <a:endParaRPr lang="en-US" dirty="0"/>
          </a:p>
          <a:p>
            <a:r>
              <a:rPr lang="en-US" dirty="0" smtClean="0"/>
              <a:t>Utilities had the lowest cast ration (~12%)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2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71451"/>
            <a:ext cx="10515600" cy="628650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Bivariate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121110"/>
            <a:ext cx="7219950" cy="4905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7410450" y="1200150"/>
            <a:ext cx="47167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energy sector had the highest volatility (~2.6). This  was evidently occasioned by the loss.</a:t>
            </a:r>
          </a:p>
          <a:p>
            <a:endParaRPr lang="en-US" dirty="0"/>
          </a:p>
          <a:p>
            <a:r>
              <a:rPr lang="en-US" dirty="0" smtClean="0"/>
              <a:t>Material, Information and Health Care had a greater than 1.5 but less than 1.75 volatility </a:t>
            </a:r>
          </a:p>
          <a:p>
            <a:r>
              <a:rPr lang="en-US" dirty="0" smtClean="0"/>
              <a:t>The rest had volatility between 1 and 1.5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05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5kAAAIeCAYAAAAxlMvyAAAAOXRFWHRTb2Z0d2FyZQBNYXRwbG90bGliIHZlcnNpb24zLjMuNCwgaHR0cHM6Ly9tYXRwbG90bGliLm9yZy8QVMy6AAAACXBIWXMAAAsTAAALEwEAmpwYAAEAAElEQVR4nOzdd1hT5xfA8S8BHOyhLMGForZubd227tZVx8+BFmvtbq1aR524Z+u2raN2WKoCWhFxD9xaVx046qiCC0HEwRASkvz+iMXSAAKSYTmfPjxPk3tuco735r157/veGwutVqtFCCGEEEIIIYQoBApTJyCEEEIIIYQQ4r9DOplCCCGEEEIIIQqNdDKFEEIIIYQQQhQa6WQKIYQQQgghhCg00skUQgghhBBCCFFopJMphBBCCCGEEKLQSCdTCCGEEEIIIf6DTp8+TUBAgN7zkZGRdO/enV69ehEaGgqARqNh/Pjx9OrVi4CAAGJiYgr8vlYFXlMIIYQQQgghhFn6/vvv2bBhAyVLlszyvEqlYsaMGaxdu5aSJUvi7+9PixYtOHnyJEqlkpCQEE6dOsXMmTNZvHhxgd5bRjKFEEIIIYQQ4j+mbNmyLFq0SO/5v/76i7Jly+Lo6EixYsWoV68ex48f58SJEzRr1gyA2rVrc/bs2QK/t3QyhRBCCCGEEOI/pl27dlhZ6U9cTU5Oxt7ePvOxra0tycnJJCcnY2dnl/m8paUlGRkZBXpvmS4rDOadLkGmTsGo5ocUvXM2TskqU6dgdBYu5UydgtE9UN0xdQpG52RZytQpGF2GhcbUKRjdN+cSTJ2CUQ12TzF1CkZ3zsrS1CkYnY+dralTMAnHYr1NncIzFeZ34xXr9a+zzCs7OztSUp62BykpKdjb2+s9r9Fosu2k5kXR+1YshBBCCCGEEEWUr68vMTExPHjwAKVSyfHjx6lTpw5169Zl3759AJw6dQo/P78Cv4eMZAohhBBCCCGEgWkUFiZ9/4iICFJTU+nVqxejRo3ivffeQ6vV0r17d9zd3WnTpg0HDx6kd+/eaLVapk+fXuD3kk6mEEIIIYQQQhiY1gSdTG9v78yfKOnUqVPm8y1btqRly5ZZYhUKBZMnTy6U95VOphBCCCGEEEIYmMbStCOZxiTXZAohhBBCCCGEKDQykimEEEIIIYQQBmbqazKNSTqZQgghhBBCCGFgRamTKdNlhRBCCCGEEEIUGhnJFEIIIYQQQggDM8XdZU1FOplCCCGEEEIIYWByd1khhBBCCCGEEKIAZCRTvHA+GNSYmzEP2BJ+Xm9ZrXpl6BFQBytrBTeiH/DDN4dJe6zCQmGB/7v1qFHHC0tLC7asP8/ubZdNkH3+HNx3ie8WRKJSqqnk58bYSZ2xtSuuF6fVapkyLhzfym707d8YgOSkNKZNiCDmWgIarZb2nWvRb0ATY5dQIHsOXmHukj0oVWqq+LoxbUx77Gz16wZd7aOmbsTP1433+jQAIC1dxeTZ24k6fxstUPMlL8YPb0uJ4tZGrCJ/9uyJYs7c9SiVGVSpUobp0wKwsyuZ5zi1WsPMWWvZv/8carWGAQPa4N+7uQkqyZsD+y6xeP5OlCo1lSq7M3ZyZ+zsSujFabVaJo9bj29lN97ur9t/k5PSmDohXLdva7R06Fybfu81NXYJBbJn71nmzNug235+ZZg+tU/22zmHuLQ0JZOmhBIVFYNWq6VmzfJMCOxJiRLFTFBN7vbuOcf8eREolRn4VfFiylR/vVrzEjP48+WUdnNkXGAPY6ZfIDEnLvH7ykjUGWpcy7rR4tPOFLPJvu26dvRPdi1cz/u/jgJAo9aw/4ctxJ6PAaBsnUo06tcGCwvzH/nYc+gqc5fuf9Jml2baqLa5t9nTt+JXsRTv+b+S+XzDjt/iUdo+8/F7/q/QqW01g+deECcO/sWvi/eRocqgnK8bn459A5t/1bt36znCVx7FwsKC4sWtGDC0FZWqeQKw9beT7NxwGmV6Br5VPfh0zBtYFzPvr+QH9l3iu/k7UaoyqFTZnXGT38qxzZ40LoxKld0z2+y0NBVfT9vEubO30Gq1VK/hzYixHShRwnyPyYYiN/4Rz+3y5ct8+OGHBAQE0L17dxYuXIhWqzX4+168eJFjx47pPV+9enUCAgIICAjA39+fcePGkZGRkSXm7t27TJw40eA5FpSntwMjJ7fhlcblsl1u71Cc9z9vzKJZexn12QbuxiXRs18dAFq0q4yHlwNjB0UwcfgW2naqRsXKrsZMP9/uJ6YwNXADM+b2IDTiM7y8nfl2/i69uGtX7zLw/SAid1zI8vzSb/fg5u7AqrBP+GnV+6wLPU7U6RvGSr/AEu+nMmbaJhZO78bW4I/w8XJizne7s439KzqB/p+vZvvui1meX/LzIdRqDeFB7xP+y3ukpatY9sthY6RfIImJSYwe8wuLFn7Itq2T8PEpxew5YfmKCw7ZR3R0HBsjxrN2zShWrNjFmTPXjF1Knuj27fXMmNeLNRGfU8bbme/m79SLu3b1Lp+9v4LIHVlPKC39JhI3dwdWh33Gz6s/ZF3oMaJOvQD7dmISo8f+yqL577Nt83h8fFyZPXdDvuIWL92GWq1hw/rRbFg/hvR0FUu/327sUp4pMTGJcWNXMn/BADZtGYe3tytz50TkO+aH5Ts5ceIvY6ZeYI8fphD57QbajehBn4Wf4eDuzO8r9dtsgAex9zj0yw60PP1ecGnfGR7cvkfPOR/TY/ZH3D5/nauHL2S7vjlJvJ/KmBlbWTi1M1tXDcDHy5E5S/ZnG/tX9D36D1nD9j2Xsjx/9XoijvYlWf9Tv8w/c+1gPryfyjfTtjBixlssCvkA9zKO/Prd3iwxt2Lu8cs3ewic14M5v/Sn+7uN+Hr0egB+33OJzWtOMGFhL+aveo/09Awigo+boJK8u5+YwpTA9cyc14u1EYMo4+3Mtzm02Z9m02b/tGwfGWoNq377hFW/fUp6uooVy7PfR/7rNApFof2ZO/PP8AX06NEjhg4dypgxYwgKCiI0NJRLly4RHBxs8Pfevn07V65c0Xve0dGRoKAggoKCWL16NcnJyezdm7VRLF26tFl3Mlu/WYW9Oy9z9FBMtsur1/bi6pUE4mKTAIjceolGzSsAUK9BWfbvuoJGoyU1RcmRA9E0eq2i0XIviCOHr1Ktuhdly+k6w9161mfb5ii9kxW/BR+nc7c6tGz7Upbnh45sx+fD2gCQkJCMSqnO9qyjuTl49Co1qnlS3scFgN7d6hCx/Xy2J2lW/naC/3WuRbuWVbM8X7+2Dx/3b4xCYYGlpYKX/Dy4deehUfIviAMHz1OjRjnKl3cHwL93cyIijurVnFvczp2n6NatMVZWljg62tKhfX02bDhq9Fry4sihv6j2cpmn+3av+mzdpL9vr119lLe61aVVm3/t26PeZNCwtgAkJCShVKqxtc9+1MScHDj4JzWql6N8eTcA/Hs3I2LjsWy2c85xr9SvxCcft0OhUGBpqaBaNW9u3040ei3Pcujgn1SvXpZyT2ro7d+UTRuPZ6n1WTFHj17mwIEL9Oz1YoxS3zh9FbdKXjh56vbrl9vV5/J+/f1ala5i14IwGr/TNsvzWo2WjDQl6gw1GpUaTYYay2KWRsu/oA4ei6FGVQ/K+zgD0LtLLSJ2XMi+zQ47xf861qDd61WyPH8y6jaWlhb0/SyYzu+s4NufDqNWa4ySf36dPnqNStU88HpyjGrXrQ77t2U9RlkXs+LT0W/gXMoOgEpVPXhwLwWVSs2eLWfp3OcV7B1LolBY8NGXbXntjZdNUkteHTn0Fy+9/PT7SPder7B105lc2uys9dSpX44BHzbPbLf8qnoSG/vAWOkLEzHvsfkX1K5du2jQoAHly5cHwNLSklmzZmFtbc2RI0cIDg5m3rx5ADRp0oSDBw8yatQoHjx4wIMHD3jvvfdYtmwZ1tbW9OzZEy8vL+bNm4elpSU+Pj5MnjyZiIgI9u7dS1paGtevX+eDDz6gSZMmhIWFYW1tzcsvv0zNmjWzzU+lUpGamoqNjQ2LFi3i5MmTpKamMm3aNEaPHk1oaCi7d+/mm2++AeCll15i0qRJHD9+XC8Pa2vjTXUI+l43Qlu9tle2y11K2ZCYkJr5ODEhFRvbYpQoaa237H5CKj7lnA2b8HOKv/MQdw/HzMdu7g6kJKeTmqLMMmV2+Jg3AV2n9J8sLCywsrJgwugwdu84z2stq1K2vHmP3gLExiXh4e6Q+dijtAPJKemkpCr1pl+NH9YOgINHs47YNW3w9ATCrdiHrAg9xuSRbxgw6+dzJ/Y+Hh5P90cPD2eSk9NISUnLMnUwt7jY2Pt4/mvZxUu3jFNAPsXdeYi7x9Nt/Pe+nZKSnuVEyIixHQDdF5x/0u3blkwY9RuRO87zWqtqlCtfyjjJP4c7d+7j4eGU+djD3Sn77ZxLXNMmT0d3bt1KZMUvu5kyyd8Y6edL7J0HeHg+3R/ds6k1t5jUVCUzpv/GsmWfEBp60Oj5F0TyvYfYuT5ts+1cHVCmpqN6rMwyZXbf0o281KYeruXcs6xf5fVa/HX4PL98OA+tWoN3rYqUr5+1M2aOYuMf4eH+dJqrR2l7klOU2bfZX7QC4ODRrCeL1WoNjeqVZdjHzcnIUPPRl2HY2RbjnZ71DF9APiXEJVHK7Wm9rqXtSU1R8jhVmTll1s3TETdP3b6g1Wr5eeFu6jerhLW1JbHX7/OwWipThqwhMSGZl2p5EzDwNZPUkldxdx7ils33kby22Q0bV8r8/9jbDwj+9XdGT+hk4KzNU1G6u6yMZBpAfHw8Pj4+WZ6ztbWlWLHcr5lp2LAhwcHBODg4kJ6ezqpVq3jrrbcIDAzkm2++4ddff8Xd3Z2wMN30uOTkZJYuXcrixYtZtmwZ7u7udO3alf79++t1MB8+fJg5Xfa9997j1VdfpVGjRgBUrFiR4OBgihfXNY4ZGRlMmTKFZcuW8dtvv+Hu7k5sbGyOeZgLC4UFZHPmVKPRorCwyLrIQve8OcspP0U+G6hJM7qydd8IHj16zI9L9hVGagal0WrJ7hKk/NYNcPbPWN7+9Ff6dq9HiyaVCyE7w9BotNled6X413SY3OK0/1qm1Wr11jcXWm32dVjmM99JM7uzbf+XPHr4mB+W7H32CiZWGNv5b2fPXadvwDze7vMaLV6vUfjJPietRkt2n9h/1pBTjFYLI4b9zMhR3Sjt5phNhHnSarRkV5DFP9qus1uPYWGpoFqrOnpxx9fspaSDDf2XDyNg6RDSkx9zaoP5TvP/m0YDFtkUnp/2p2fnmgR+0QqbktY42Jegf6967NinPyvLHOi2c3b16j+X9ljJnLEbiL15n09H6050ZmSoOX0smmHTOvPVT/1ISnrMqhymF5uLnI7L+W2zL5y7zYfv/EgP/1dp9pr5n0AxBI2lRaH9mTsZyTQALy8vzp/POh/9xo0b3LlzRy/2n1MNKlSooPf/iYmJxMfHM2TIEADS0tJo0qQJZcuWpWpV3RRBT09PlEplrjn9PV02O/98X4D79+/j4OCAq6tu1GvgwIHcu3cv2zzMSeLdFHwrPx3NcHa1ITkpHWV6BvcSUnB2eTpS4Oxiw/17qdm9jNlw93TkXNTTkai78Y9wcChBSZu83eDj94NX8K3sTmk3e2xsitHmzers3mGe1/cs/H4fkQd0N2JKTlHiV7F05rK4u0k42pfApmT+bmyyacd5Js/exrhhbenU1vymIi1YuIHIyDMAJCen4ef3dIQ+Lu4Bjo422PzrhiGeXi6c/sd1lv+M8/RyIT7+Qeay+PiHWUbDzIm7hyNnz/xz304qwL7tRmk3B2xsitP2zers3mme+/aCRRuJjIwCIDklDb/K/9zOD3F0yGY7ezpz+kx0jnGbNh9n0uRQAsf1oFPHVzBHnp7OnPlHDfFxD3H41z6dU8xfV+5w8+Y9vpqlO5GZkPAIjVqDMl3F5Kl9jFVCvtmXdiT+8tP9OiXxEcXtSmD9j5syXdxzGlW6itDhS9FkqFErMwgdvpQOY/pw9cifNHvvDSytLbG0tqTK67W4evgCtTs3MkU5uVq4/CCRB3WjVckpSvx8nx574xKSn7TZeZ/pFL71PFUrlaZKJV3br9WCtZV5niQr5eHA5fOxmY/v3U3Czr4EJf51jLp75xEzRvyGd3lXJn3Tm+JPbnLjUsqOhq/7ZY56vtbuZdb8eMh4BRSAh4cj587czHysa7NL5rnNBti+JYqvpm5i+Jj2vNEh+5l24r/FPD/BL7gWLVqwf/9+rl+/Duimp86cOZNLly5RvHhx7t69C8CtW7d4+PDpdWL/PHP99xlAZ2dnPDw8+O677wgKCuLjjz+mQYMGevH/fA2NJn/XMfz7bKOrqyuPHj3iwYMHAEydOpVbt27lmIe5iDoVi2+VUrh76qaxtGznx8mjupuB/HH0Bs1aV0KhsMDG1poGTctz4sh1U6b7TA0a+XL2zC2ux9wDIGzNCZq1yPuZv13bz/PDkr1otVqUygx2bTtP/QYVnr2iCQz6oDnrV7zH+hXvEbKsH6fP3SL6hu46s+D1J2nZLH+jkJEHLjNt3g6Wz+9tlh1MgMGDOhO+fhzh68cRGvIlp09fIzo6DoDg4H20allLb52mTarlGNeqZS1+++0QGRlqHj1KZdPm47RuVdto9eRHg8a+nD1zM3PfXhd6nGYtqj5jrad2bjvH8sVP9+2d285R/1Xz3LcHf96R8LDRhIeNJnT1cE6fiSY6Oh6A4JD9tGqpPwrZtEm1HOMid0cxdfpaflj+mdl2MAEaN6nKmdMxxDypISTkAC3/VWtOMbXrVGDX7smsCxvJurCR9OrVhDferGvWHUwA71q+xF2+xYNY3X59bvsJyr+Stc3uPvN9es/7hJ6zP6L9mD5YFrOi5+yPsHWxp3QFT64c0p2gVmeoiT52CXe/MkavIy8Gvd8k8wY9IUv7cPpcLNE37gMQvP40LZv65uv1Ll9LYOEPB1GrNaSlq1i57iRvtjTPka7ar5bn0tnb3H5yjNoedopXmlfKEvM4JZ3xn62m4et+DJ3SObODCdCoZRUO7bpIepoKrVbL0X2X8a3mYdQa8ku/zT5G83x8H9m/5yJzZm5h4bKAIt/B1CgsCu3P3MlIpgHY2dkxc+ZMxo0bh1arJSUlhRYtWtCnTx/UajX29vb06NEDX19fvL29c30thULB2LFj+fDDD9Fqtdja2vLVV18RGxubbXz16tX56quv8PX1pWHDhgXKX6FQMGHCBD766CMUCgUvvfQSNWrUyDYPUyvv68KAgY0Y/8Umkh6msXzRIQZ+2RwrK0vi7ySxbIHuWp7ILZdw87Bn6vyOWFop2LPtMhfPxZs4+9y5uNoSOKUzY4atRaVS4+3jzPhpXbhw7jbTJ0YQtOajXNcfNKwts6Zuom+3JQC81qoqvfqa14mB7Li62DJ9bAcGjw1DpVLjU8aJWeN1125EXYglcOZm1q94L9fX+OqbSLRoCZy5OfO5ujW8GT+8nUFzLyhXVwdmTO/HoMHLUKnUlPUpzaxZ/QGIiophXGAQ4evH5Rrn79+c6zfu8laXqahUGfTq2YxXX/UzXVG5cHG1I3DKW4weGkqGSk0ZH2cmTO/KhXO3mDZhA7+u/STX9QcPb8vMKRvp0+07AF5rWY1eb78A+7arPTOmvs2gL35ApcqgrE8pZs3oB0DU2RjGBa4iPGx0rnGzvg5Dq4VxgasyX7du3YpMCOxlkppy4upqz9RpfRgy5EcyVGp8fEoxfebbnD17nfGBq1kXNjLHmBeVjaMtLT7rzPbZa1FnqHF0d6bl512Iv3KbPUsi6Dk79za7ybtt2b98C6sHfYuFQoF3jQrUfsu8Zgxlx9XZhumj2zE4MAJVhhofLydmjdNNDY368w6Bs7az/qd+ub7GZ+82Ysq8XXR+ZwUZag3tXvejRyfzmwYO4Ohiy2fj3mT2mHAyVGo8yjjx+fgOXLkQy+IZ25jzS3+2rD1Jwp1HHNl7mSN7n/5c2sRFvWjXrQ7Jj9L48t1f0Gg0VKjizseDzPPY9Dddm92FUUNDnrTZLkyc3pXzT9rslc9osxfM2YZWq2XahKd3065V24cvx3U0dOpmpyhdk2mhNcbvaogi6Z0u2U/P/a+aH1L0JgY4JatMnYLRWbhk/xM6/2UPVPpT/f/rnCzN/0ZChS3Dwjzv5mlI35xLMHUKRjXYPcXUKRjdOSvzv0NvYfOxszV1CibhWKy3qVN4pjc/Dy+019qy6K1Cey1DkJFMIYQQQgghhDCwF2Gaa2GRTqYQQgghhBBCGNiLcFfYwlL05vcJIYQQQgghhDAYGckUQgghhBBCCAOT6bJCCCGEEEIIIQpNUbq7rEyXFUIIIYQQQghRaGQkUwghhBBCCCEMTKbLCiGEEEIIIYQoNEWpkynTZYUQQgghhBBCFBoZyRRCCCGEEEIIAytKv5MpnUwhhBBCCCGEMDC5u6wQQgghhBBCCFEAMpIphBBCCCGEEAZWlG78I51MYTDzQ4rWQPmQXhpTp2B0P/bdY+oUjM6ycw9Tp2B0Km2aqVMwOrW1qTMwvsS0W6ZOwej6VDJ1BsalLl7O1CkYXXWLYqZOwegytEpTpyByUJQ6mUWrFyCEEEIIIYQQwqBkJFMIIYQQQgghDEwrd5cVQgghhBBCCFFYZLqsEEIIIYQQQghRADKSKYQQQgghhBCGVoRGMqWTKYQQQgghhBAGplBoTZ2C0ch0WSGEEEIIIYQQhUZGMoUQQgghhBDCwBSWRWckUzqZQgghhBBCCGFgRWm6rHQyhRBCCCGEEOI/RKPRMHHiRC5evEixYsWYOnUq5cqVA+Du3bsMHTo0M/bChQsMGzYMf39/unTpgr29PQDe3t7MmDGjQO8vnUwhhBBCCCGEMDBjjmTu3LkTpVJJSEgIp06dYubMmSxevBiA0qVLExQUBMDJkyeZN28ePXv2JD09HSBz2fOQTqYQQgghhBBCGJgxr8k8ceIEzZo1A6B27dqcPXtWL0ar1TJlyhRmz56NpaUlZ8+e5fHjxwwYMICMjAyGDh1K7dq1C/T+0skUL4yD+y7x3YJIVEo1lfzcGDupM7Z2xfXitFotU8aF41vZjb79GwOQnJTGtAkRxFxLQKPV0r5zLfoNaGLsEgrsg0GNuRnzgC3h5/WW1apXhh4BdbCyVnAj+gE/fHOYtMcqLBQW+L9bjxp1vLC0tGDL+vPs3nbZBNnn396L95m3/TpKtQY/dxumdvXFrkTOzdXO84mMWnuZ4+MbZHk+9kE6/kujCBtYC2dba0On/Vz27DvPnAWbUCozqOLnxfRJvbCzK1GguIFf/IRbaQfGj+lurPTz7dC+KyxduBelUo2vX2lGT2yf4+d5WuAmKlYuTZ93dNt33LAwbt64nxkTe+shtev5MGvh/4yWf0Hs3XOWeXM3oFRm4FelDFOn9cHOrmSeYpKSHhM4diVXr8Wh0Wjp0qUB73/QxkSV5M2hfX+xdNFeVEo1vpVLM2rimzlu4+mBm6lYuRT+T7axWq1h3swdnDpxA4BGTSvy6RctsLAw79+YK4o1791zjvnzIp7ss15MmeqfzX6dfUxS0mMCx63i2tV4NFoNb731qtnv13/bsyeKOXPX69riKmWYPi1Ar+7c4tRqDTNnrWX//nOo1RoGDGiDf+/mJqgkb4rqdn6RJScnY2dnl/nY0tKSjIwMrKyefp+KjIykcuXKVKxYEYASJUrw3nvv0aNHD6Kjo/nggw/YunVrlnXySn7CpBAdOXKERo0aERAQQEBAAD179sx2uHnfvn2EhIQU+H00Gg1LliyhT58+me918eJFAAICAvjrr78K/Nrm6n5iClMDNzBjbg9CIz7Dy9uZb+fv0ou7dvUuA98PInLHhSzPL/12D27uDqwK+4SfVr3PutDjRJ2+Yaz0C8zT24GRk9vwSuNy2S63dyjO+583ZtGsvYz6bAN345Lo2a8OAC3aVcbDy4GxgyKYOHwLbTtVo2JlV2OmXyCJKSrGrrvCfH8/Ng+pg49LCeZuv55jfHTCY77eGs2/zw2Gn7xLv+XniE9SGTbhQpCYmMzowGAWze3PtojR+Hi7MHv+xgLFff9jJMf/uGqs1AvkfmIq08dvZuqcrqze8CFeZZxYvGCPXlz01QQGf7CaPTsuZnl+6pyu/Bw6gJ9DBzBy/JvY2Rdn6Ji2Rsq+YBITkxg75lfmL3yfzVvH4+Pjytw5G/Ics3DBRtw9nNgQMZbQNSMIXr2fUyfNdzvfT0xlxoTNTJ3dhVXhH+Dl7cSSBXv14qKvJjDkw2D27My6jbdtPMeN6ERWrBnAzyHvcur4Db39wNwUxZoTE5MYN3Yl8xcMYNOWcXh7uzJ3TkSeYxYt3IS7uxPhEaMJCR1OSPBBTp28ZopS8iUxMYnRY35h0cIP2bZ1Ej4+pZg9JyxfccEh+4iOjmNjxHjWrhnFihW7OHPGPGsvqtvZEBQKbaH9PYudnR0pKSmZjzUajV5nccOGDfTs2TPzcYUKFejcuTMWFhZUqFABJycn7t69W7BaC7SWyFHDhg0JCgoiKCiIX3/9lZ9++olHjx5liWnevDm9evUq8HssX76c+/fv8+uvvxIUFMSIESP49NNPUanM/8t0QR05fJVq1b0oW07XSerWsz7bNkeh1Wb9kP0WfJzO3erQsu1LWZ4fOrIdnw/TnTVLSEhGpVRnO0pkblq/WYW9Oy9z9FBMtsur1/bi6pUE4mKTAIjceolGzSsAUK9BWfbvuoJGoyU1RcmRA9E0eq2i0XIvqIOXH1C9jB3lS+nOkPZ+1Z2NpxP0tjXAY6WakWuvMPLN8lmej3+kZNeFRL7vX80YKT+3A4cvUqO6D+XLlQbAv2cTIjb/oVfzs+KOHLvC/oN/0rtHY+MWkE/HDl+jWnVPfMq5ANC1Zx12bD6vV++64D/o2K0WLdpWyfZ1VCo10wI3MmhEK9w9HAye9/M4ePBPqtcoR/nybgD07t2MjRHHstScW8yYsf9jxJddAbh79xFKVQZ29vqjJubi2OFrVH3ZI3Mbd+lRhx1bzult47CQk3TsWovX22TdxhqNhsePVaiUapQqNaoMNcWKm/fkq6JY86GDf1K9elnK/b3P+jdl08bjWWrOLWb0mO6M+LIL8GS/VmZgZ2/+x+YDB89To0Y5ypd3B8C/d3MiIo7qt9m5xO3ceYpu3RpjZWWJo6MtHdrXZ8OGo0avJS+K6nY2BGN2MuvWrcu+ffsAOHXqFH5+fnox586do27dupmP165dy8yZMwGIi4sjOTmZ0qVLF6hW8269XnDJyckoFAosLS0JCAjA2dmZR48e0aFDB2JiYhg+fDjfffcdO3fuRK1W4+/vT+/evQkKCmLjxo1YWFjQvn17+vXrl+V1Q0JCWLduHQqF7hxBzZo1Wbt2LdbWuumA3377LQkJCTx+/Ji5c+fi5eXF+PHjuXPnDvfv36d58+YMGTKEUaNGUaxYMW7dukV8fDwzZ87k5ZdfZs2aNaxcuRJHR0esra1p3749nTp1YsKECcTExKDRaBgyZAgNGjTQq9lQ4u88xN3DMfOxm7sDKcnppKYos0xFGj7mTUDXKf0nCwsLrKwsmDA6jN07zvNay6qULW/+o3pB3x8DdJ3J7LiUsiExITXzcWJCKja2xShR0lpv2f2EVHzKORs24UJw56ESD8en29TdoTjJ6WpS0tV6U2Ynhl+l5yvuVPGwyfK8m0MxFvbJvmNiju7ceYCHh1PmYw93R5KT00hJSc9yMiS3uJTUdKbNCmP54o8IWXPIiNnnX9ydR7i522c+Lp3D5/nv0cljh7M/470x7DSupe14rZX5b+s7sfezbDt3D6cn2y4tc8rZs2KsrCz5csQKtm87SevWtahQwd3IVeRdfFxSlo5/aXd7UpKVetv4i9G6k39H/7WN3+xcg907LtK17beo1VpebVSeJq9VMk7yBVQUa4698wAPz6fHFXd3/f36WTFWVpaM/PIXtm87RavWNc16v/6b7rP6tCYPD2e9up8VFxt7H89/Lbt46ZZxCsinorqdX3Rt2rTh4MGD9O7dWzdFf/p0IiIiSE1NpVevXiQmJmJra5tlSv7//vc/Ro8ejb+/PxYWFkyfPr1AU2VBRjIL3e+//05AQAD9+vVjxIgRBAYGYmtrC0CnTp34+eefsbS0BOD8+fPs27ePNWvWEBwczJUrV7h8+TKbN29m1apVrFq1ip07d3L1atYOU1paGo6Ojlmec3Z++sF+7bXX+OWXX2jevDlbt24lNjaW2rVr88MPP7B69WpWr16dGevl5cUPP/xAQEAAISEhJCYmsnz5clavXs2PP/7I48ePAVizZg3Ozs6sXLmS7777jsmTJxvk3y8nGk32Z2wUivxdqzJpRle27hvBo0eP+XHJvsJIzaQsFBaQzQifRqNFYWGRdZFFzv+O5kSj1ZLdJUj/3tarj9zBUmFB93puRsrMcDQaLRboF/3vmnOK02q1DBsZxOgRXXArbd4jeqDLN7vrzPL7eQ4JOsY7H5j3qO3fNJqcalbkK+arr9/h4OFZPHyYwnffbjFMsoVAo9GSza6KwjJv2/inpQdxcrZhQ+TnrNv2KY8ephH8i3mO8vytKNas1WizKznLPpuXmFlf9ePAoRk8fJjK4u+2Fn6ihSwvn9VnxWn/tUyr1eqtby6K6nY2BGOOZCoUCiZPnkxwcDAhISH4+vrSqVOnzNmULi4uhIeHZ1mnWLFizJkzh9WrV7Nq1aoso5z5JSOZhaxhw4bMmzcv22UVKlTI8vjatWvUrFkTS0tLSpYsybhx49i8eTO3b9+mf//+ADx8+JDr169nXpAL4ODgoHcx744dO2jUqBEA1atXB6BUqVIkJCTg5OREVFQUv//+O3Z2diiVysz1qlXTTSf08PDgjz/+4Pr16/j6+lKypO7MVJ06uuv7Ll26xIkTJzhz5gwAGRkZ3L9/P0vn1pDcPR05F/X0DN/d+Ec4OJSgpE2xPK3/+8Er+FZ2p7SbPTY2xWjzZnV2/+u6zRdR4t0UfCuXynzs7GpDclI6yvQM7iWk4Ozy9Iyqs4sN9++lZvcyJrdo53Ui/9TdyCUlXU1l96cjk3GPlDiUtMSmmGWWddb/Ec9jlYau35xGpdaS/uT/l/arhptD3vYLU1rw7RYi95wDIDk5Db/KnpnL4uIf4uhQEhubrDcM8fR04nRUjF7clatx3LiZyMzZuoNFQkISao2G9PQMpk0q+NR8Q3H3cOB81O3MxwnxSdjn4/MMcOnCHdRqDXXqlzVEioXO08uZM2eiMx/HxT3EwdEmyzbOLebA/vP4+Xnh5u6ErW1x2neoz47tp4xXQD65ezpw4Ww227hk3rbxvl2XGDKqNdbWllhbW/JGp+rs2XmR3v1eNVTKz60o1uzpmXWfjc9uv84l5sCBC7r92s3xyX5dz2z36wULNxAZqfsOlJychp/f0xlGcXEPcPxX3QCeXi6c/sd1lv+M8/RyIT7+Qeay+PiHWWYymJOitJ0NzZh3lzU18zxl8h/177NZFStW5Pz582g0GlQqFe+++y4VK1akUqVK/PLLLwQFBdGtWze9OdRdu3blm2++yZwL/8cffzBjxgyKFcv+QLZu3Trs7e2ZM2cOAwYMIC0tLXPdf+dUtmxZrl69SlpaGhqNJrNTWbFiRTp06EBQUBDff/89b7zxht5oqiE1aOTL2TO3uB5zD4CwNSdo1iLvU+R2bT/PD0v2otVqUSoz2LXtPPUbVHj2imYu6lQsvlVK4e6pm3rYsp0fJ4/qbmj0x9EbNGtdCYXCAhtbaxo0Lc+JIznfQMeUPm9dlrCBtQgbWIvVH9XgzI1kohN0o+ghx+7QsqqL3john9Rkw6DahA2sxdJ+VSlurSBsYK0XooMJMPizNwlfM5zwNcMJ/XUwp8/EEB2ju7g+eM0hWrWorrdO00ZVso2rU6s8e3eMz3y93j0a0b5dbbPsYAK82qgC587c5kZMIgDr15yk2euV8/Uap07coN6r5cz+zpt/a9KkGmdORxMdHQ9ASPB+WraskeeYrVtP8u23W560YSq2bv2DBg31r68xF682Kp91G689RdPX8z7106+aO5Hb/wQgQ6Xm4N4rvFwz+8sGzEVRrLlxk6qcOR1DzN/7bMgBvf06t5htW07y3T/2621bTtKggXnu14MHdSZ8/TjC148jNORLTp++RnR0HADBwfto1bKW3jpNm1TLMa5Vy1r89tshMjLUPHqUyqbNx2ndqrbR6smPorSdReGRkUwTqlatGs2aNcPf3x+NRoO/vz9Vq1alUaNG+Pv7o1QqqVmzJu7uWeetv/feeyxYsIBevXphZWWFlZUVixcvzrGT2ahRI4YOHcqJEycoWbIk5cqVIz4+PttYFxcXPvjgA/r06YOTkxPp6elYWVnRu3dvxo0bx9tvv01ycjJ9+vQx6rQOF1dbAqd0ZsywtahUarx9nBk/rQsXzt1m+sQIgtZ8lOv6g4a1ZdbUTfTttgSA11pVpVdf411TWpjK+7owYGAjxn+xiaSHaSxfdIiBXzbHysqS+DtJLFtwEIDILZdw87Bn6vyOWFop2LPtMhfPZb/dzYmrnTVTu/nyRfAlVGotPi7FmdFd90Xt7K1kAsP+Imyg/sH8Rebqas+MKb0ZNOxnVCo1ZX1KMWuaPwBR524wbmII4WuG5xr3InF2tWXM5A6MGx5GhkpDGW8nxk3ryJ/nYpk5aQs/hw545mvcuH4fDy/jneh6Xq6u9kyd/jZfDP4BlSoDH59SzJjVj7NRMQQGriJs/egcYwC+HNmVSRODeavzdABat65FQL/XTVhR7pxdbBk9qT2BI9aToVLj5e3MuKkd+PNcLLMmbeWn0HdzXf/z4a2YN3MHfbt8j0JhQb0G5enT37zb7KJYs6urPVOn9WHIkB/JUKnx8SnF9Jlvc/bsdcYHrmZd2MgcYwBGjOzC5ImhdOmsu9FIq9Y1Cej3milLyhNXVwdmTO/HoMHLnrTFpZk1qz8AUVExjAsMInz9uFzj/P2bc/3GXd7qMhWVKoNePZvx6qvm2fEqqtvZEPIyzfW/wkKb3S0bRZGVkZHB999/zyeffAJA3759GTJkCK+88kq+X+t++srCTs+sDemlMXUKRvdjX/2fkfmvs+zcw9QpGN1drfmfnChsLsW9TZ2C0d1LM/+fdRLPx6V4GVOnYHRWFi/G7JbClKFVPjvoP8hK0c7UKTxT+6CIZwfl0eaAToX2WoYgI5kiCysrKx4/fkzXrl2xtramZs2a1K9f39RpCSGEEEIIIV4Q0skUeoYOHcrQoUNNnYYQQgghhBD/GUVpuqx0MoUQQgghhBDCwCyL0N1lpZMphBBCCCGEEAZWlEYy5SdMhBBCCCGEEEIUGhnJFEIIIYQQQggDK0ojmdLJFEIIIYQQQggDUxShazJluqwQQgghhBBCiEIjI5lCCCGEEEIIYWCKIjS8J51MIYQQQgghhDCwonRNZhHqTwshhBBCCCGEMDQZyRRCCCGEEEIIAytKI5nSyRQG45SsMnUKRvVj3z2mTsHoBqxsZeoUjG5OpwRTp2B0rsV9TJ2C0Sm0FqZOwehK7Thk6hSMryhdIAUomrUwdQpGd1adauoUjK6KUxlTpyByIHeXFUIIIYQQQgghCkBGMoUQQgghhBDCwGS6rBBCCCGEEEKIQlOUOpkyXVYIIYQQQgghRKGRkUwhhBBCCCGEMLCiNJIpnUwhhBBCCCGEMDC5u6wQQgghhBBCCFEAMpIphBBCCCGEEAYm02WFEEIIIYQQQhQaSwtTZ2A8Ml1WCCGEEEIIIUShkZFMIYQQQgghhDAwRREayZROphBCCCGEEEIYWFGaLiudTPFC2XPwCnOX7EGpUlPF141pY9pjZ1s821itVsuoqRvx83XjvT4NAEhLVzF59naizt9GC9R8yYvxw9tSori1EavIn70X7zNv+3WUag1+7jZM7eqLXYmcP7o7zycyau1ljo9vkOX52Afp+C+NImxgLZxtzbfev30wqDE3Yx6wJfy83rJa9crQI6AOVtYKbkQ/4IdvDpP2WIWFwgL/d+tRo44XlpYWbFl/nt3bLpsg+/w5tO8KSxbuRqlUU8nPjdETO2Brp79fa7VapgZuxLdyafq80zDz+XUhJ4hYd4r09AyqVPNg9KQOFCtm3s37nj1nmTc3HKUygypVyjB1Wl/s7ErmKSYtTcmUySGciYpBq9VSq2Z5Asf3okSJYiaqJu/27IlizrynNU2f+rZe3XmJi41NpGfvrwlfPxYXZztjlpAvey4kMm/zNZRqLVU8bZnao3K27dfKg7dZfTgWC6Csawkm96iMq10x1BotU8KucPzqQwCaV3VhRMcKWFiY7ze1Pefv6WrO0Ohq7lUl+5oP3GL1odtYWEBZ15JM7uGHq/2Tmtddzlpzp4rmXfOBS8z5bidKpZoqldyZPq4zdnYlso3VarWMmrQev0puvPd2EwDUag0zF2xj/+ErqNUaBvRtjH/3V4xZQr6cOPgXvy7eR4Yqg3K+bnw69g1s/vVdZO/Wc4SvPIqFhQXFi1sxYGgrKlXzBGDrbyfZueE0yvQMfKt68OmYN7A28zZ7755zzJ8XgUqpxq+KF5On+utt49ximjYag7uHU2bsuwNa0rFTfWOWIIxMrskUL4zE+6mMmbaJhdO7sTX4I3y8nJjz3e5sY/+KTqD/56vZvvtilueX/HwItVpDeND7hP/yHmnpKpb9ctgY6RdIYoqKseuuMN/fj81D6uDjUoK526/nGB+d8Jivt0bz73uXhZ+8S7/l54hPUhk24ULg6e3AyMlteKVxuWyX2zsU5/3PG7No1l5GfbaBu3FJ9OxXB4AW7Srj4eXA2EERTBy+hbadqlGxsqsx08+3+4kpTBu/kWlzuhO84WO8yjixeIH+fh19NYFBH6xiz44/szy/Z+efrF19nAXL+vDrug9JT88gJOiosdIvkMTEJMaOCWLBwg/YsnUC3j6lmDMnPM8xS5ZsI0OtITx8DOHhY0lLU7Fs2XZTlJIviYlJjB4bxKIFH7Jty0R8vEsxe876fMetX/87fQPmER//0HjJF0BispKxIZdY0O8ltnxZH2+XEszZHK0Xd+5mEj/uvcnqz2oRMbwe5UqVZOHWGAA2nIgn+u5jwofVI2xoXY5dfci2MwlGriTvdDVfZME7L7Fl1Kt4u5ZkzqZrenHnbiTx454brP68DhEjXnlSczQAG47H6WoeXp+wYfXMv+b7KYyesp5FM3uxbe3n+JRxZva3O7ON/evaXd75dAXbIrOePAwOO0709XtsXP0pa3/+kBXBv3Pm3E1jpJ9vD++n8s20LYyY8RaLQj7AvYwjv363N0vMrZh7/PLNHgLn9WDOL/3p/m4jvh69HoDf91xi85oTTFjYi/mr3iM9PYOI4OMmqCTvEhOTCRy7ivkLBrBxy1i8vV2ZN2dDnmOuXYvD0dGG38K+zPwrqh1MS4vC+zN30sl8gfTt25fDh7N2iKZOncqaNWv0YkeNGsW+fftyfK2LFy9y7NgxAL744guUSmXmOvv27SMkJASAkJAQVCrz6JgcPHqVGtU8Ke/jAkDvbnWI2H4erVb/dtArfzvB/zrXol3Lqlmer1/bh4/7N0ahsMDSUsFLfh7cumO+X9QOXn5A9TJ2lC+lG8Ho/ao7G08nZFvzY6WakWuvMPLN8lmej3+kZNeFRL7vX80YKT+31m9WYe/Oyxw9FJPt8uq1vbh6JYG42CQAIrdeolHzCgDUa1CW/buuoNFoSU1RcuRANI1eq2i03Avi6OFrVKvuiU853X7dtWddtm8+p7eNfws+QadutWnRNus+vXXjWXr3a4CDY0kUCgtGjHuDNzrWMFr+BXHw4AWq1yhH+fJuAPj3bsbGiGNZas4t5pX6lfj44zdQKBRYWiqo9pIPt28lmqSW/Dhw8AI1qv+jJv/mRGw8pretc4uLi3/Azl2n+eH7gUbPP78OXnpAdR87ypfWtV/+jTzZeDJer96Xve3ZOrI+9iWtSFdpiHukxOnJbAu1VstjpQZlhgZlhhaVWktxa/P96nLw4n2q+9hTvrQNAP6Nvdj4R5x+zT72bB396tOaH6bjZKsbydLVrH5ac4aG4lbm+43ywJG/qPFSGcqX1Z3Q8+9en4itUdkfm9cepcdbdXmj1UtZnt+550+6dayDlZUljg4l6dCmOhu2nDFK/vl1+ug1KlXzwOvJd5F23eqwf1vW7yLWxaz4dPQbOJfSzTKoVNWDB/dSUKnU7Nlyls59XsH+SZv90Zdtee2Nl01SS14dOvgnL1cvS7knbVIv/yZs2ngiS825xZw6eQ2FpYJ+by+g61szWfztVtRqjUlqMbWi1Mk077F5kUXPnj0JDw+nUaNGACiVSnbv3s3QoUPz/Vrbt2+nVKlSvPLKK8ybNy/LsubNm2f+/9KlS+nSpctz5V1YYuOS8HB3yHzsUdqB5JR0UlKVelNmxw9rB8DBo1nPIDdt8LTDcSv2IStCjzF55BsGzPr53HmoxMPxaW3uDsVJTleTkq7Wm341MfwqPV9xp4qHTZbn3RyKsbBPFaPkWxiCvted/Khe2yvb5S6lbEhMSM18nJiQio1tMUqUtNZbdj8hFZ9yzoZN+DnF33mE2z/269LuDqQkp5OaoswyZXbYGN0+ffTw1Szr34i5x/1ET4Z+EkzC3SRq1fXh0yEtjZN8Ad2JfYCnx9Pt4u7hRHJyGikpaZlTQnOLadL06QmTW7fu8cuK3Uya7G+8Agrozp37eHg+rcnDXb/uZ8W5uznxzaKPjJp3Qd15kI6n0z/aL8fiJKdl335ZWyrYeTaBwDWXKWal4PO2upkMXeu7s+10Aq9PPUqGRkuTyk60eMl8Zyfku+aoBAJDL+pqfqM8AF1f8WDb6bu8Pvl3Xc1+zrR4uZQxy8iXO3EP8XD7x7HZ7cmxOSVdbzrl+BEdADh45K8sz8fGPcTTPetrXLwSZ8CsCy4hLolSbvaZj11L25OaouRxqjJzyqybpyNuno6Abnrwzwt3U79ZJaytLYm9fp+H1VKZMmQNiQnJvFTLm4CBr5mklrzStUlOmY/dM9ukp9s4txh1hoZGjfwYMrQTGRlqPv14GXZ2JQh453XjFiKMynxPBwo9b7zxBkeOHOHx48cA7Nq1iyZNmrBw4UJ69OhBjx49WLFiRZZ1kpOTGTx4MAMGDKBr166sWrWKuLg4wsLC+Pnnnzlz5gwtW7YkPT09c51169Yxe/Zs1qxZw927d/niiy+YO3cuK1euBODhw4d069bNeIU/odFqye6SFEUBbtV19s9Y3v70V/p2r0eLJpULITvDyGvNq4/cwVJhQfd6bkbKzHQsFBaQzRlyjUaLwsIi6yIL3fPm7Hn364wMDccOX2PK1135YfUAHj1MY+k3e5+9oglpNBrItmZFvmLOnb1OwNvz6Nu3OS1amPfoLej2RYtsivpnTfmJM3eabD6nkPO+3bp6KQ5PasRnbcvywfKzaDRavt0Rg7OdNfvHN2DP2Fd5+DiDn/aa5zRKyKXmHK6nbF2jFIenNOGzduX5YFmUrubt0bqaJzZiT2BDHqaq+GnPDUOm/Vw0Gm2214sqLPO+v2r/9RpazHd/12q0ZNdoZ7dfpz1WMmfsBmJv3ufT0boT2hkZak4fi2bYtM589VM/kpIes2rJfoPn/TxybpMs8hTzv56NGTPuf9jYFMfBwYZ3+r/Orp3mOVJtaAqLwvszdzKS+QIpXrw4rVq1YseOHXTu3Jl169ZRq1Yt/vzzT0JDQ8nIyKBPnz40bPj0hiAxMTF06NCBtm3bEhcXR0BAAH369KFr166UKlWKmjVr5vh+PXr0YPHixcybN4/4+HiGDh1K37592bhxI506dTJGySz8fh+RB3Q3bklOUeJXsXTmsri7STjal8CmZP5u9rFpx3kmz97GuGFt6dTW/KaoLNp5ncg/7wOQkq6msvvTkcm4R0ocSlpiU8wyyzrr/4jnsUpD129Oo1JrSX/y/0v7VcPNwfxvhpIfiXdT8K389Ky+s6sNyUnpKNMzuJeQgrPL0xEhZxcb7t9Lze5lzIaHhyPno25nPk6IT8LeoQQlbfK23UqVtuO1VlUyRz3bdajOT0sPGCTXwuLp5cKZM9GZj+PiHuDoaIONTfE8x2zadJwpk0MYN64nHTuZ7w1CFiyMIHJ3FADJyY/x8yuTuSy7ugE8PZ05/Yx/H3O1cFs0u8/ppi4np6vx8/hn+5WOY0krvfYrJuExCUlK6lXQjfx0f8WDSb9d4eHjDHZE3WNcF1+KWSkoZqWgSz13tkUl8O5r3sYr6hkWbr3G7nP3AEhOU+PnaZu5LO7hk5qLZ1PzIyX1Kj6p+VUPJq299KTmBMZ1rfS05voebDtzl3df9zFeUc+wYGkkkft09zxITknHr5J75rK4u0k4OuTv2Ozp4Uj83aTMx/F3k7KMjpqTUh4OXD4fm/n43t0k7OxLUOJf9d6984gZI37Du7wrk77pTfESuingLqXsaPi6X+ao52vtXmbNj4eMV0ABeHo6E3Xm6SUs8XEPcfh3m51LzIbwY1Sp6kWVKrr2T6sFK6usn4mi4kWY5lpYzPM0kchRjx49CA8PJy4ujkePHlGiRAnq16+PhYUF1tbW1KpVi7/+ejoNpVSpUuzcuZPhw4ezePFiMjIyCvS+Pj4+2NracuXKFSIiInjrrbcKq6RcDfqgOetXvMf6Fe8Rsqwfp8/dIvqG7gtM8PqTtGyWv1HIyAOXmTZvB8vn9zbLDibA563LEjawFmEDa7H6oxqcuZFMdIJu9Drk2B1aVnXRWyfkk5psGFSbsIG1WNqvKsWtFYQNrPWf62ACRJ2KxbdKKdw9ddOVWrbz4+RR3Vn+P47eoFnrSigUFtjYWtOgaXlOHMn5Rknm4NVGFTh35hY3YnT7ddiaP2j2ul+e13+9dVUit18gPU2FVqtl3+5LVH3Z01DpFoomTapx+nQ00dHxAIQEH6Bly5p5jtkdGcX0aWtYvnygWXcwAQYP6kR42BjCw8YQGvwlp09fy6wpOGQ/rVrqn+hr2uSlPMWZo0HtyhM2tC5hQ+sS/HktTl9PIvruk/brcCwtX9af6nr3kZJhK//kforu+v+IP+Kp7GGLs601L5WxY8vpuwCo1Boiz9+jVll7vdcwpUFvVCBsWH3ChtUneFAdTsc8Ivqu7uRWyOHbtKyeXc3pDPv1PPeT/6457h8127Pl1L9qLmdeHa7BH7UkfOUnhK/8hNAf3+f02ZtEX9d1tIPXHadV86rPeIWsWjWvym8RJ8nIUPMo6TGbdpyl9ev5ew1jqf1qeS6dvc3tJ99Ftoed4pXmlbLEPE5JZ/xnq2n4uh9Dp3TO7GACNGpZhUO7Lma22Uf3Xca3modRa8ivxk2qcvp0NDF/t8chB2nZsnqeY65cjuXbRVtQqzWkpSlZtXI/b7xZx7hFCKOTkcwXTJUqVUhJSeGXX36he/fulC5dmnXr1tG/f39UKhUnT56ka9eumfE//vgjtWvXpk+fPvz+++/s3aubRmdhYaGbjvYM/4zr2bMnixcvxt3dHRcX/Y6Oobm62DJ9bAcGjw1DpVLjU8aJWeN1I6pRF2IJnLmZ9Svey/U1vvomEi1aAmduznyubg1vxg9vZ9DcC8rVzpqp3Xz5IvgSKrUWH5fizOiuO5idvZVMYNhfhA2sZeIsDa+8rwsDBjZi/BebSHqYxvJFhxj4ZXOsrCyJv5PEsgUHAYjccgk3D3umzu+IpZWCPdsuc/FcvImzz52zqy1jJndk3PB1qFRqyng7EzitExfOxTJz0iZWhL6f6/rdetUj6VEaA/x/RK3WUqWaB58Hvmmk7AvG1dWeadPfZsjg5ahUGfj4lGbmrH6cjYohMHAlYevH5BgD8NVX69BqITBwZeZr1qnry/jxvUxVUp64utozY1oAg4Z8j0qVQVmf0sya+Q4AUWdjGBe4kvCwMbnGvUhc7YoxracfQ4IuoFJr8HEtyczeuhMoZ28kEbjmMmFD61K/oiMftfSh3+IzWCksKO1YjG/6624MM6pzRaau/4v2Xx1HobCgUSUn3nvdfEYx/83VvhjTeldhyIrzujbbtQQz++g6S2dvJBEYepGwYfWpX9GJj1qXo9/iU7qaHYrzzbu6E5+j3vJl6rrLtJ95VFdzZWfea2E+o5j/5upix4zAtxg0KhRVhpqyZZyZNVH3PSTq/C3GTdtA+MpPcn0N/+71uX4rkbf6LkGVoaZX13q8Wre8EbLPP0cXWz4b9yazx4SToVLjUcaJz8d34MqFWBbP2MacX/qzZe1JEu484sjeyxzZ+/RntCYu6kW7bnVIfpTGl+/+gkajoUIVdz4eZJ7fQf7m6mrP1Gl9+GLIT7rvXz6uzJj5NmfPXmdCYDC/hX2ZYwzAJ5+9wbSpa+n61kwyVGravlGb7j0ambgq0yhKI5kW2uxu/yXM2po1a/j666/ZvXs3tra2zJo1iz/++AOVSsUbb7zBhx9+yKhRo2jfvj3FihVj4sSJODs74+TkxOXLl9m8eTOHDh3iq6++Yvz48YwZM4YtW7YwYcIE2rdvT0JCAlevXmX48OGMHDmS27dv88svv6BSqWjevDlff/01zZo1e2ae2ns/G/4fw4xoIveYOgWjG7CylalTMLo5wUXvjnguxcs8O+g/RqEtQt8EntBsXG3qFIzPTK/7MxRFsxamTsHozqrN+5IJQ6jiVPTabABrhfneyPFvE06sKrTXmlSvT6G9liFIJ1Pk2ePHj3n77bdZs2ZNni7Il07mf590MosG6WQWDdLJ/O+TTmbRIJ1M81WUOpkyXVbkyR9//MGECRMYMmSI2d7xTQghhBBCCHNlzOmyGo2GiRMncvHiRYoVK8bUqVMpV65c5vKffvqJtWvXZl4CN2nSJMqXL5/rOvkhnUyRJ3Xr1iUiIsLUaQghhBBCCPFCMmYnc+fOnSiVSkJCQjh16hQzZ85k8eLFmcvPnTvHrFmzqF796U2ctm/fnus6+SGdTCGEEEIIIYT4Dzlx4kTmPVRq167N2bNnsyw/d+4cy5Yt4+7du7z++ut89NFHz1wnP6STKYQQQgghhBAGpjDiSGZycjJ2dnaZjy0tLcnIyMDKStf969ChA3369MHOzo6BAweye/fuZ66TH9LJFEIIIYQQQggDs7Qw3v1W7ezsSElJyXys0WgyO4tarZZ33nkHe3vd7w6/9tprnD9/Ptd18kvu4CKEEEIIIYQQ/yF169Zl3759AJw6dQo/P7/MZcnJyXTs2JGUlBS0Wi1HjhyhevXqua6TXzKSKYQQQgghhBAGZswb/7Rp04aDBw/Su3dvtFot06dPJyIigtTUVHr16sUXX3xBv379KFasGI0aNeK1115Do9HorVNQ0skUQgghhBBCCAMzZidToVAwefLkLM/5+vpm/n+XLl3o0qXLM9cp8PsXyqsIIYQQQgghhBDISKYQQgghhBBCGJwx7y5ratLJFEIIIYQQQggDM+Z0WVOT6bJCCCGEEEIIIQqNjGQKg7FwKWfqFIzKsnMPU6dgdHM6JZg6BaMb1rvonZtbsSrJ1CkYn6LoHR4tPN1MnYLRaW/EmjoF47J1MXUGRveSZWlTp2B0isdFsM0GsDF1As9WlEYyi95RVAghhBBCCCGMrChdk1n0TskLIYQQQgghhDAYGckUQgghhBBCCAOT6bJCCCGEEEIIIQpNUepkynRZIYQQQgghhBCFRkYyhRBCCCGEEMLAitJIpnQyhRBCCCGEEMLA5O6yQgghhBBCCCFEAchIphBCCCGEEEIYmEyXFUIIIYQQQghRaKSTKYQQQgghhBCi0Mg1mUIIIYQQQgghRAHISKZ4oezZE8WcuetRKjOoUqUM06cFYGdXMs9xarWGmbPWsn//OdRqDQMGtMG/d3MTVJJ3e/adZ86CTbpa/LyYPqkXdnYlChQ38IufcCvtwPgx3Y2Vfr4d2neFJQt3o1SqqeTnxuiJHbC1K64Xp9VqmRq4Ed/KpenzTsPM59eFnCBi3SnS0zOoUs2D0ZM6UKzYi9HUfTCoMTdjHrAl/Lzeslr1ytAjoA5W1gpuRD/gh28Ok/ZYhYXCAv9361GjjheWlhZsWX+e3dsumyD7/Nuz/0/mLNqq22crezJ9Qvfs9+0c4gYN/5WYG/cy427eTuSVuhVZsuAdY5aRL3v2nWfOwi1PPqeeTJ/YM+fPcw5xDV4bj4e7U2bse++8TucOdY1VQr7sORnL3NCzKFUaqpR1ZNr79bCzsdaL23DgOj9svoQFUKK4JWMDalOjojMPkpVM+ukkF2IeYFPciq6vlSOgbSXjF5IPe/5MZN626ygzNFTxsGVqd1/sSuTcBu08d4+RoZc5MalhludjH6TTe3EU6wfVwtlW/9/MnOzZe4458yOeHn+m+Gd/bM4hLinpMWMDV3H1WjwajYYub73Kh++3MUElebNnz1nmzQ3P/I4xdVpfvXpziklLUzJlcghnomLQarXUqlmewPG9KFGimImqybvnbbMBVoYeZm3YMdLSVbxcrQzTJ/zvhTlGFwaFhdbUKRiNjGQWIUeOHKFRo0YEBAQQEBBAt27dGDRoEEqlksTEREaOHElAQAB9+vRh2LBh3L17F4B169bx+uuvZ64XEBDAlClTjJ5/YmISo8f8wqKFH7Jt6yR8fEoxe05YvuKCQ/YRHR3HxojxrF0zihUrdnHmzDVjl5JniYnJjA4MZtHc/myLGI2Ptwuz528sUNz3P0Zy/I+rxkq9QO4npjBt/EamzelO8IaP8SrjxOIFu/Xioq8mMOiDVezZ8WeW5/fs/JO1q4+zYFkffl33IenpGYQEHTVW+gXm6e3AyMlteKVxuWyX2zsU5/3PG7No1l5GfbaBu3FJ9OxXB4AW7Srj4eXA2EERTBy+hbadqlGxsqsx0y+QxMRkRk9Yw6Kv32bb+uG6fXbh1nzFLZz9NuEhgwkPGcyU8d1wsCvJhNFvGbuUPEtMTGb0+BAWzenHtg0j8SnjwuwFm/IVdzU6HicHG8JDh2b+mWsHM/FROmO+P8HCwQ3ZOrsdPm62zAk5qxd39XYSX6+O4vsRTVg/vTWfvFWVQQsOAzDj19PYlLBi01dtCZ7Ugv2n77D7ZKyxS8mzxGQVY9deYUHfKmwZVhdvl+LM2RqTY3x0wmO+3qy/fP0f8QQsO0v8I6Uh0y0UiYlJjB63kkXzB7Bt0zh8vF2ZPTciX3ELFm3C3d2JjeGjWRsynOCQg5w8ZZ7H5sTEJMaOCWLBwg/YsnUC3j6lmDMnPM8xS5ZsI0OtITx8DOHhY0lLU7Fs2XZTlJIvhdFmb991ll+DD/HTkvfZtPYL0tNU/PzrAWOXYlKWFoX3Z+6kk1nENGzYkKCgIIKCgli3bh3W1tbs2rWLgQMH0qZNG4KCgli1ahXdu3fno48+Qq1WA9CxY8fM9YKCgggMDDR67gcOnqdGjXKUL+8OgH/v5kREHEWr1eY5bufOU3Tr1hgrK0scHW3p0L4+GzaYbyfkwOGL1KjuQ/lypQHw79mEiM1/6Nf8jLgjx66w/+Cf9O7R2LgF5NPRw9eoVt0Tn3IuAHTtWZftm8/p1ftb8Ak6datNi7ZVszy/deNZevdrgINjSRQKC0aMe4M3OtYwWv4F1frNKuzdeZmjh7L/Mlq9thdXryQQF5sEQOTWSzRqXgGAeg3Ksn/XFTQaLakpSo4ciKbRaxWNlntBHfj9MjVe9qZ8uVIA+PdoQMSWk/r7dh7ilKoMRgWuYcyIjnh6OBmthvw6cPjSvz6njYnYnE3NucSdPBWNwlJBn/7f0ul/c/hmyXbUao3Ra8mLg1Fx1KjgTHkPewB6t6pIxKHrevUWs1Yw5f26uDnrRoKqV3Am4UEaygwN56Mf0LlJWSwVFhSzUvBabU+2Hb1l9Fry6uDlB1T3tqN8KV0t/g092HgqQa9mgMdKNSNDLjOyQ/ksz8c/UrLrfCLfv/uSMVJ+bgcO/UmN6mUpX84NAP/eTYnYdFx/v84lbuzo7owc0QWAu3cfoVRmYJ/NCJk5OHjwAtVrlKN8+b/raMbGiGNZ6s0t5pX6lfj44zdQKBRYWiqo9pIPt28lmqSW/CiMNnv9xj8Y8HYznBxtUCgUTBrblbc61jF6LcI4pJNZhCmVSuLj47lx4wb29va0bt06c1njxo0pW7Ysx44dM2GGWd2JvY+Hh3PmYw8PZ5KT00hJSctzXGzsfTz/texO3H3DJ19Ad+48wOMfX5o93B2f1JKe57i4+IdMmxXG7JlvY2nmV5zH33mEm7tD5uPS7g6kJKeTmpL1bP6wMe1o2/5lvfVvxNzjfmIKQz8Jpt//vufHJfuxs9efamtugr4/xu/7onNc7lLKhsSE1MzHiQmp2NgWo0RJa71l9xNScXG1MWS6heLOnYdZpnx6uDmSnJyezb797Li1YcdxK+1Am5bVDZ32c7lz50HWWnL7POcQp1ZraNygMsu/e5+VP37KgcOXCFptniMBsfce4+H6dAqhh0tJkh9nkPI4I0ucd2lbXq/jCeimwc9ceYYWdb0oZqWgpq8LGw5eR5WhISUtg+3HbnH3wWOj1pEfdx6m4+n4tM1xdyhOcrqalHS1XuyEsKv0bOBOFc+sn1c3h2IsersqFUrrTzc1R3diH2Q95ro75XBszjnOwsICKytLho/8hY5dZvDqK5WoUMHdaDXkx53YB1m+R7h76NebW0yTptUya7t16x6/rNhNuzfMv6NVGG12dEwC9+6n8N5nP9Kp53wWLd2Jvf2LsZ8XFoWFttD+zJ10MouY33//nYCAANq3b0+3bt1o06YN3t7e+Pj46MX6+Phw+/ZtADZu3Jhluuz69euNnDloNFosLPQ7SQqFIs9x2n8t02q1euubE41GiwXZ1WKRpzitVsuwkUGMHtEFt9IOesvNjUarJZtNp1dvTjIyNBw7fI0pX3flh9UDePQwjaXf7C3kLI3PQmEB2YyEaDRaFBYWWRdZ6J43dzlua0tFvuNWrDzAJx+0KOwUC52uljx8nnOJ69m9IYGju2JjUxwHh5K8G9CcnZH6U1DNQX4/z6lpGQxZdITrcSlMfV83BXhknxpYAN3G7WLgvEM0ru6GtZUZt9layKYp1qt51eFYrCyhe33z7EjlR87bOY+f5X/EzZ7Vj98PzODhw1S+Xaw/FdMcaDSaHLaxIl8x585eJ+DtefTt25wWLcx/xk1htNkZGWoO/n6ZBbP68NvKgTx8+Jh532wzUMbmSWFReH/mruhcaSsA3XTZefPmcf/+fQYMGIC3tzeOjo7cuqU//SgmJobGjRsTGxtLx44dGT58uNHzXbBwA5GRZwBITk7Dz88rc1lc3AMcHW2wsck6UuXp5cLpf1xn+c84Ty8X4uMfZC6Lj3+YZQTQHCz4dguRe84BT2qu7Jm5LC7+IY4OJfVr9nTidFSMXtyVq3HcuJnIzNm6a0ESEpJQazSkp2cwbVIvI1STPx4ejpyPup35OCE+CXuHEpS0ydsNEUqVtuO1VlUybxTUrkN1flpqnqM8+ZF4NwXfyqUyHzu72pCclI4yPYN7CSk4uzw9E+zsYsP9e6nZvYzJLfhuO5F7LwCQnJKOX6WnX7Dj4h/p9u2SWbe1p4cTp6Ou5xh3/s9bZKg1vFrPPKcIL/h2K5F7dTdyyvPnWa/mp3HrI05QtYonVZ+0hVqtFisrSyNUkjcL154j8g/dNZPJj1X4+ThmLou7/xhHW2tssrkJzu2EVD6ZewhfL3tWjG1OiWKWT14jg+H+NXCy023vJeF/Us7dzgiV5N3CHdfZfUE33TE5TY2fx9ORybhH6TiWtMKmWNZttP6PuzxWqem68BQqtZY0lYauC0+xtP9LuDmY/w1gFizaRORu3cmN5JTs9utsjs2ezpw+E51t3P4DF/Dz88LdzRFb2+J0aF+P7TtOGaOUfPP0cuHMP+vI5rvIs2I2bTrOlMkhjBvXk46dXjFW6vlW2G22W2kH2rZ8OfMmQJ071OHbZbuMUIkwBfM9HSgMytnZma+//ppx48bh4+NDQkICkZGRmcv37dtHTEwMr776qgmzhMGDOhO+fhzh68cRGvIlp09fIzo6DoDg4H20allLb52mTarlGNeqZS1+++0QGRlqHj1KZdPm47RuVdto9eTF4M/eJHzNcMLXDCf018GcPhNDdIzuJkzBaw7RqoX+lMCmjapkG1enVnn27hif+Xq9ezSifbvaZtnBBHi1UQXOnbnFjRjdF7awNX/Q7HW/PK//euuqRG6/QHqaCq1Wy77dl6j6suezVzRzUadi8a1SCndP3bVtLdv5cfLoDQD+OHqDZq0roVBYYGNrTYOm5Tlx5HpuL2cygz9tm3mjntBfPuV01A2iYxIACF57hFav61+D1rRR5Vzjjp64RsNXKmY78mcOBn/2RuYNekKDPv/X5/R3Wr2uP+27aSO/HOMuX4ll4XfbUKs1pKWpWBl8kPbt9NtBUxn0v5dZP70166e3JmRiC05fSST6ju5a4uBd12hZ10tvneTHKvpN20ub+l7MHdggs4OpW+cqC3/TnXRLeJjG2j3X6NhIf+aNKQ1qU5awQbUJG1Sb4E9rcPpGMtEJuim9IUfiaPmSs946oZ/VJGJIHcIG1WZp/2qUsFYQNqj2C9HBBBj8eQfC140kfN1IQlcNfbK/xgMQHHKAVi31R+aaNq6aY9yWbSf59rstaLValEoVW7adpGGDvLf9xtSkSTVOn44mOlpXR0jwAVq2rJnnmN2RUUyftoblyweadQcTCr/Nbte6Olt2RJH25Bi9c/c5arzsbbyCzIClhbbQ/sydjGQWYZUqVSIgIICpU6eyZMkSpk+fztKlSwHw8PBg2bJlWFrqDvYbN27k9OnTmeva2dmxePFio+br6urAjOn9GDR4GSqVmrI+pZk1qz8AUVExjAsMInz9uFzj/P2bc/3GXd7qMhWVKoNePZvx6qvmeSADcHW1Z8aU3gwa9vOTWkoxa5o/AFHnbjBuYgjha4bnGvcicXa1Zczkjowbvg6VSk0Zb2cCp3XiwrlYZk7axIrQ93Ndv1uveiQ9SmOA/4+o1VqqVPPg88A3jZR94Srv68KAgY0Y/8Umkh6msXzRIQZ+2RwrK0vi7ySxbMFBACK3XMLNw56p8ztiaaVgz7bLXDwXb+Lsn83VxY4ZE//HoBG/ospQU9bblVlTegIQde4m4yb/RnjI4FzjAGKuJ1DGS/9LvDlydbVnxuReDBr+i+5z6u2a9fM8aQ3hoUNzjRv4cVsmzwij0/9mk5Gh4Y02NenRrYEpy8qRq2MJpn9Yj8ELj6DK0ODjZsusj3VfqqOu3idw+QnWT2/Nyh1/cTshlZ3Hb7Pz+NOZDD+NbsaHnaswcskxOo3agVarZVD3l6nh62Kqkp7J1a4Y07pXYsjKi6jUWnxcSjCzp+4nV87eTCZw3RXCBtU2bZKFzNXVnhlT+zBoyI+6z6hPKWZNfxuAqLPXGTd+NeHrRuYaN2pEFyZMDqVTl5kAtG5Vk34Br5mspty4utozbfrbDBm8HJUqAx+f0syc1Y+zUTEEBq4kbP2YHGMAvvpqHVotBAauzHzNOnV9GT/ePE/+/q0w2uw+PRvx8NFjuvVZhFqj4eWqZRg1tIMpyzK6F2Gaa2Gx0GZ3yzMhCoNW/6cn/tOU5jlF0ZAStAmmTsHohvUuehNAVqwyr+mJRqEoeudgtVGHTZ2C0WlvmO/PoRiConNvU6dgdBpL85lObiyKx0mmTsE0bLqaOoNn2nHzl0J7rTbe/QrttQyh6B1FhRBCCCGEEMLIXoS7whYW6WQKIYQQQgghhIFZFqHpskVv3pcQQgghhBBCCIORkUwhhBBCCCGEMLCidOMf6WQKIYQQQgghhIEVpWsyZbqsEEIIIYQQQohCIyOZQgghhBBCCGFgRenGP9LJFEIIIYQQQggDk+myQgghhBBCCCFEAchIphBCCCGEEEIYmNxdVgghhBBCCCFEobGU6bJCCCGEEEIIIUT+yUimMJgHqjumTsGoVNo0U6dgdK7FfUydgtGtWJVk6hSM7p0+yaZOwegWhRY3dQpGZ1u/halTML76pk7AuO4r402dgtEV05Y0dQpGF5dxz9QpmERFUyeQBzJdVgghhBBCCCFEoSlKd5eVTqYQQgghhBBC/IdoNBomTpzIxYsXKVasGFOnTqVcuXKZyzdu3MiKFSuwtLTEz8+PiRMnolAo6NKlC/b29gB4e3szY8aMAr2/dDKFEEIIIYQQwsCMeTOcnTt3olQqCQkJ4dSpU8ycOZPFixcDkJaWxvz584mIiKBkyZIMHTqU3bt307RpUwCCgoKe+/2lkymEEEIIIYQQBmbMu8ueOHGCZs2aAVC7dm3Onj2buaxYsWIEBwdTsqTumuWMjAyKFy/On3/+yePHjxkwYAAZGRkMHTqU2rVrF+j9pZMphBBCCCGEEP8hycnJ2NnZZT62tLQkIyMDKysrFAoFpUqVAnSjlqmpqTRp0oRLly7x3nvv0aNHD6Kjo/nggw/YunUrVlb57zJKJ1MIIYQQQgghDMyYd5e1s7MjJSUl87FGo8nSWdRoNHz99ddcu3aNRYsWYWFhQYUKFShXrlzm/zs5OXH37l08PT3z/f7yO5lCCCGEEEIIYWAKC22h/T1L3bp12bdvHwCnTp3Cz88vy/Lx48eTnp7Od999lzltdu3atcycOROAuLg4kpOTKV26dIFqlZFMIYQQQgghhPgPadOmDQcPHqR3795otVqmT59OREQEqampVK9enbVr11K/fn3eeecdAPr168f//vc/Ro8ejb+/PxYWFkyfPr1AU2VBOplCCCGEEEIIYXCWRpwuq1AomDx5cpbnfH19M///zz//zHa9OXPmFMr7SydTCCGEEEIIIQwsL9Nc/yvkmkwhhBBCCCGEEIVGRjKFEEIIIYQQwsCMeXdZU5NOpnhhHNh3icXzd6JUqalU2Z2xkztjZ1dCL06r1TJ53Hp8K7vxdv8mACQnpTF1Qjgx1xLQaLR06Fybfu81NXYJ+XZo3xWWLtyLUqnG1680oye2x9auuF6cVqtlWuAmKlYuTZ93GgAwblgYN2/cz4yJvfWQ2vV8mLXwf0bLvyD27DnLvLnhKJUZVKlShqnT+mJnVzJPMWlpSqZMDuFMVAxarZZaNcsTOL4XJUoUM1E1ebdn/5/MWbRVV1NlT6ZP6J7t/p1T3KDhvxJz415m3M3bibxStyJLFrxjzDLy7YNBjbkZ84At4ef1ltWqV4YeAXWwslZwI/oBP3xzmLTHKiwUFvi/W48adbywtLRgy/rz7N522QTZ58+BfRf5dv4OlKoMKlf2YNzkLjm2YZPGrcO3sjsB/Z+2U0mPHvNh/x8InNKVl14uY8zUC2TvnrPMm7sBpTIDvyplmDqtj95nOaeYpKTHBI5dydVrcWg0Wrp0acD7H7QxUSV59zw169qvUKKetF81a5YncHxPs2+/Du67xHcLIlEp1VTyc2PspM45HqemjAvHt7Ibffs31ls+8otQSpe2Z/iYN42R9nPZv/dPFs3fhkqVQWU/D8ZP1m+vc4p5+DCV6ZPXc+liLCVLFqNzl3r07qv/72Fujh74i5++3Y9KqaZC5dIMGddObztHbj7P2l+PYQEUL2HNx8Nb4veSBynJ6cybspWb0YlotFpad3iZnk++qxQ1ljJdVgjzcj8xhamB65kxrxdrIj6njLcz383fqRd37epdPnt/BZE7sn5hXfpNJG7uDqwO+4yfV3/IutBjRJ26Yaz0C+R+YirTx29m6pyurN7wIV5lnFi8YI9eXPTVBAZ/sJo9Oy5meX7qnK78HDqAn0MHMHL8m9jZF2fomLZGyr5gEhOTGDsmiAULP2DL1gl4+5RizpzwPMcsWbKNDLWG8PAxhIePJS1NxbJl201RSr4kJiYzesIaFn39NtvWD8fH24XZC7fmK27h7LcJDxlMeMhgpozvhoNdSSaMfsvYpeSZp7cDIye34ZXG5bJdbu9QnPc/b8yiWXsZ9dkG7sYl0bNfHQBatKuMh5cDYwdFMHH4Ftp2qkbFyq7GTD/f7iemMDkwjFnz/PktYghlvJ35Zv4OvbhrV+P59P2f2LXjXJbnD+67RP++S4mJTjBWys9F9zn9lfkL32fz1vH4+Lgyd86GPMcsXLARdw8nNkSMJXTNCIJX7+fUyaumKCXPnrfmpUu2oVZrWB8+mvXhY0hPU/G9mbdfumPzBmbM7UFoxGd4eTvz7fxdenHXrt5l4PtBRO64kO3rBP14kNN/XDd0uoXifmIyEwPXMnt+X8I2DqOMtwuL5m3Nc8ycWRuxsSnO2vAvWLHqEw4euMi+Pdn/u5iLB/dTmTt5K+NmvcXy397Do4wjP32zL0vMzehEli/cy9SF3fl21Tv0fq8hU7/UHZt/WXKAUm72LAl5l4Ur3mbTb6e5cOa2KUoRRiSdTBO6fPkyH374IQEBAXTv3p2FCxei1ebvDMeiRYtYvXp1jstv3rxJ3bp1CQgIICAggJ49e9K/f38ePnyY4zoPHjwgIiICgGXLlnHmzJl85WQIRw79RbWXy1C2nO6LZLde9dm6KUrv32vt6qO81a0urdq8lOX5oaPeZNAwXQcrISEJpVKNrb3+mVZzcuzwNapV98SnnAsAXXvWYcfm83o1rwv+g47datGibZVsX0elUjMtcCODRrTC3cPB4Hk/j4MHL1C9RjnKl3cDwL93MzZGHMtSc24xr9SvxMcfv4FCocDSUkG1l3y4fSvRJLXkx4HfL1PjZW/KlysFgH+PBkRsOam3rfMSp1RlMCpwDWNGdMTTw8loNeRX6zersHfnZY4eisl2efXaXly9kkBcbBIAkVsv0ah5BQDqNSjL/l1X0Gi0pKYoOXIgmkavVTRa7gXx+6ErvPSPNqx7r1fZuum03jZes/oob3WrR6s21bM8H7zqMJNn/I9Spe2NlvPzOHjwzyyf097ZfpZzjhkz9n+M+LIrAHfvPkKpysDOvqT+G5mR5625fv1KfPxxu3+0X95m334dOXyVatW9nh6be9Zn22b9Y/Nvwcfp3K0OLdu+pPcaJ45F8/vBv+jao55Rcn5ehw9d5uWXvSn7pB3u0ashWzadylJzbjEXzt+mQ6c6WFoqsLa2omnzquzacdYkteTVH79H4/eSB2XKOgPQsXttdm+9kKVm62KWDBnXFpdSdgD4VXPn/r0UVCo1Hw9ryQeDXwcgMSEFlVKNjZ15j9AbisKi8P7MnXQyTeTRo0cMHTqUMWPGEBQURGhoKJcuXSI4OLjQ36tSpUoEBQVlvk+NGjVYu3ZtjvEXL14kMjISgA8//JCaNWsWek75FXfnYZYOkpu7AynJ6aSkpGeJGzG2A+066OdrYWGBlZUlE0b9Rp+u31H3lfKUK1/K4Hk/j7g7j3Bzf/qFsvSTmlNTlFniho5pS9v2L+f4OhvDTuNa2o7XWmXfCTUnd2If4OnhnPnY3cOJ5OQ0UlLS8hTTpGk1KlRwB+DWrXv8smI37d6oY7wCCujOnYd4uDtlPvZwcyQ5m/07L3Frw47jVtqBNi2zdlLMTdD3x/h9X3SOy11K2ZCYkJr5ODEhFRvbYpQoaa237H5CKi6uNoZM97np2jDHzMc5tWFfju3IGx1q6a2/aMk7vFzd2+B5FpY7sffx+MdJjuw/yznH/N1mfzliBW91msarr1TO/Gybq+etuUnTapTPbL8SX4j2Kz6H/frfx6nhY96kXYcaeuvfjU9i3qxtTJrZFcWL8K2Z7D/L/26Hc4upXsOHTREnUanUpKams2vHWe7eTTJqDfmVEJdEafen38FKudmTmqLMsp3dvRx5tanu5zG0Wi3L5u2hQXNfrK0tsbCwwNJKwVeBm/i498/UrOeD95MT6EWNBYpC+zN35p/hf9SuXbto0KAB5cuXB8DS0pJZs2bRvXt31Go1Y8eO5b333qNbt27Mnz8fgO3bt9OjRw/8/f0ZPnw4Go0m87Xeeecd3nrrrczOYU60Wi2xsbE4OOgaizlz5vDuu+/Ss2dPRo8eDcCSJUv4/fffCQkJYdSoUezbtw+VSsWIESPo3bs3PXr0YPPmzYb5h8klbwsL/QOQpSJ/u/Ckmd3Ztv9LHj18zA9L9hZWegaRU835PRCHBB3jnQ/M/3oPQLdPZ1Oe4h/bOS8x585eJ+DtefTt25wWLfS/2JgbjVZLNpsahaUi33ErVh7gkw9aFHaKRmehsIBsZnZoNFoUFhZZF1nonjdn2hy2XX7bsBeFRpNT+6XIV8xXX7/DwcOzePgwhe++3WKYZAtJYdX8d/vVp+9rvG7m7VdOn7u8HKcyVGrGj/yNISPavjAj9JDzNrTMw3a2VCgYOqI9FhbQp8cihg4KomGjylhbWxo05+el0WqzPe5aZvOjj2mPlUwfHcHtmw8YMq5dlmVfTulAyI7PSHqUxqrlhw2VrjATcuMfE4mPj8fHxyfLc7a2toBuimvt2rXp0aMH6enpNG/enCFDhrBx40b69+9Phw4dWL9+PcnJyQC4u7szbdo0jhw5wvLly2nZsmWW171y5QoBAQE8ePCA9PR0OnXqRNeuXUlOTsbBwYGffvoJjUZDhw4diIuL4+OPPyY4OJhevXpx8uRJAEJCQnB2dubrr78mOTmZbt260bBhQ1xcjHMmyt3DkbNnbmU+vhufhINDCUra5G26xe8Hr+Bb2Y3Sbg7Y2BSn7ZvV2b3TvK+BcPdw4HzU02sWEuKTsM9HzQCXLtxBrdZQp35ZQ6RY6Dy9XDhzJjrzcVzcAxwdbbCxKZ7nmE2bjjNlcgjjxvWkY6dXjJV6vi34bjuRe3X7YHJKOn6Vno7SxMU/wtGhJDYls25rTw8nTkddzzHu/J+3yFBreLWeeU8dzYvEuyn4Vn4628DZ1YbkpHSU6RncS0jB2eXp1ElnFxvu30vN7mXMhq4Nu5n5WNeGlczX5/lF4unl/K/P6UMc9D7LOccc2H8ePz8v3NydsLUtTvsO9dmx/ZTxCiiA560ZYPOm40yeHMq4cT3Muv36m7unI+ei/nlsfpTnY/OF87e5dfMBC2brrju9l5CMRqMlPT2DsZM6GSzn5+Xh6cTZqKf3dIiPf6T3Wc4tJjb2AYOHvYmjo272xQ/LduNT1ryvKXdzd+Di2djMxwl3k7BzKEGJfx2j4u88YuLQMHzKuzBrcU+Kl7AG4MTha5SvVBrX0naUtCnG622rciDyklFrMBfZnXz4r/pvnkJ9AXh5eXHnzp0sz924cYNjx47h5OREVFQUw4YNY/r06SiVuukIo0eP5tixY7z99tv88ccfmWc+X35ZN1WyVKlSpKWl8W9/T5dds2YNXl5euLq6YmVlRfHixUlMTGTo0KGMHz+e1NRUVCpVtvn+9ddfvPKK7oBnZ2eHr68vN24Y78Y5DRr7cvbMTa7H6O6euS70OM1aVM3z+ju3nWP54r1otVqUygx2bjtH/VcrGCrdQvFqowqcO3ObGzG6a3LWrzlJs9cr5+s1Tp24Qb1Xy70wjVqTJtU4fTqa6Oh4AEKCD9CyZc08x+yOjGL6tDUsXz7Q7L+gDf60beaNekJ/+ZTTUTeIjtHd1CV47RFava5/7VLTRpVzjTt64hoNX6n4wmzv3ESdisW3SincPXUjHC3b+XHyqK7N+ePoDZq1roRCYYGNrTUNmpbnxBHzvmlIw8aVOHvmRmYb9lvoUZrnow170TRpUo0zWT6n+2nZskaeY7ZuPcm332550mar2Lr1Dxo09DNuEfn0vDXr2q+1LF/+mdm3X39r0MiXs2duZe7XYWtO0KxF3i7NqFHLhw07hhC05iOC1nxE1x71aN3uZbPuYAI0alyZqNM3uP6kHf4t5AivtXwpzzFrQ46w+BvdTb/uJSSxft0x3myvP0XenNRtWI4/z8Zy67rujvWbfztNo+a+WWJSU5SM/CiEJi0qM3p6p8wOJsC+nRdZ+f2hzO9g+3ZepPYrL8bJ78JWlKbLykimibRo0YKlS5fi7+9P2bJlUalUzJw5k8aNG3PhwgXs7e2ZPHkyMTExhIaGotVqCQkJ4fPPP8fV1ZXx48ezY4eukcrrF8oSJUowe/ZsunTpQt26dbl16xaxsbHMnz+fxMREduzYgVarRaFQZE7F/Zuvry/Hjx+nTZs2JCcnc+nSJby9jXd9kIurHYFT3mL00FAyVGrK+DgzYXpXLpy7xbQJG/h17Se5rj94eFtmTtlIn27fAfBay2r0etu8b5/t7GrLmMkdGDc8jAyVhjLeToyb1pE/z8Uyc9IWfg4d8MzXuHH9Ph5ejs+MMxeurvZMm/42QwYvR6XKwMenNDNn9eNsVAyBgSsJWz8mxxiAr75ah1YLgYErM1+zTl1fxo/vZaqS8sTVxY4ZE//HoBG/ospQU9bblVlTegIQde4m4yb/RnjI4FzjAGKuJ1DGyzmntzF75X1dGDCwEeO/2ETSwzSWLzrEwC+bY2VlSfydJJYtOAhA5JZLuHnYM3V+RyytFOzZdpmL5+JNnH3uXFztGD+lG6OGrkalUuPt48LE6d05f+4WUyesZ9Xaz0ydYqFydbVn6vS3+WLwD08+p6WYkflZXkXY+tE5xgB8ObIrkyYG81bn6QC0bl2LgH6vm7CiZ3vemr/+KuxJ+7Uq8zXr1q1IoBm3Xy6utgRO6cyYYWuf7NfOjJ/WhQvnbjN9YgRBaz4ydYqFzsXVjolTuzPii5WZn+UpM3py/uxNJk9YR/Bvg3KMARjwwesEjg6lR5f5aLVaPv6sDS/X8HnGu5qWk4stX4x/g2mjNpChUuPp7cTwiW9y6fwdFkzdxrer3iEi9CTxdx5xaPdlDu1++pNSM77ryQdDXmfRjB180vtnABq/Xpm3er8YN3oSBWehze/tTEWhOXv2LF999RVarZaUlBRatGjBwIEDuXLlCkOHDsXW1paSJUsSGxvLihUrOHfuHPPnz8fJyQlbW1umT5/Or7/+SqlSpfD39+evv/5i4sSJBAUFZb7HzZs3GTp0KKGhoZnPbdiwgV9//ZVFixbx6aefYmlpSbFixUhLS2P06NF4e3vTv39/evXqxZ9//kn79u1p2LAhgYGBXL9+nfT0dAICAujatWuu9T1Q5nzX2/8ilUZ/FPm/zrW4eR8YDUHx2Lxv0GAI7/RJNnUKRrco1LzvPm0IttYv7gkKkTePlOZ9MsYQiinM+67EhhD3+N6zg/6DKjp8YOoUnulu2k+F9lqlS7xbaK9lCNLJFAYjncz/PulkFg3SySwapJP53yedzKJBOpnmKyFtRaG9VqkS7xTaaxmC+U/oFUIIIYQQQgjxwpBrMoUQQgghhBDCwCyy+y2Y/yjpZAohhBBCCCGEgVlYFJ1JpEWnUiGEEEIIIYQQBicjmUIIIYQQQghhYDJdVgghhBBCCCFEoZHpskIIIYQQQgghRAHISKYQQgghhBBCGJhMlxVCCCGEEEIIUWgsitAkUulkCiGEEEIIIYSBWVgUnZHMotOdFkIIIYQQQghhcDKSKYQQQgghhBAGJtNlhSgETpalTJ2CUamtTZ2B8Sm0RWfaRyZF0Ws2F4UWN3UKRvd5z3RTp2B0y9epTZ2C0VlaFK3Ps7PWwdQpGJ3aqoSpUzC6MrZFr81+URSlG/8Une60EEIIIYQQQgiDK1qn8IQQQgghhBDCBCwsis74nnQyhRBCCCGEEMLAZLqsEEIIIYQQQghRADKSKYQQQgghhBAGJtNlhRBCCCGEEEIUmqL0EyZFp1IhhBBCCCGEEAYnI5lCCCGEEEIIYWBF6cY/0skUQgghhBBCCAMrStdkFp1KhRBCCCGEEEIYnIxkCiGEEEIIIYSByXRZIYQQQgghhBCFpihNl5VOpnih7Nl7ljnzNqBUZlDFrwzTp/bBzq5knuPS0pRMmhJKVFQMWq2WmjXLMyGwJyVKFDNBNc+2d89Z5s3V1eFXpQxTp+nXm1NMUtJjAseu5Oq1ODQaLV26NOD9D9qYqJL82bMnijnzwnXbr0oZpk99O/vt/Iy42NhEevb+mvD1Y3FxtjNmCfm2Z9955izc8mSf9WT6xJ7Y2ZXIV1yD18bj4e6UGfveO6/TuUNdY5WQLwf2XeTb+TtQqjKoXNmDcZO7ZFuvVqtl0rh1+FZ2J6B/08znkx495sP+PxA4pSsvvVzGmKk/lw8GNeZmzAO2hJ/XW1arXhl6BNTBylrBjegH/PDNYdIeq7BQWOD/bj1q1PHC0tKCLevPs3vbZRNknz9795xj/rwIVEo1flW8mDzVX28b5yVm8Oc/4ObmyNjA/xkz/QLZs+cs8+Y+bZOmTuur13blFJOWpmTK5BDOPDk+1apZnsDxvcz2+PRPRa39KorH5n17z7Ng3iZdPX5eTJraS28b5xYTvPog69b+Tnq6ipde8mbS1N4UKybdkP+yotOdLmRHjhyhfv36xMbGZj43e/Zs1q1bl+M6t2/fJjIyUu/59PR0Zs2aRZ8+fejbty8ffPBBltfNi5s3b9KzZ89cY0aNGkWnTp0ICAjI/Lt9+zYBAQH89ddf+Xo/U0hMTGL02F9ZNP99tm0ej4+PK7PnbshX3OKl21CrNWxYP5oN68eQnq5i6ffbjV1KniQmJjF2zK/MX/g+m7fq6pg7Z0OeYxYu2Ii7hxMbIsYSumYEwav3c+rkVVOUki+67RfEogUfsm3LRHy8SzF7zvp8x61f/zt9A+YRH//QeMkXUGJiMqPHh7BoTj+2bRiJTxkXZi/YlK+4q9HxODnYEB46NPPPXL+g3U9MYXJgGLPm+fNbxBDKeDvzzfwdenHXrsbz6fs/sWvHuSzPH9x3if59lxITnWCslJ+bp7cDIye34ZXG5bJdbu9QnPc/b8yiWXsZ9dkG7sYl0bNfHQBatKuMh5cDYwdFMHH4Ftp2qkbFyq7GTD/fEhOTCRy7ivkLBrBxy1i8vV2Zp9d+PTvmx+W7+OOE+R+f4O/2OIgFCz9gy9YJePuUYs6c8DzHLFmyjQy1hvDwMYSHjyUtTcWyZeZ5fPqnotZ+FcVjs+6zGszc+f2J2Dwabx8X5s/dmOeYnTvOsHrlfr7/4WPCNnxJWrqKoBV7TVGKyVkU4n/PotFoGD9+PL169SIgIICYmJgsyyMjI+nevTu9evUiNDQ0T+vkh3Qyn4O1tTWjR49Gq9XmKf7333/njz/+0Ht+2rRpuLu7s2rVKlauXEnPnj0ZMmRIIWerM2LECIKCgjL/vLy8DPI+hnDg4J/UqF6O8uXdAPDv3YyIjcf0/v1zi3ulfiU++bgdCoUCS0sF1ap5c/t2otFryYuDB/+keo2ndfTu3YyNEVnrzS1mzNj/MeLLrgDcvfsIpSoDO3v90UBzc+Dghazbz795Dts557i4+Afs3HWaH74faPT8C+LA4UvUqO5D+XKlAfDv2ZiIzSf1a84l7uSpaBSWCvr0/5ZO/5vDN0u2o1ZrjF5LXvx+6AovvVyGsuV0HaXuvV5l66bTevWuWX2Ut7rVo1Wb6lmeD151mMkz/kep0vZGy/l5tX6zCnt3XubooewP2NVre3H1SgJxsUkARG69RKPmFQCo16As+3ddQaPRkpqi5MiBaBq9VtFouRfEoYN/8nL1spR78vns5d+ETRtPZNnGz4o5evQyBw5coGevJsYvoAAOHryQpT32z7bNzjnmlfqV+PjjN54en17y4fYt8zw+/VNRa7+K4rH58MGLVK/uQ7nyum3Xs3cTNm/8I0vNucVEhB+nX//XcXSyRaFQEDihBx071zNJLaZmgaLQ/p5l586dKJVKQkJCGDZsGDNnzsxcplKpmDFjBj/++CNBQUGEhIRw9+7dXNfJLxmnfg4NGzZEo9GwcuVK3n777SzLgoKC2LhxIxYWFrRv356+ffuybNky0tLSqFOnDq1atQJAqVQSGRnJpEmTMtdt06YN9evXB2Dr1q2sXLkyc9mCBQsAGDJkCFqtFpVKxaRJk7C1tSUxMZFPP/2Uu3fvUqVKFaZOnZqveh49esSIESNITk5GrVYzePBgUlJSOHToEOPHj2fp0qWcOnWKxYsXEx4eTmxsLB9//HGB/u0K4s6d+3h4OGU+9nB3Ijk5jZSUtCzTVHKLa9qkWubzt24lsuKX3UyZ5G+M9PPtTmzWOtw99Ot9VoyVlSVfjljB9m0nad26FhUquBu5ivy7c+c+Hp7OmY9z3c45xLm7OfHNoo+MmvfzuHPnQZZpYh7ujk9qSc8yHSm3OLVaQ+MGlRk2uD0ZGRo+/PwH7OxK0P/t5kasJG/i7jzE3cMx87GbuwMpyel69X45tiMAvx/KOpK1aMk7xkm0EAV9fwzQdSaz41LKhsSE1MzHiQmp2NgWo0RJa71l9xNS8SnnnN3LmA3d59Mp87F75ufz6TbOLSY1NZ2Z09exdNnHhIYeMnL2BXMn9gGeHk+3S/Ztds4xTZr+8/h0j19W7GbSZPM8Pv1TUWu/iuKx+c6dB1nryWYb5xYTE32XxHvJfPzhUu7GP6JuvYp8Mayjkasoek6cOEGzZs0AqF27NmfPns1c9tdff1G2bFkcHXXH4nr16nH8+HFOnTqV4zr5JSOZz2nixIn8/PPPREdHZz535coVNm/ezKpVq1i1ahU7d+4kJiaGDz/8kI4dO2Z2MAEePHhAqVKlsLDIOuzt7Kw7CEVHR7Ns2TKCgoKoUKECBw4c4MyZM9jb2/P9998zbtw4kpOTAUhOTmbGjBmEhIRw+PBh7t27p5fv119/nTlVdvHixVmWLV68mMaNG7Ny5UoWLFjA2LFjady4MceO6b4cHT9+nDt37pCRkcHu3btp08a41xBoNFq9fycAhUKR77iz567TN2Aeb/d5jRav1yj8ZAtBXurIS8xXX7/DwcOzePgwhe++3WKYZAuRRqPNdhpItts5D3EvAo02p+1okee4nt0bEji6KzY2xXFwKMm7Ac3ZGVnwg4MhabVasikDyxdw2xUWC4UFZDMrRqPRorCwyLrIQve8Ocv582nxzBitVsuXw1YwclRXSrs56i03VxqNhuxmsGVts58dc+7sdQLenkffvs1p0cI8j0//VNTar6J4bNZotGTXaP/785xTTEaGmt8PX2T23HcIDv2Chw9TWbRgs0FzNlcWFhaF9vcsycnJ2Nk9vR+FpaUlGRkZmcvs7Z/OBrK1tSU5OTnXdfJLRjKfk7OzM2PGjGHUqFHUrau7fuDSpUvcvn2b/v37A/Dw4UOuX7+e4/qPHj168qXr6Q4TERHBG2+8gaurKyNHjsTW1parV69Su3ZtmjdvTnR0NJ9++ilWVlZ88sknAPj4+GSekXB1deXx48d67zdixAiaN8/+zOBff/1Fp06dAHB3d8fOzo7U1FQqVKjAmTNnsLKyonbt2hw7dozY2Fh8fX0L9o+WDwsWbSQyMgqA5JQ0/Co/HQWIi3uIo4MNNjbFs6zj6enM6TPROcZt2nycSZNDCRzXg04dXzF4DQXl6eXMmX/V4eCYtd7cYg7sP4+fnxdu7k7Y2hanfYf67Nh+yngF5MOChRFE7n6ynZMf4+f39EYucXEPcHTMy3bOPs5cLfh2K5F7dTd/SU5Ow6+yZ+ayuPiHODqU1K/Zw4nTUdezjVsfcYKqVTyp6qf7jGi1WqysLI1QSf65ezhy9szNzMd345NwcChJSRvzv8GJoSTeTcG3cqnMx86uNiQnpaNMz+BeQgrOLk9H8Z1dbLh/LzW7lzEbnp7ORJ15OjU4Prv2K4eYv67c4cbNe3w1az0ACQmP0Kg1pKermDzVfEf2PL1c/tUe67dJz4rZtOk4UyaHMG5cTzp2Mt/jU1Fuv4rSsflvnp5O+p/Vf23j3GJKuznQqnXNzFHPjp3qseQ787/e2CAK8/zgM/qZdnZ2pKSkZD7WaDRYWVlluywlJQV7e/tc18mvonvauBC1bNmSChUqEBYWBkDFihWpVKkSv/zyC0FBQXTr1g0/Pz8UCoXuLOY/WFtb07RpU4KCgjKf27p1KytWrCAtLY2FCxcyb948pk6dSvHixdFqtRw5cgQ3Nzd+/PFHPvnkE+bOnQuQp7MaufH19eX48eMAxMXF8ejRI5ycnGjdujVff/01DRo0oGnTpsybN49GjRo913vl1eDPOxIeNprwsNGErh7O6TPRREfHAxAcsp9WLfXP8jZtUi3HuMjdUUydvpYfln9m1h1MgCZNqnHm9NM6QoL30/Jf9eYWs3XrSb79dgtarRalUsXWrX/QoKGfcYvIo8GDOhEeNobwsDGEBn/J6dPX/rX9auqt07TJS3mKM1eDP3sj8wYXoUGfc/pMDNExdwEIXvM7rV5/WW+dpo38coy7fCWWhd/pbmyVlqZiZfBB2rerZbyC8qFh40qcPXOD6zG62Ra/hR6leYuqJs7KtKJOxeJbpRTunrozyy3b+XHy6A0A/jh6g2atK6FQWGBja02DpuU5cST7E5fmonGTqpw+HU3M321TyEFatqyep5jadSqwa/ckfgv7kt/CvqRnrya88WZds+5ggq49Pp2lPT5Ay3+1SbnF7I6MYvq0NSxfPtCsO5hQtNuvonRs/lujJlU4cyaGmGjdtlsTcogW//o85xbTpm0ttm09RVqaEq1WS+SuKKrX8DFuEUVQ3bp12bdvHwCnTp3Cz+/pfubr60tMTAwPHjxAqVRy/Phx6tSpk+s6+WWhzetda0QWR44cITg4mHnz5gG6YedOnTrx+eef061bN5YvX5558WzNmjUJDAzk4sWLfPHFFwwaNIgOHTpkvtbjx4+ZMWMGly5dAsDR0ZGJEyfi4eHBkCFDuHbtGjY2Njg4OFCnTh169+7NF198wePHj1EoFHz22WeUL1+eoUOHZt4dqmfPnsydOxdvb+/M9xk1ahTt27fXG8kMCAhg4sSJuLq6MmbMGB4+fEhaWhqDBw+mefPmJCUl0ahRI9avX4+HhwcNGzYkNDSUl156Kfd/JLX+3SKf196955gzfwMqVQZlfUoxa0Y/nJxsiTobw7jAVYSHjc41rl37yTx8mIr7P6Zg1a1bkQmBvZ47N7UBTtns3XuO+XN1dfj4lGLGrH7cvJFAYOAqwtaPzjHGycmWR49SmTQxmMuXdXcqbt26FgM/b1+o00kttYY5T7V371nmzAt/sv1KM2vmO//YzisJDxuTa9w/Van2KYcPfVV4P2GiNMwI0t79F5izcDMqlZqy3q7MmuaPk6MNUeduMG7SGsJDh+Ya9/ixkskzwjgdFUNGhoY32tTki8/ffO6TTwCPFPqzIp7XwX2X+HbBdlQqNd4+Lkyc3p1bN+8zdcJ6Vq39LEvsxLHr8K3sluUnTAA6t5vDzLm9DfITJp/3TC/01wR4f1Bjbj35CZPyvi4MGNiI8V/o7rBZs54XPd6ug5WVJfF3kli24CApyUoUCgt6v1uP6rU8sbRSsGfb5Wx/AuV5LV9XulBfb9/ec8yftxGVSo2PjyszZr7NjZv3mBAYzG9hX+YY4/ivz/C332zhwf0Ug/yEiaVF4U7o2rtX97MVuva4NDMz2+yVhK0fk2OMk5Mtb74xSXd8cn96fKpT15fx45//+PQ3RXrhf5bBvNsvdXH9n1J5XuZ+bM7QKAvttf62f+95Fszf9OSzWoppM/y5eTORiYEhrAkbnmOMo5MtarWGZUt2sG3LKdQaDdVe8mb8xB7Z/szN8yhu2eHZQaam2VV4r6VoletijUbDxIkTuXTpElqtlunTp3P+/HlSU1Pp1asXkZGRfPvtt2i1Wrp3707fvn2zXaegMxelkykMxwCdTHNmiE6muTNUJ9OsGaiTac4M0ck0d4bqZJqzwu5kvggKu5Np7gzVyTRnhuhkmjtDdDJfBC9EJ7MwvxtbmvfvqxbBb4hCCCGEEEIIIQylaJ3CE0IIIYQQQghT0Jrn778agnQyhRBCCCGEEMLQilAnU6bLCiGEEEIIIYQoNDKSKYQQQgghhBCGpik6I5nSyRRCCCGEEEIIQ5PpskIIIYQQQgghRP7JSKYQQgghhBBCGFoRGsmUTqYQQgghhBBCGFoR6mTKdFkhhBBCCCGEEIVGRjKFEEIIIYQQwtDk7rJCCCGEEEIIIQqNTJcVQgghhBBCCCHyT0YyhcFkWBSdszUAiWm3TJ2C0ZXaccjUKRidhaebqVMwOtv6LUydgtEtX6c2dQpG9363u6ZOwejcRlmaOgWjSskwdQbG9637WVOnYHTFvV8ydQqmUdLUCeRBERrJlE6mEEIIIYQQQhhaEepkynRZIYQQQgghhBCFRkYyhRBCCCGEEMLAtNrCuxTDotBeyTCkkymEEEIIIYQQhlaEfsJEpssKIYQQQgghhCg0MpIphBBCCCGEEIZWhG78I51MIYQQQgghhDC0ItTJlOmyQgghhBBCCCEKjYxkCiGEEEIIIYShFaGRTOlkCiGEEEIIIYShFaFOpkyXFUIIIYQQQghRaGQkUwghhBBCCCEMrQj9TqZ0MsULY++ec8yfF4FSmYFfFS+mTPXHzq5kvmMGf76c0m6OjAvsYcz0C+TQvr9YumgvKqUa38qlGTXxTWztiuvFabVapgdupmLlUvi/0wAAtVrDvJk7OHXiBgCNmlbk0y9aYGFhYdQaCmLPhUTmbb6GUq2liqctU3tUxq6EfnO18uBtVh+OxQIo61qCyT0q42pXDLVGy5SwKxy/+hCA5lVdGNGxglnXvudkLHNDz6JUaahS1pFp79fDzsZaL27Dgev8sPkSFkCJ4paMDahNjYrOPEhWMumnk1yIeYBNcSu6vlaOgLaVjF9IHu3dc5Z5czc8+ayWYeq0Ptl8nrOPSUp6TODYlVy9FodGo6VLlwa8/0EbE1WSd3+3TyqlGr8qXkye6o+dXYl8xwz+/Afc3BwZG/g/Y6ZfYB8MaszNmAdsCT+vt6xWvTL0CKiDlbWCG9EP+OGbw6Q9VmGhsMD/3XrUqOOFpaUFW9afZ/e2yybIPn/iTl3i/JpdaDLUOPi4U/u9zliXzNpmn129jdij57F+sr/beZSi/me6bXlt1zGu7/0DtTIDx/Ke1H6vM5bW5v1VLeH0Jf5atwuNSo2dtzvV3u2M1b9qvhyyjbjj57G21dVs41GKGh//D1XyY/78dRPJ1+9gWdwaz6a18WnVwBRl5NueYzeYu+IPlCo1Vco7M21wE+xsiunFbdj9Fz/8dhYLCyhR3IqxHzWgRuVSpKVnMHnx70RdSkAL1PQrxfhPGlKiuPlu7z37LjBn0RaUygyqVPZk+sQeeu3Ts+JWhhxibdhR0tIzeLlaGaZP7EGxYuZbc6GT6bLCkI4cOUL9+vWJjY3NfG727NmsW7cux3Vu375NZGSk3vMBAQH89ddfBsnTnCQmJjFu7ErmLxjApi3j8PZ2Ze6ciHzH/LB8JydOvBj/XvcTU5kxYTNTZ3dhVfgHeHk7sWTBXr246KsJDPkwmD07L2Z5ftvGc9yITmTFmgH8HPIup47fYM+Oi3rrm5vEZCVjQy6xoN9LbPmyPt4uJZizOVov7tzNJH7ce5PVn9UiYng9ypUqycKtMQBsOBFP9N3HhA+rR9jQuhy7+pBtZxKMXEneJT5KZ8z3J1g4uCFbZ7fDx82WOSFn9eKu3k7i69VRfD+iCeunt+aTt6oyaMFhAGb8ehqbElZs+qotwZNasP/0HXafjNV7DXOQmJjE2DG/Mn/h+2zeOh4fH1fmztmQ55iFCzbi7uHE/9m777Aori6Aw7+liPQqRUGxYTf2rrElmhhrYsGoiUk0fok9GmLBWFETe48xltiwi4pdY8Mee69YkSKCFClbvj+IqwRQNGwRzvs8PLI7Z4dznNnZvXPv3Nm0eRir1wwmcOVBzpy+ZYhSsi06Oh7/YSuYNv0rtmwbhqenM1Mz1Pz6mIUL9nDqHTmGeXja4Tf6A6rXKZLpcls7C77pU4eZE/fz0/ebiAyPo0O3ygA0alYS94J2DOu7mZGDtvFhyzIUK+msz/TfWPLTBE4vCKJ6nw40mdgb6wIOXF69O0Pck+v3qfrdZzQc04uGY3ppG5gPT17m9q7j1P6xG40CvkOdquTWjqP6LuONpMQlcGlREBW+60DtgN5YFnDgxtqMNcfcuE/5bz+j5she1BzZiwq90mq+tmoHphbm1Br7HdWGfcPj8zeIOntN32W8sejYJIZOC2HGkEZs/60dXu62TF78d4a4W/dj+XXhSX4f/QEbZ7bmfx3fo2/AXwDMW30OlUpD0KzWBM1sRVKKivlrzuu7lGyLjo5nyM+rmTmpKzuCfsTL05lJ07e9UdzOPedZFniYRb/1JHjdQJKTU1m87KC+SxF6Io1MAzE3N2fIkCFoNJpsxR89epRTp07pOCvjdTjkCuXLF6aItysAnXzrEbzlZLr/v9fFHD9+nUOHLtOhYz39F/AWThy5Tely7ngVcQKgTfvK7Np2McM+s2HVaT5p+x4NPyiV7nm1Ws2zZ6mkpqhISVWRqlSRz4jPkD4Xci2G8l42eBdIO+PtW9uDLacjMtRdztOW7X7VsLU0IzlVTfjTFBys03r+VBoNz1LUpCjVpCg1pKo0WJgb7+Eu5Hw4FYo64u1uC0CnJsXYfPhuhprzmZsw5psquDqm/d+UL+pIVEwSKUo1l0JjaFW3MKYmCvKZmfB+JQ92HH+g91qyIyTkCuUrFMH7+Xu1U322bD6Rrt5XxQwd9hmDf2wLQGTkU1JSldjYWmb8Q0bkcMgVyr10fOroW5fgLX9nOIa9KubFMayu/gt4C00/KsX+3dc5fvhOpsvLVyrIrRtRhIfFAbB3+zVqNygKQNWahTm45wZqtYbEhBSOHQql9vvF9Jb724i8cBOHYoWwcU9rDHs3rs79I+fTbWNVqpLYu2Hc2BrCX8PmcmLmahIfp424uB9yluLNa5PPxhKFiYKKX7TAs05Fg9SSXdEXb2LnXQgrt7SaCzWqzqNj6WtWpyqJvxvGnW0hHB0xl3OzV5P0T81xoQ/xqP0eChMTTMxMca5YkoiTGXu8jU3IqQdUKOmCdyE7ADp9XIrN+25lfszuWwdXJysAypd0JurJM1JSVVQr50avThUxMVFgampC2WJOPIiI13st2XXoyDUqlPPCu0gBAHzb12LzttMZan5V3MbNp/iqa30c7K0wMTFh1LB2tG5RRe+1GJRGnXM/Rs74v3HmUrVq1UKtVrN8+XK6dOmSbtnSpUvZsmULCoWCjz/+mM8//5z58+eTlJRE5cqVadKkSYb1rV+/nv3795OUlMTdu3fp0aMH7dq14+zZs4wbNw6NRoObmxuTJk3i1q1bjBkzBlNTUywsLBgzZgxqtZoBAwbg4eHB/fv3adGiBdevX+fSpUs0bNiQgQMHcvXqVcaOHQuAg4MDAQEB2Nra6uX/K+xRDO4ejtrHbm4OxMcnkZCQpB1i96qYxMQUxgesY/78/7F6dYhecv6vIsLjcHO30z4u4GZLQnwKiQkp6YbMDhiSNkzw+JHb6V7/UasK/LXrKm0/nI1KpaFGbW/qvm+8wyefexSTjIfDi/rc7C2IT1KRkKzKMGTW3NSE3Rei8F9znXxmJvT5MK3HpG01N3acjaLh2OMo1RrqlnSgUVnj7QUJe/wMd+cXjSR3J0vinylJeKZMN2TWs4A1ngWsgbQh0hOWn6NRlYLkMzOhYnEnNoXcpYqPMylKNTtPPMDM1DiHBz8Ke4K7u4P2sZt7xvfz62LMzEz5cfASdu44TdOm71G0qJueq3gzjx49wd3DQfv4xfEpWTuM7FUxiYnJTAhYz2/ze7F69WE9Z/92lv5+AkhrTGbGycWK6KhE7ePoqESsrPOR39I8w7InUYl4FXHMbDVG41n0UyydXhyz8zvZoXyWjDIpRTtkNikmDpcyRSn9aWNsCxXg5rbDHJ8WyPujexL/6DEOxRI4MmkZSU/icC5VmLIdjXsYeFL0U/K/VLOFox2qZ8moklK0Q2aTY+JwLFOU4m0bY12oAHd3HObszEBq/NwTu2KFCDtyFvsSXqiVKiL/vozC1NRQ5WRbWFQC7i5W2sfuLtbEJ6aS8Cw13ZBZTzdbPN3SvidpNBomLDhBoxpe5DM3pV6VQtq4BxHxLNl0idG96+iviDf0KDwWd3d77WN3N/sMx7DXxYXejeRxtBdff7eAiMinVKtclMEDWui1DoN7BxqHOcV4T+3nASNHjmTx4sWEhoZqn7tx4wZbt25lxYoVrFixgt27d3Pnzh169uzJJ598kmkD87n4+Hh+++035s6dy/z58wHw9/dn/PjxrFmzhtq1a3Pz5k2GDx/OiBEjWLZsGb6+vkyYMAGAe/fuMW7cOH777TemT5/OTz/9xJo1a1i7dq12XT///DNLly6lQYMGLFiwQHf/Of+iUWvI7OuyiYnJa2M0Ghj8w2L8fmpHAVf7TCKMk1qtIbOCTLLZcFj0WwgOjlZs2tuH9Tu+42lsEoF/Hs/hLHOeOovefROTzOtuWt6FI6Nq8/2Hhemx4AJqtYbZu+7gaGPOwRE12TesBrHPlCzaf1+Xaf8nao2GzC4XzarmxCQl/Wce4254AmO/STsL7Ne5Agqg3fA99J56mDrlXTE3M85DvFqtyfT62Jffz9mJ+eXXLwg5MpHY2ATmzM44bMuYqNUaFJm8oV/exlnFaDQafvxhCX4/tX2njmGvozBRpB2g/0Wt1mCiUKRfpPjnmGjEshqZpHhpG1sXcKTWD59j5+mKQqGg+Ed1SIyIJjEqBo1KTeSFW1T7vj3vj+pJanwSV9ZmvEzGqGgy/5x6uWbLAo5U6v85Nv/UXLhZHZ5FRpMUFUPJjs1QKBQcH/Ub52YF4lS2GCZmxt/IVGvI4viU1TE7lf4T9nE37Clj+6ZvSF64EUUXv218/kkZGtXw0km+OSHLY7KpSbbjlKkqQo5eY/ovXVi3oi+xTxOZOnO7znI2Smp1zv0YOenJNCBHR0eGDh3KTz/9RJUqaV8Ur127xsOHD/nyyy8BiI2N5e7du9laX+nSpQHw8PAgJSUFgMePH1O8eHEAPv/8cwAiIiIoU6YMANWrV2fy5MkAeHl5YWtrS758+XBxccHBwQF4cSC9efMmo0aNAiA1NZWiRYv+l/LfiIeHI+fOhWofR4THYmdvhZWVxWtjbt54xP37j/ll4gYAoqKeolapSUlOZfTYzvoq4Y25edhx+cJD7eOoiDhs7fJjaZlxYoHMHNhzjf4/NcXc3BRzc1OatyzPvt1X6dSthq5SfmszdoTy18VoAOKTVfi4vzhDHP40GXtLM6zypf/icSfqGVFxKVQtmval+9Pq7oxad4PYZ0p2nX/M8DbFyWdmQj4zE9pUdWPH+Si6v++pv6JeY8bai+w9lXbNZPyzVHy8XjQewp88w97aHKtMJjt6GJXI/6YcpnhBW5YMa0D+f/5f4p8pGeRbAQebtP1jXtAVirjZ6KGSN+dRMP17NTyz9/MrYg4dvISPT0Fc3Rywtrbg4xbV2LXzjP4KeAseHo6cP/di2GhWx7DMYm7eeMS9+4/5ZeJG4MUxLDk5ldFjffVWQ06LjkygeEkX7WNHZyvi45JJSVbyOCoBR6cXvfuOTlY8eZyY2WqMhqWTPTE3XwxRT3ryFHPr/JhZvDhmx94N5+m9R3jVfU/7nAYwMTUlv4MtHtVKa3s9PetU4GrQAb3l/zYsnOyJvfWi5uQnTzGzyo/pSzXH3Qsn/t4jPOq8qBkNKExNUT1LpsRnH2gnQQoNPoilq3H2WM9Ydpq9x9K+j8UnpuLj/SLP8MeJ2Nvkwyp/xsnaHkbE87/ReyjuZc+SgObpJvYJ3n+L0XOPMrxXLVo2NL7h4NPn7GDvvrThy/EJyfiUdNcuC494ir2dJVb/+k7i4eHA2Qt3M41zdbXjwyYVtD2frT6uwuz5Ga/hFbmDcZ7mzkMaN25M0aJF2bAhrQFUrFgxSpQowZ9//snSpUtp164dPj4+mJiYoH7NWYvMzhy5urpqe0rnz5/Prl27cHV15cqVKwCcOHECb2/vLF//sqJFizJx4kSWLl3K4MGDef/999+w2rdXp25pzp29w53QCABWrTpE48YVshVTqXJR9vw1mvUb/Fi/wY+OHevS/KMqRt3ABKhR25uL5x5y705a42vj2jPUa5j94a4+ZdzYuzNtOytTVYTsv0G5ipkPWzO0vs282TCwChsGViGwz3ucvRtHaOQzAFYdCaNxuYxDXSOfpvDD8is8SUgFYPOpCEq6W+NobU7ZQjZsOxsJQKpKzd5Lj3mvsH6GdmdX38/KsTGgKRsDmrJqZCPO3ogm9FHatWmBe27TuErGbRX/LJVu4/bzQbWCTOldU9vATHvNLWasuwhAVGwSa/fd5pPaxnlWvG7dMpw7G0ro8/dq4MEM7+dXxWzffprZs7eh0WhISUll+/ZT1Kzlo98i3lCduqU5ezb0peNTCI0bl89WTNoxbBTrNvzIug0/0kF7DHt3G5gA58+EUbyUC24eae/Nxs18OH08bTbsU8fvUb9pCUxMFFhZm1Oznjd/H8veCVdDca1QnOib94l/9BiA0L0nca9cOl2MwkTBhWXbSYh8oo2x83TD0skOj+pleHj8EqqUVDQaDWGnruBQ1DiP2c85lytO7K37JIan1fxg/0kK/LtmhYJrK7fz7J+aH/x1EhsvN/I72XF/30luBaVNhJMcG8+DA6dwr5n+WGAs+napzMaZrdk4szWrJrfg7NVIQh88BSBw61Ua1yqc4TXxial0G7KdD+oUYYpfw3QNzL3H7jFu/nEWjPnQKBuYAP2+a0bQ6gEErR7A6qW9OXvuLqF30j5bA9cepUnDchleU6+2T5ZxzZpWZNvOsyQlpe3ju/+6SIVyxvk5pTNyTabQp2HDhnH0aNoMcqVLl6Z27dr4+vqSkpJCxYoVcXNzw8fHh7lz51KuXDlatMj++PVRo0YxdOhQTExMKFCgAF9++SWFChVizJgxaDQaTE1NCQgIyNa6Ro4ciZ+fHyqVCoBx48a9ebFvydnZlrHjOtO//0KUqSq8vFwImNCFCxfuMsJ/Jes3+GUZ865ydLJmyKiP8R+8EWWqioKejgwf24IrF8OYOGo7i1Z3f+Xr+wxqwtQJu/i8ze+YmCioWtObzl8a/9Twzjb5GNfBh/5LL5OqUuPlbMmETmkNiAv34vBfc50NA6tQrZg93zb2otvcc5iZKChgn49ZX5YF4KdWxRi78SYf/3ISExMFtUs48HVD4+nF/Ddn+/wE9KxKvxnHSFWq8XK1ZmKv6gCcv/UE/wV/szGgKct33eRhVCK7Tz5k98kXvdyLhtSnZ6tS+M07QcufdqHRaOj7aTkqFHcyVEmv5Oxsy9iALgzo9wepqUq8vFwYP7EbF87fwd9/BRs2DskyBuBHv7aMGhlI61Zpx66mTd+ja7eGBqzo9Z4fnwb0X0RqqgovL2fG/3MM+9k/kHUbfswyJjfxLu7EV71rM2JAMHGxSSyYeZjePzbAzMyUiEdxzJ+eds383m3XcHW3Zey0TzA1M2HfjutcvRhh4OxfzcLOmsrftObkrDWolSqsXR2p3LMtMbcfcmbhJhqO6YWdpyvlu3zE8akr0ag15Heyo+p3nwJQtEl1UuOfsf/n+WjUGhyKeFCuezMDV/Vq+eysKdu9NefnrEGtUmFZwJFyX7flaehDLi/eRM2RvbDxdMWn80ecnbESjUZDfkc7yvdMq9n743pcXLCBo/5zACjWphF2RQu96k8aBWcHSwL61aPf+L/SjtketkwcWB+A89ej8J8RwsaZrVm+5TIPIxPYfeQOu4+8GKWwaFwzflmYNpGZ/4wX80RUKevGiP/V0ns92eHsZMP4Ue3pO3gZqakqCns6MXFsJwDOX7zH8FFrCVo94JVxnTvUJjY2kXadp6NSqSlXphA//fCJIcvSv3egcZhTFJrsTm8qxBtSqncYOgW9ik42zpk8dcll17sxAUlOUni4GjoFvVNXa2ToFPROrVEZOgW9+6ZdpKFT0DvXn4z/+r+clKA0dAb6N9st89mNczOFZ1lDp2AYlq0NncFrae5MyrF1KYoMyrF16YL0ZAohhBBCCCGErr0DE/bkFGlkCiGEEEIIIYSuGfks2TlJJv4RQgghhBBCCJFjpCdTCCGEEEIIIXRNhssKIYQQQgghhMgx0sgUQgghhBBCCJFbJCUlMXjwYB4/foy1tTUTJ07EySn97c4WL15McHAwAO+//z69e/dGo9HQoEEDvL29AahUqRI//PDDK/+WNDKFEEIIIYQQQtcMPPHPypUr8fHxoU+fPgQHBzNnzhyGDx+uXX7v3j02bdrEmjVrUCgUdO7cmaZNm2JpaUm5cuWYN29etv+WTPwjhBBCCCGEELqmVufcz1v4+++/qV+/PgANGjTgyJEj6Za7u7uzYMECTE1NMTExQalUYmFhwcWLFwkPD6dr16706NGDW7duvfZvSU+mEEIIIYQQQuQia9asYcmSJemec3Z2xtbWFgBra2vi4uLSLTc3N8fJyQmNRsMvv/xC2bJlKVq0KFFRUfTs2ZOPPvqIkydPMnjwYNatW/fKvy+NTCGEEEIIIYTQNT1O/NO+fXvat2+f7rnevXuTkJAAQEJCAnZ2dhlel5yczNChQ7G2tubnn38GoHz58piamgJQrVo1wsPD0Wg0KBSKLP++DJcVQgghhBBCCF1Ta3Lu5y1UqVKF/fv3A3DgwAGqVq2abrlGo+G7776jVKlSjB49WtuwnDVrlrZX9MqVKxQsWPCVDUyQnkwhhBBCCCGEyPV8fX3x8/PD19cXc3NzJk+eDMCiRYsoXLgwarWa48ePk5KSwsGDBwEYOHAgPXv2ZPDgwezfvx9TU1PGjx//2r+l0Gg0hp3mSORa084vN3QKetW5RLKhU9A7lz1HDZ2C/qWkGjoDvdO07WzoFPROwavP0OZGfsciDJ2C3kVMUBk6Bb1astbV0CnonebiYUOnoH8V3zd0BgahUDQ2dAqvpTntn2PrUlQek2Pr0gXpyRRCCCGEEEIIXTPwLUz0Sa7JFEIIIYQQQgiRY6QnUwghhBBCCCF0TY+zyxqaNDKFEEIIIYQQQtfyUCNThssKIYQQQgghhMgx0pMphBBCCCGEEDqWkzf1MPY50KWRKYQQQgghhBC6JsNlhRBCCCGEEEKINyc9mUIIIYQQQgiha3moJ1MamUIIIYQQQgiha+qcuybT2MlwWSGEEEIIIYQQOUZ6MoUQQgghhBBC12S4rBDG587f1zi6fC8qpQrnwq40+q4V+awsMo29ffwKe2Zs5JtlPwGgVqk5+Mc2wi7dAaBw5RLU7vYBCoVxTwB9+MBNfpu5n9QUFcVLFuCnkR9hbZOxZo1GQ4D/VoqVdMH3i5oAqFRqpk7YxZm/7wFQu14xvhvQyOhrBth36TFTt94mRammlIc1YzuWwiZ/xsPV8kMPWHn4IQoFFHa2ZHR7H5xt86FSaxiz/jonb8UC0KC0E4NbFjPq2vddiWbqjrtpNbtbM/bT4pnW/Nzui4/xW32dv0fVSvd8WEwyneaeZ2Pf93C0Ntd12m9t/74LTJ2yiZQUJT6lCjF2XGdsbCyzFZOUlMKY0as5f/4OGo2GihW98R/Rgfz58xmomuzZt+8CU6cEkZKipFSpQowd93mGmrOKSat5Fef+qfm9it74j+ho1DWHn7nGpTV7UCtV2Hm5UenrVphbpj9+XVi5g7DjlzD/5//Bxt2Fat9/BsDtPSe4u/8UqhQl9t4eVPq6Fabm78bXlh5963D/Tgzbgi5lWPZe1UK071oZM3MT7oXG8MesIyQ9S0VhosC3e1UqVC6IqamCbRsv8deO6wbI/s3t23+RydM2p+23PgUJGOObYd9+VVxc3DOG+a/g1u0I1Go1bVrXoOc3Hxigkuzbd+ohU1acJSVVTakiDozrVQMbq4zH3E0HQvlj8xUUQH4LU4Z1r0qF4k4ArNhxnbV7b5GUoqJcUUfG/a8G+cxN9VxJ9uzbd54pU4JISUmlVClPxo3rksnx69UxYWHRdOz4C0FBw3F0tNF3CcYhDzUyZbiseCc8i01g7+xNNBvcns4zvsfOzZGjy/dkGhsT9pjDf+5Cw4tx79cOnCPm4WM6TO5F+0nf8vDSXW4duayv9N/Kk+hExv+8lbGT2rAiqAcFPR2YN31/hrjQW1H07xnIvt1X0z2/Y8tF7oVGs2TNVyxe1Z0zJ++xb9fVDK83NtHxKQxbdZXpX5Rl20818HS2ZHLw7QxxF+/FsXDfPVb2qczmwdUp4mLJjO2hAGw6GU5o5DOCBlVjww9VOXErlh3novRcSfZFx6cybO0Npn9eim0/VMHTyYLJ2+9kGR8a9Yxft2ZcvvFUBF3nXyDiaYou0/3PoqPjGDZ0GdNmfMPW7SPw8nJmyuRN2Y75bd4OVCo1G4OGsDFoKMlJqfw+f6chSsm2tHqWMn1GD7Zt/xlPLxcmTw7Kdsy8eTtQqtQEBQ0lKGgYSUmpzDfimpOfJnB6QRDV+3SgycTeWBdw4PLq3Rninly/T9XvPqPhmF40HNNL28B8ePIyt3cdp/aP3WgU8B3qVCW3dhzVdxlvzMPTDr/RH1C9TpFMl9vaWfBNnzrMnLifn77fRGR4HB26VQagUbOSuBe0Y1jfzYwctI0PW5ahWElnfab/VqKj4xgyfDkzp33FjuDheHk6M2nK5jeKmz4zGDc3B7YEDWHtqkEErgrh9JmMx31jEf00iaFzjjHjh3psn94CL1drJq84myHu1sOn/LrsDL8PfZ+Nvzbnf+3K0XfSIQB2HrvHsu3XWejfkC2TPyIpRcXiYOP8jI6OjmPo0D+ZMaMn27ePwsvLhcmTN75RzMaNR+nSZQoREbH6TV4YTK5vZB47dozatWvTtWtX7U/fvn3/0zojIyMZOXJkziT4kp9++omWLVtq8+zcuTPXr7/5WUy1Ws348ePp3r07X3/9Nb169eLevbTerMaNG5OcnJzTqevcvbO3cC1REAePtA/ccs2qcf3g+Qw3tU1NTmXP9A3U+eLDdM9r1BqUSSmolCrUqSrUShWm+YzzbOFzJ47cpnQ5d7yKpJ3xbNO+Mru2XcxQ84ZVp/mk7Xs0/KBUuufVajXPnqWSmqIiJVVFqlJFPgvj7wUIufqE8l62eBewAsC3TkG2nArPUHc5L1u2D6mBraUZyalqwmOTcbBOq0+l0fAsRUWKUk2KUkOqUo2FmfH2YoZcj6G8pw3eLmlnfH1rubPlTFSmN21+lqLCb9V1/Fp4p3s+4mkKey5F83v3svpI+T8JCblC+QpF8PZ2BaBTp/ps2XwiXb2viqlWrQS9ejXDxMQEU1MTypT15OGDaIPUkl0hIZfT1eObac1Zx1SvVoJevZq/VLOXUdcceeEmDsUKYeOedsz2blyd+0fSH7NVqUpi74ZxY2sIfw2by4mZq0l8nPYF9H7IWYo3r00+G0sUJgoqftECzzoVDVLLm2j6USn2777O8cOZnyQqX6kgt25EER4WB8De7deo3aAoAFVrFubgnhuo1RoSE1I4diiU2u8X01vub+vQ4StUKF8Y7yLP99t6bA4+meH49aq4YUM+xW9wGwAiI5+SkqLE1ia/Xut4EyFnH1GhuBPeHrYAdPqwBJsP3slQcz4zE8b0qoGrY9qxvXxxJ6JikkhRqgjaH0r3T0rhYGOBiYmCUT2r0bqBt75LyZaQkMtUqOD90vG4AZs3H89w/MoqJjw8hj17zrJgQR+D5G9U1Jqc+zFyxv+NMwfUqlWLqVOn5tj6ChQooJNGJsDgwYNp0KABAPv372f69OnMmjXrjdZx8OBBIiIiWLRoEQC7d+8mICCAuXPn5ni++hL/OBYbZ3vtYxtnO1ISk0l9lpJuyOyB37ZQ9oOqOBdxS/f6Ug3f4+aRS/zZcyoalRrP94rhXS19o8zYRITH4eZup31cwM2WhPgUEhNS0g2ZHTAkbUjR8SPpz/p+1KoCf+26StsPZ6NSaahR25u675fQT/L/waOYZDwcXtTnZm9BfJKKhGRVhuGj5qYm7D4fhf/qq+QzM6FPc28A2lZ3Z8fZSBqOPopSraGujyONyrnos4w38ig2GQ/7l2q2syA+OfOaf95wiw413SjlYZXueVe7fMzsUlov+f5Xj8Ke4O7uoH3s5u5AfHwSCQlJ2qFVr4qpW6+M9vkHD6L5c8lfjBrtq6/038qjsBg83B21jzOvOeuY9DU/Nvqan0U/xdLpxfErv5MdymfJKJNStENmk2LicClTlNKfNsa2UAFubjvM8WmBvD+6J/GPHuNQLIEjk5aR9CQO51KFKdvRuIdPAiz9/QSQ1pjMjJOLFdFRidrH0VGJWFnnI7+leYZlT6IS8SrimNlqjMqjsBjcX9pv3d0y7tvZiTMzM2WQ35/s2HmGD5pUpGjR9J/jxiTscSLuzi+Owe7OVsQ/SyXhmTLdkFlPVxs8XdOGhWo0GiYsOU2jagXJZ2ZKaFgcj2OT+GbcPiKePKNa6QIM6lJJ36VkS1jYk/TbLpPj16ti3NwcmDnzW73nbZTy0HDZPNHIzMrx48e1DbikpCQmTpyIubk5//vf/3BwcKBBgwYcOHCA0qVLc/36deLj45k+fToajYaBAweyevVqWrZsSY0aNbh69SoKhYI5c+ZgY2PDqFGjuHDhAi4uLjx48IC5c+dy6dIlfv/9d8zMzChUqBC//PILJiZZdybHxsZiZZV2EFu6dClbtmxBoVDw8ccf061bN3766SdiYmKIiYnht99+w94+rRHm7u7OhQsX2Lp1K7Vq1aJJkybahivAyJEjuX//PgCzZs3C1NSUYcOGERcXx5MnT2jfvj2dO3ema9euODo68vTpU+bPn8/IkSO5c+cOarWa/v37U7NmTV1tmgw0ag1k0hGlMHnx5IXtJ1CYmlCmSWWeRsSkizu5Zj+WdlZ8ueAHlCmpbP9lFWc2HaFSq9o6zvztqbOo2cQ0ez1yi34LwcHRik17+5CcpGTogPUE/nmcTt1q5HCmOUudSe8dgEkW11M2reBC0wourD4aRo/559kxpAazd4biaGPOwZG1SU5V03vRBRbtu0f3hl66TP2tqTVkvq1N0j+54kgYZqbwaTU3HjxJ0k9yOqBWazK9Pvbl42F2Yi5euEufPr/T+fP3adiogm6SzSFqtTqLbWzyRjFpNc/n888b0MiIa86sFx7SH7OtCzhS64fPtY+Lf1SHa0EHSIyKQaNSE3nhFjX6d8LU3IzT8zdyZe1eyn/eXOe565LCRAGZ/N+o1RpMFIr0ixT/fA4YObVGQ2aH539/v8lO3KSJ3Rg1oiN9+//B7Lnb6dv745xON0dkfXzK/HMqMUnJkDnHePQ4kd+Hvg+AUqXm8Plw5gyuT758Jvw06xjTAs8x9MsqOs39bajV6tduu+zEiLwlT2z5o0ePphsuu2DBAgCuX7/Or7/+yp9//knjxo3Zvn07kDYc9o8//qBHjx4AVKxYkcWLF1O3bl2Cg4PTrTshIYEWLVqwbNkyXF1dOXDgAHv27CEmJoa1a9cSEBBAWFgYAFu2bOHLL79k5cqV1KtXj/j4+Ay5/vrrr3Tt2pUvvviCgwcPMmjQIG7cuMHWrVtZsWIFK1asYPfu3dy6dQtI66UNDAzUNjABSpUqxZgxY9i9ezeffPIJn376KWfOnNEu//TTT1m6dCmFChUiJCSEO3fu0KJFCxYuXMi8efNYvHixNrZly5YsXryYtWvX4ujoyPLly5kzZw6jR4/+7xvmDdgWsCcxOk77OCH6KRY2+TF/adKLq/vOEnHjIasH/cbWgBWoUpSsHvQbCdFx3Dp2hdKNK2FqboqFdX5KNXyPhxdC9VrDm3LzsONx5It9JCoiDlu7/FhaZm+ijwN7rtGiTQXMzU2xsbWgecvynDpxV1fp/icztt+m7eSTtJ18krXHHhH50jWF4bHJ2FuaYWWRfnjznahn/H3rxbUdn9Zw5+GTJGKfKdl1PopPa7iTz8wEW0sz2lRz59iNGH2Vky0zdt2l7YwztJ1xhrUnwtPX/PSfmv81pHvjqUjO34+n7YwzfLv4MkmpatrOOGP012D+m0dBx3TX5YSHx2Jnb4XVS6MSXhezNfgkX389i4EDW/Ftr2b6S/4teRR0IjJdPTHYZ6j51THBwSf5+uuZDBzYmm97GXdjy9LJnuSYF8evpCdPMbfOj5nFi+NX7N1w7oWkv45NA5iYmpLfwRaPaqUxt7TAxMwUzzoViL5xX1/p60x0ZAIOTi96wBydrYiPSyYlWcnjqAQcnV70/Dk6WfHkcWJmqzG46TODad1uIq3bTWTNuiPp36sRsdjbpd+3ATw8HLOMO3joMuH/LLO2tqDFx1W5dOmeforJphmrztNm8HbaDN7O2r23iHjyTLssPPoZ9tb5sMpksraHUQn4+u/G1ETBkp8bYWed9h4o4GjJBzU8sbEyJ5+ZKa0aeHPmmnHOHVCwoNO/jscZj1/ZiRGk9WTm1I+RyxM9mVkNl3Vzc2PcuHFYWVkRHh5OlSppZ488PT3Jl+/FB2HZsmnXOLm7uxMVlfEA8Hy5h4cHycnJPHjwgEqVKgHg5OREsWJp11QMGTKE3377jZUrV1KsWDGaNm2aYV0vD5d97uTJkzx8+JAvv/wSSOvhvHs3rbFQtGjRDOu4cuUKRYsWZcqUKWg0GkJCQujfvz8hISEAlC9fHgAXFxeSkpJwcXFhyZIl7Ny5ExsbG5RKpXZdz9d/7do1/v77b86dOweAUqnkyZMnODrqZyiP53vFObxkFzFhj3HwcObizr/xrp5+uOunE77R/v40IoZVA+fSYVLa8IwCRT24cfgShcoXRaVUEXriGm4+hfSS+9uqUdub2ZP3cu9ONF5FnNi49gz1GmZ/uKtPGTf27rxClepFUKaqCNl/g3IVMx/CZWh9mxelb/O0fe1xXAqtJ50kNDIR7wJWrDrykMblM05+Efk0mUHLLrNhYDUcbczZfCqcku7WOFqbU7aQLdvORFKzhCOpKjV7Lz3mvSJ2GdZhSH0/KEzfDwoD8Dg+hdbTzxIa9QxvF0tWHQuncdmM763V37+4Ju3BkyRaTTvDhr6V9JVyjqlbtwy/TtxAaGgE3t6urAo8SOPGFbId89fe8wSMW8uCBd9TvkLmE6wYm7p1y/DLxPUv1XOIxo0rZjsmreY1LFjQ+52o2bVCcS4G7iT+0WNs3J0J3XsS98rph3MrTBRcWLYdJ5/CWBdwJHTvSew83bB0ssOjehkeHr9EkferYGJuRtipKzgUNc7j15s4fyaMTt2r4uZhS3hYHI2b+XD6eFpj6tTxe9RvWoLTJ+6T39KMmvW8WTzPOCc76tenBf36tADg8eM4WradQOidCLyLuBK46hBNGmfsZa9XpzQTf92Yady2HafZtfsso37uSGqqkm07TlO3tnFd0tK3YwX6dkzL93FsEq0GbSM0LA5vD1sCd92gcfWM3ynin6XSbeRe2rxflN7ty6db1qyWF9uP3KV9k2JYmJuy5/h9yhc3zome6tYtw8SJ67THpsDAgzRu/N4bxwjeiWspc0qeaGRmZfjw4ezevRsbGxv8/Py0w3vetGv/30MmSpYsSVBQ2oyAsbGxhIaGArBq1Sr69OmDs7MzI0aMYNeuXbRt2/a16y9WrBglSpRgwYIFKBQKFi9ejI+PD9u3b890uMaRI0e4cuUKAQEBmJqaUrJkSSwtLbWx/37NwoULqVSpEp07d+bo0aPs3/9iBtPnscWKFcPd3Z1evXqRlJTE3Llz0/We6pqVvTWNvm/FzklrUSlV2Ls50rhPGyJuPGTfvM3axmRW6nb/kIMLtrGy72wUJiZ4VihKpdZ19ZT923F0smbIqI/xH7wRZaqKgp6ODB/bgisXw5g4ajuLVnd/5ev7DGrC1Am7+LzN75iYKKha05vOX+pviPPbcrbNx7hOpei/5BKpKg1ezvmZ0Dnty+mFe3H4r77Khh+qUa2YA982LUK3uWcwM1FQwM6CWd3LAfBT6+KMXX+djyccx8REQe2SjnzdyDiHygI42+Rj3Kcl6L/8alrNTvmZ0CHthMKF+/H4r7/xTjYms+LsbMvYgC4M6PcHqalKvLxcGD+xGxfO38HffwUbNg7JMgbg1182oNGAv/8K7TqrVCmG/4iOhirptZydbRkX0IX+/Rb8U08BJmhrXs6GjUOzjAH45Zf1/9S8XLvOylWKM8JIa7aws6byN605OWsNaqUKa1dHKvdsS8zth5xZuImGY3ph5+lK+S4fcXzqSjRqDfmd7Kj63acAFG1SndT4Z+z/eT4atQaHIh6U6278PdaZ8S7uxFe9azNiQDBxsUksmHmY3j82wMzMlIhHccyfnnYCeO+2a7i62zJ22ieYmpmwb8d1rl6MMHD2r+fsbMv4sZ3p238hqUoVhb1cmBjQBYDzF+4yfMRKgtb7vTLup8Ft+Hn0alq2mQBA0yYV6db1fYPV9DrO9vkJ+F9N+k0JIVWpxsvNhom90z5fz9+Mxn/ecTb+2pzl26/zMDKR3cfvs/v4i574RSMa0blZCWLjU/jUbycqtYayRR0Z/c9Mw8bG2dmOgIBu9Os3n9RUFV5eLkyc+CXnz9/B338ZGzcOyzJG5F0KTVYXTuQSx44do3///pQokb4H6Pfff2fq1KkcPHgQOzs7XFxccHBwoFevXtrrLQG6du3KyJEjKV68OCtXriQqKoq2bdtqYxo3bsy2bduwsLBg0qRJFCtWjLZt2zJ69GguX76Mi4sL586dY82aNVy8eJFp06bh4OCAtbU1AQEB6XoCf/rpJz7++OMMPZkACxYsYPfu3aSkpFCxYkX8/f0ZNmxYpvFKpZKJEydy9OhRbGxsMDExYeDAgVStWjXTfAsWLMjIkSNxdHTEwcGB69evs3XrVr7++mtt7SkpKQwfPpyHDx8SHx9P586d6dChwyv/76edX/7K5blN5xLv3qy9/5XLHuM8y65TKamGzkDvNG07GzoFvVNkdnFkLud3zPgbNDktYoLK0Cno1ZK1roZOQe80Fw8bOgX9q2i8DXRdUigaGzqF11Jv6Zlj6zL5ZH6OrUsXcn0j0xBu3rzJlStXaNGiBU+ePOGTTz7hr7/+SjcENy+QRmbuJ43MvEEamXmDNDJzP2lk5hHSyDRa6k3fvD4om0xaLcixdelCnh4uqyseHh5MmjSJJUuWoFKpGDRoUJ5rYAohhBBCCCHyJmlk6oCVldU7fU9KIYQQQgghRA6TiX+EEEIIIYQQQuSYd+DWIzklT9wnUwghhBBCCCGEfkhPphBCCCGEEELomEYlw2WFEEIIIYQQQuSUPHRNpgyXFUIIIYQQQgiRY6QnUwghhBBCCCF0TYbLCiGEEEIIIYTIKRoZLiuEEEIIIYQQQrw56ckUQgghhBBCCF2T4bJCCCGEEEIIIXKMSm3oDPRGGplCZ/q5JRg6Bb1SWRQxdAp6Z1K/kaFT0D9rJ0NnoHdPUiIMnYLeOWrsDJ2C3iUoDZ2B/i1Z62roFPTqi8/y3nt5yfoGhk5B/1Sphs7AMN6BVo1ckymEEEIIIYQQQryFd6DNL4QQQgghhBDvOLkmUwghhBBCCCFEjpHhskIIIYQQQgghxJuTnkwhhBBCCCGE0DGNDJcVQgghhBBCCJFj1Ia9hUlSUhKDBw/m8ePHWFtbM3HiRJyc0s+aP3bsWE6dOoW1tTUAc+bMwdzc/LWv+zcZLiuEEEIIIYQQudzKlSvx8fFhxYoVtGnThjlz5mSIuXjxIgsWLGDp0qUsXboUW1vbbL3u36SRKYQQQgghhBC6ptLk3M9b+Pvvv6lfvz4ADRo04MiRI+mWq9Vq7ty5w4gRI+jUqRNr167N1usyI8NlhRBCCCGEEELHNHqcXXbNmjUsWbIk3XPOzs7Y2toCYG1tTVxcXLrliYmJdOnShe7du6NSqejWrRvly5cnPj7+la/LjDQyhRBCCCGEECIXad++Pe3bt0/3XO/evUlISAAgISEBOzu7dMstLS3p1q0blpaWANSqVYsrV65gY2PzytdlRobLCiGEEEIIIYSuGXi4bJUqVdi/fz8ABw4coGrVqumWh4aG0rlzZ1QqFampqZw6dYpy5cq99nWZkZ5MIYQQQgghhNA1A9/CxNfXFz8/P3x9fTE3N2fy5MkALFq0iMKFC9OkSRNatmxJhw4dMDc3p3Xr1pQsWRJPT89MX/cqCo1Gk3du2CL0ShMxP8fXue/wLab8dpCUVBWlihdg3E8fYmNtkfnf12j4KWA7PsVc+Nq3uvb5Wp/Mxr2Arfbx177Vaflhmf+cm8qlyH9ex7/t33eRaVM3k5KixKdUQcaM9cXGxjJbMXFxz/AfvoLbtyJQa9S0bl2Db3p8kKP5mcVF5+j6ntt36BqT5+wmJUVFqRJuBAxvhY1N/kxjNRoNP43aiE8JV77uUhcAlUrNhOk7OHjkBiqVmq8+r4Pvp9Uzff0bs371lN1va9/+i0yelrYdS/kUJGBMxm39qri4uGcM81/BrdsRqNVq2rSuQc9vcmZ7P1FF5ch6XhZy4Bpzpu8lNUVFCR9Xho1qhbVNxveyRqNhzPAgipd05fMv62RY7jdgNQUK2DJo6Ec5mp+j5vVDgd7GvgOXmDxj2z/bz4OAkR0y3bdfFVfz/RG4uzloY7/+oiGtWlT5z7l9d/L119i8iaiz17i5fg/qVBU2nm6U6d4KM8v02/j6qh2En7yEuXXavm7l7kKFXp+RGv+MK8uCib/7CFMLczzqVcKrSc0czQ9gTi3nHF+nMb+Xv/gsIkfWk5kefetw/04M24IuZVj2XtVCtO9aGTNzE+6FxvDHrCMkPUtFYaLAt3tVKlQuiKmpgm0bL/HXjus5mteS9QVzdH3P7dt3nslTg9K2X6lCBIztkvl2fk1cWFg0HTr9StDGYTg52uRMcmplzqznX4x53wbArFnOrUtHkse3ybF1WQzZmGPr0oVXDpc9duwYtWvXpmvXrtqfvn37Zhn/8OFD9u7dC8C4ceN4+PDhWycWExPD5s2bsx3foUMH7t+/n+656Oho+vTpw9dff81XX33F8OHDSUpK4v79+3To0OGtc3sb0dHR+Pn50bVrVzp37swPP/xAZGTkK19z4sQJrly58tbLs2PlypXMnDmTyMhIRo4c+Z/WpWvRTxIZOn47M8a2YvuKr/AqaM/keQczjb0Z+pgv+69h575r6Z6/dTcae1tLNi7qpv3JiQamLkRHxzF82HKmTf+K4G3D8fR0ZsrkzdmOmTkjGDc3B4I2D2HV6kGsCgzhzOnbhijljUQ/SWDImI3MnNCRHWv74FXIkUmzd2cae/N2JF98t4Qde9N/qQnccJLQu4/ZsvI71i7uyZLAo5y7eD/TdRiD6Og4hgxfzsxpX7EjeDhens5MmpLx+PequOkz07b3lqAhrF01iMBVIZw+Y5zb+0l0AmP9NzF+SntWb/6egp6OzJ62J0Pc7VuR9P5mKXt3Xc50PUsXhnD21F1dp5tjoqPjGTJiFTMnd2PHJj+8CjkxaXrwG8XdCo3Awc6KoNUDtT850cDMaSlxCVxaFESF7zpQO6A3lgUcuLE24/s45sZ9yn/7GTVH9qLmyF5U6PUZANdW7cDUwpxaY7+j2rBveHz+BlFnr2V4vbHJa+9lAA9PO/xGf0D1OpmfaLW1s+CbPnWYOXE/P32/icjwODp0qwxAo2YlcS9ox7C+mxk5aBsftixDsZI53/DPadHRcQwZtpSZ03uyY9tIvDxdmDR54xvHbdx4lM+7TiUiIlZ/yb+lvLhv64JGrcmxH2P32msya9Wqpb1PytKlS5kxY0aWsUePHuXUqVMADBs2jIIF3/7s0dWrV7UN1re1YMEC6tSpwx9//MHChQuxtLQkMDDwP63zbWg0Gnr37s0HH3zA0qVLWbFiBZ9++inffvstKpUqy9etW7eOiIiszzq+bvmbKFCggNE3MkNO3KFCaXe8vRwB6NTmPTbvukxmnfHLN5zhs08q0KxhqXTPnz7/EFNTBZ9/H0irL5Ywe9ERVCrD3hg3K4dDrlC+fGGKeLsC0Mm3HsFbTqar91UxQ4Z+yuAf2wAQGfmUlBQlNraZ9wYak0PHblKhbCG8C6d90fD9tBqbt5/PfDuvPU771lVo3qRsuud377tCu08qY2Zmir2dJS0+KM+mbef0kv/bOHT4ChXKF8a7SNp29O1Uj83BJzPU/Kq4YUM+xW9wG+DF9rbNovfX0I4duUWZ8gUpXCRtG7frUI0dWzNu43WBJ2nVrjKNPyybYR1/nwjlaMhN2rZ//XUhxuLQkWtUKO+Fd5ECAPh2qMPmraczbudXxJ0+E4qJqQmdv5xNy88mM2veTqM8hkVfvImddyGs3NK2caFG1Xl0LP02Vqcqib8bxp1tIRwdMZdzs1eT9Djty3Zc6EM8ar+HwsQEEzNTnCuWJOJkxh4yY5PX3ssATT8qxf7d1zl++E6my8tXKsitG1GEh6X1lO/dfo3aDYoCULVmYQ7uuYFarSExIYVjh0Kp/X4xveX+tg6FXKZC+SJ4//PZ6+vbgM1bTmTczq+IC4+IYfees/zxe2+95/828uK+rRMqdc79GLm3viZz+fLlbNy4ERMTE6pUqcKgQYOYP38+SUlJVK5cmcWLFzNy5Ei2bt3KnTt3ePLkCbGxsXTu3JmdO3dy+/ZtJk6cSKVKlZg8eTIXLlwgISGB4sWLM378eObNm8eVK1dYtWoVDRo0wN/fn+TkZCwsLBgzZgweHh5MnTqVgwcP4u7uzpMnTzLkWKhQIXbs2EGRIkWoUqUKfn5+KBQKwsLCiI6O5rvvviMyMpJSpUoxduxYrl27xoQJE1Cr1Tx9+pThw4dTpUoVGjVqRLFixShWrBhfffVVhlycnJzo168f8fHxJCUlMXjwYGrWfDGs58KFC9ja2tK0aVPtc3Xq1KFw4cKcOHGCEydO4OLigq+vLzdv3mTkyJH4+flx8OBBLl68SIkSJZgxYwZ3794lOTmZr7/+msKFC6dbvnfvXnbu3IlSqcTW1paZM2eyZcsW9u/fT1JSEnfv3qVHjx60a9eOkydPEhAQgL29PSYmJlSqVIn79+8zcOBAVq9eTcuWLalRowZXr15FoVAwZ84cbGxsGDVqFBcuXMDFxYUHDx4wd+5cPD0933YXemNhEU9xd3sxzNW9gC3xCSkkJKZkGDI7YkATAEKOp//QU6nU1K5amB96NUCpVPHtjxuwsc7HFx2M74tq2KMY3D0ctY/d3ByIj08iISFJOzzldTFmZqb4/fgnO3ecoUnTihQt6qb3Ot7Uo/BY3F1fDFV0d7UjPiGZhITkDMMKRwxuAUDIsZvpng8Lj8XDLf06rt4I12HW/82jsBjc3V9sR/dMtnV24szMTBnk9yc7dp7hgybGu70jHsXi5m6vfezqZkdCfDKJCSnphsw+HwJ77MitdK+PjIhj6sQdTJvbmQ1r/tZP0jng0aOYdMNc3d3s/9l+6fftV8WpVGrq1CzJD/0+RqlU07PPH9jY5OfLLg30WMnrJUU/Jb/Ti/eghaMdqmfJqJJStENmk2PicCxTlOJtG2NdqAB3dxzm7MxAavzcE7tihQg7chb7El6olSoi/76MwtTUUOVkW157LwMs/f0EkNaYzIyTixXRUYnax9FRiVhZ5yO/pXmGZU+iEvEq4pjZaozKo0dP0n32ZrmdXxHn5urArJnf6jXv/yIv7tviv3ltT+bRo0fTDZddsGABAOvXr2fYsGGsWrUKLy8vNBoNPXv25JNPPqFJkybp1pE/f37++OMPPvzwQ/bv38+8efPo2bMnwcHBxMfHY2dnx6JFiwgMDOTMmTOEh4fTq1cvatWqRceOHZk4cSJdu3Zl6dKlfP3110yaNIlr165x4sQJ1q5dyy+//KKdVvdlvr6+fPLJJ/zxxx/Ur1+f3r17a3v+4uPjGT9+PKtWreLIkSM8fvyYGzdu4Ofnx+LFi+nevTvr168HICwsjEmTJjFs2LBMc7l79y5RUVHMmzePyZMnk5SUlC6Pe/fu4eXllSE/Ly+vLIcUly9fnvr16zN48GDs7Ow4duwYs2bN4vfff0elUqVb7u7uTkxMDIsXL2bFihUolUrOnz+vrfO3335j7ty5zJ+fdo3k+PHjmTx5MosWLcq0kZiQkECLFi1YtmwZrq6uHDhwgD179hATE8PatWsJCAggLCzslfuNLqjVoECR4XkTk+xPktyhVUX8BzTBytIcO9v8fNmxKrsO3MjJNHOMRq3JpNr09WYnZuIv3Th0eDyxsYnMnbM95xPNYWq1BoUik+1smv3trPnXOjS82X6ib2qNhkxKzpBzduImTezG0UNp23v2XOPc3uoshvmYmGS2N6enTFUxwm8d/Qd/iMtL11a/C9K2X2bHMEW24zp8Wgv/IW2xsrLAzs6S7l0bsHvvBZ3l/NY0GjI7OCleqtWygCOV+n+OjacrCoWCws3q8CwymqSoGEp2bIZCoeD4qN84NysQp7LFMDEz/kZmXnsvZ4fCRJG2P/yLWq3BRKFIv0iR9fHBmKjVmmx9H8lu3LtA9u2ckZeGy762J7NWrVpMnTo1w/Pjx49n4cKFTJo0iUqVKmU6lO25smXThjrZ2tpSokQJAOzt7bW9gdHR0QwcOBArKysSExNJTU1N9/pr167x22+/sWDBAjQaDebm5ty4cYPy5ctjYmKCjY0NPj4+Gf7usWPHaNOmDZ999hkpKSn8/vvvBAQE4Ofnh5eXF/b2aWfSnZ2defbsGa6ursyZM4f8+fOTkJCAjU3aBdiOjo44OjpmmUvJkiX5/PPPGThwIEqlkq5du6bLw83NjQcPHmTI786dO9SpUyfTZS+zsbHB398ff39/4uPjadWqVbrlJiYmmJuba/8PHz16hFKZdtF36dKlAfDw8CAlJQWA8PBwihZNG6pSpUoV7t7NeE3T823m4eFBcnIyDx48oFKlSgA4OTlRrJh+hrPMWBDC3pC0Xqr4hBR8irtol4VHxWNvmx8rS/Nsry9o+yVKlyhAqRJpw9A0GjA3M86DvYeHI+fOhWofR4THYmdvhZWVRbZiDh26jI9PQVxd7bG2tuDjFlXZtfOM/gp4A9N/28veA1cBiE9IxqfEizOb4ZFx2Nvlx8oyX7bX5+FuT0Tki0lMIiLj0vWOGoPpM4PZ+1da4yA+IQmfkh7aZeERsdjbpd/WkLa9z760vV+OO/jP9nb7Z3u3+LgqO3ed0Ucpb8zNw56L518c9yIjnmJnlx9Lq9dv48uXHvLgfgzTJ+0E4HFUPGq1huRkJcNGtdRZzm9r+uzt7N2fNswzPj6z7WyZcTu7O3D2/N1M4zZu/pvSpTwo7ZPWa6TRaDAzwsaXhZM9sbdebOPkJ08xs8qPqcWLbRx3L5z4e4/wqPPeixdqQGFqiupZMiU++wDzf3pIQoMPYulqnD1cefm9nB3RkQkUL/nis9vR2Yr4uGRSkpU8jkrA0elFL5ijkxVPHidmthqDmz5jM3v/en4C/xk+PoW0y8LDY7C3z8Z2ziLOWMm+rQMGnl1Wn9762/Xq1asZNWoUy5Yt4/Lly5w+fRoTExPU6oxjhDM7I/vcgQMHCAsLY8qUKQwcOJCkpCQ0Gk26dRUrVoxBgwaxdOlSRo0aRbNmzShatCjnzp1DrVaTmJjIjRsZe6OWLFmi7Y3Mly8fJUuWJF++fFnmNG7cOPr27cvEiRPx8fHRNpxfPvuSWS5Xr14lISGB+fPnM2HCBMaMGZNuvVWqVCEqKirdNaYHDhzgzp071KhRAwsLC+0kQBcvXkz3/6bRaIiIiODixYvMnj2b+fPn8+uvv6JUKrXLr1y5wu7du5k2bRr+/v6o1Wpt7pnVWaBAAW7eTGu4Pe/x/Ld/v65kyZKcOXMGgNjYWEJDQzN9XU7r+01d7QQ9q37rzNmLYYTeSxsaHbjxLI3rFX+j9V2/HcWMP0JQqdQkJaeyfP1pPmpc6vUvNIA6dUtz7uwd7oSm9b6vWnWIxo0rZDtmx7bTzJm9DY1GQ0pKKju2naZmzYwnY4xBv28bE7T8fwQt/x+rF37D2Qv3Cb37GIDA9Sdp0qD0G62vSYPSrNt8GqVSxdO4ZwTvukDThm+2Dl3r16cFQev9CFrvx+oVAzl77g6hd9K2Y+CqQzT517YGqFendJZx23acZvacF9t7247T1DLS7V2zdnEunHvA3Ttp23jDmr+p3yh778MK73mxaVd/lq75lqVrvqVt+6o0bVbOKBuYAP2+b66doGf10j7/bL+0433gmqM0aVguw2vq1fbJMu76jTBmzNmRdgxLSmV5YAgfN3svwzoMzblccWJv3ScxPG0bP9h/kgKV078HFQoF11Zu51lk2jH9wV8nsfFyI7+THff3neRW0F8AJMfG8+DAKdxrZnxPGIO8/F7OjvNnwiheygU3j7SRB42b+XD6+D0ATh2/R/2mJTAxUWBlbU7Net78fcw4J/Pq17clQRuGErRhKKsDf+Ts2duEhj7ffgdp0rhihtfUq1s2W3HGSvZt8V+8tifz+XDZl/3++++UKlWKzz77DEdHR9zc3HjvvfewsbFh7ty5lCuX8UMzKxUrVmTOnDl06NCBfPny4eXlRUREBIULF+batWssXrwYPz8/Ro4cSXJyMklJSQwbNowyZcrQvHlzPvvsM1xdXXF2zjgb2ahRoxg1ahQrVqwgf/78ODo6MnLkyAw9pc+1atWK7777Dmdn5yyv88wsF29vb2bPns3GjRsxNzfPMAOvQqFg3rx5BAQE8NtvvwHg7u7O/PnzMTU15aOPPqJ///6cOHGC8uXLa1/33nvvMWnSJKZNm0ZkZCRt2rTBysqKr776CjMzM+3yKVOmYGlpSbt27ciXLx8FChR45YRAv/76K35+flhbW2Ntba3t0X2Vhg0bcuDAATp16oSLiwv58+fH3Dz7PYg5wdnRioAhzejnv5lUpQqvgg5MHN4cgPNXHuE/cScbF3V75Tq+716bMVP30OqLJShVapo19KF9S+P84uLsbMvYcZ3p338hylQVXl4uBEzowoULdxnhv5L1G/yyjAEY7NeG0SNX06bVBACaNK1I127vG7KkbHF2smG8f2v6/rSaVKWKwoUcmTiyLQDnLz1g+LhNBC3/3yvX4ftpNe4+iKb15/NIVaro2LYqNap46yH7t+PsbMv4sZ3p239hWs1eLkwMSNuO5y/cZfiIlQSt93tl3E+D2/Dz6NW0bJO2vZs2qUi3rsa5vZ2crfEf04qhP6wlNVWFp5cjI8a14fLFhwSM3MzSNe/OdUpvwtnZlvGjO9J30J+kpqoo7OnMxHG+AJy/eI/ho9YQtHrgK+N69/qQ0eM30PKzSSiVapp/UJH27XL+1h7/VT47a8p2b835OWtQq1RYFnCk3NdteRr6kMuLN1FzZC9sPF3x6fwRZ2esRKPRkN/RjvI9PwXA++N6XFywgaP+cwAo1qYRdkULvepPGoW89l7OindxJ77qXZsRA4KJi01iwczD9P6xAWZmpkQ8imP+9BAA9m67hqu7LWOnfYKpmQn7dlzn6kXd3WYlpzg72zJ+XFf69v+d1FQlhb0KMHHCFwCcv3CH4f7LCdow9JVx7xrZt3PIOzDMNafIfTJFtty8eZMrV67QokULnjx5wieffMJff/2l7RnOjC7uk2nMdHGfTGOnq/tkGjUd3SfTmOniPpnGTlf3yTRmOX2fzHeBLu6Tacx0eZ9MY6Wr+2QaNR3dJ9PovQP3yUz8Kefu6Ww1YVuOrUsX3np2WZG3eHh4MGnSJJYsWYJKpWLQoEGvbGAKIYQQQggh8iZpZIpssbKyYu7cuYZOQwghhBBCiHdTHhouK41MIYQQQgghhNA1VcYJUnMr47x3gxBCCCGEEEKId5L0ZAohhBBCCCGEjmlkuKwQQgghhBBCiByjyjuNTBkuK4QQQgghhBAix0hPphBCCCGEEELomCbvzPsjjUwhhBBCCCGE0DWNWmHoFPRGhssKIYQQQgghhMgx0pMphBBCCCGEEDqmluGyQgghhBBCCCFyikaTd4bLSiNT6MxFM1NDp6BX5RX5DJ2C3l1QJRo6Bb0ra1rA0CnoXT6NpaFT0DuVWX5Dp6B3s90uGDoFvdNcvGroFPRqyfoGhk5B775o99DQKejdH+tdDZ2CQUijxrjI9hBCCCGEEEIIHZPZZYUQQgghhBBC5BiZXVYIIYQQQgghhHgL0pMphBBCCCGEEDoms8sKIYQQQgghhMgxMlxWCCGEEEIIIYR4C9KTKYQQQgghhBA6JrPLCiGEEEIIIYTIMRqNDJcVQgghhBBCCCHemPRkCiGEEEIIIYSOyXBZIYQQQgghhBA5Ri2zywohhBBCCCGEEG9OejLFO+PvkJssm3sAZaqSIsVd+W5Yc6ysLdLF7N9+kaDlx1EoFFhYmPHVwCaUKOMBwPZ1p9m96SwpyUqKl3bnu6HNMc9n/G+BffvOM3nKRlJSlJQqVYiAcV2xsbHMdpxKpWbCxLUcPHgRlUrNV199gG+nBgaoJHvy4nbet+8CU6cEabfd2HGfZ9jGWcUkJaUwZvQqzp2/g0aj4b2K3viP6Ej+/PkMVE32HNx/hZnTdpCaqqSkjzsjRn+KjU3+bMXExiYSMHoj166GYWmZj1ZtqtLp8zoGqiT79u+7wNQpm0hJUeJTqhBjx3XOsJ2ziomLe4b/sOXcuh2OWq2hTZuafNPjAwNVkn37TtxjypJTpKSqKOXtyLh+dbGxyrhvbvrrJn+su4BCAfktzBj2bU0qlHQhKVnJ6LlHOX8tCg1Q0ceFEf+rRX4L431P7zv1kCkrzpKSqqZUEQfG9aqBjZV5hrhNB0L5Y/MVFEB+C1OGda9KheJOAKzYcZ21e2+RlKKiXFFHxv2vBvnMTfVcSfbt23eeyVNfHJ8CxnbJ+nPqFXFhYdF06PQrQRuH4eRoo88S3kqPvnW4fyeGbUGXMix7r2oh2netjJm5CfdCY/hj1hGSnqWiMFHg270qFSoXxNRUwbaNl/hrx3UDZP9m9u+7yLSpm/85NhVkzFjfTI5fr4/p12cBBVztGe7fXp/pG428NFxWejLFOyH2SSKzxm1j8PjWzFzVA7dC9iybsz9dzIM7j/lz1j78p7Zn8p9f8mn32vw6ZCMAR/ddY+uav/l5Rkemrfia5GQlmwNPGqCSNxMdHceQoX8yc0ZPdmwfhZeXC5Mmb3ijuMBVBwgNDWfL5hGsXfMTS5bs4dy52/ouJVvy4naOjo5j2NClTJ/Rg23bf8bTy4XJk4OyHTNv3g6UKjVBQUMJChpGUlIq8+fvNEQp2fYkOp6R/muZNO1zNmz5gUKeTsycuj3bMZMnbsHKyoK1QQNYsuJ/hBy6yoF9lw1RSralbcNlTJvxDVu3j8DLy5kpkzdlO2bG9C24uTuwafMwVq8ZTODKg5w5fcsQpWRbdGwSQ6eFMGNII7b/1g4vd1smL/47Q9yt+7H8uvAkv4/+gI0zW/O/ju/RN+AvAOatPodKpSFoVmuCZrYiKUXF/DXn9V1KtkU/TWLonGPM+KEe26e3wMvVmskrzmaIu/XwKb8uO8PvQ99n46/N+V+7cvSddAiAncfusWz7dRb6N2TL5I9ISlGxOPiqvkvJtujoOIYMW8rM6T3ZsW0kXp4uTJq88Y3jNm48yuddpxIREau/5N+Sh6cdfqM/oHqdIpkut7Wz4Js+dZg5cT8/fb+JyPA4OnSrDECjZiVxL2jHsL6bGTloGx+2LEOxks76TP+NRUfHMXzYcqZN/4rgbcPx9HRmyuTNbxzzx4Ld/P33TX2mbnQ0akWO/Rg7aWQaqWPHjlG7dm26du1K165d6dChA0uXLtUuX7hwIUePHqVx48Z8/vnn2riuXbty4cKFdOuaOXMmzZo10y5v2bIlc+fOfeXfP3HiBFeuXAGgd+/eOV/gGzp7/DYlyrhT0CvtLG+zdpU5uOMSGo1GG2Oez4zvhjTH0SXt7GeJ0u7EPE4gNVXFvm0XaNW5Orb2lpiYKPj2xw95v3k5g9TyJg6FXKJChSJ4e7sB4NupAZs3H09X9+vidu8+Q7t2dTAzM8Xe3poWH1dj06bjeq8lO/Lidg4JuUz5CkXw9nYFwLdTfbZsPpGu5lfFVK9Wgl69mmNiYoKpqQllynrx8EG0QWrJriOHr1OunCeFi7gA0L5jLbYFn0lX86tiLl96SIuWlTE1NcHc3Ix6DUqzZ9eFTP+WsQgJuZJuG3bKdDtnHTN02GcM/rEtAJGRT0lJVWJjm7GnyJiEnHpAhZIueBeyA6DTx6XYvO9WhuNXPnMTxvStg6uTFQDlSzoT9eQZKakqqpVzo1enipiYKDA1NaFsMSceRMTrvZbsCjn7iArFnfD2sAWg04cl2HzwTsaazUwY06sGro5p27B8cSeiYpJIUaoI2h9K909K4WBjgYmJglE9q9G6gbe+S8m2QyGXqVD+peOTbwM2bzmRyedU1nHhETHs3nOWP343/PeN7Gj6USn2777O8cN3Ml1evlJBbt2IIjwsDoC9269Ru0FRAKrWLMzBPTdQqzUkJqRw7FAotd8vprfc38bhkCuUL1+YIs+PTb71CN5yMt02fl3M8ePXOXToMh061tN/AcIgjHe8iaBWrVpMnToVgJSUFJo3b07r1q2xs7Pj77//pmvXrkBag9PCwuJVq+LLL7/E19dXu66PP/6YDh064Oyc+dmzdevW8fHHH1O6dGlmzZqVg1W9najwOFxcbbWPnQvYkpiQwrPEFO1QSlcPe1w97AHQaDQsnvEX1eqXwNzclLC7T4gtk8iY/muIjoqn7HuedO39vkFqeROPwp7g7u6ofezu7kh8fBIJCUnphqC8Ki4s7Ake/1p29doD/RTwhvLidn4UFpNu+7i5O2TYxq+KqVuvjPb5Bw8e8+eSvxg12ld/BbyF8EexuLnbax+7utkRH59MQkKydsjsq2LKV/AiePNp3qtchNRUJXt2XcDMzHiHEsLz96iD9nHm2/nVMWZmpvw4eAk7d5ymadP3KFrUTc9VvJmwqATcXay0j91drIlPTCXhWWq6IbOebrZ4uqW97zUaDRMWnKBRDS/ymZtSr0ohbdyDiHiWbLrE6N7GOzQ67HEi7s4v1exsRfyzVBKeKdMNmfV0tcHTNe1EmUajYcKS0zSqVpB8ZqaEhsXxODaJb8btI+LJM6qVLsCgLpX0XUq2PXr0BHePlz5j3DLu26+Lc3N1YNbMb/Wa93+x9PcTQFpjMjNOLlZERyVqH0dHJWJlnY/8luYZlj2JSsSriGNmqzEaYY9i0m07t0y28atiEhNTGB+wjvnz/8fq1SF6z9+YyHBZYXTi4+P/6akwJS4uDisrK8zNM17jkR1PnjxBqVRiYWHBo0eP6NWrF927d6dt27bs3r2bCxcucPDgQX799VcePnxI3bp1Abh06RK+vr506dKFr7/+mocPH+Zkia+kUWtAkXFogIlJxueSnqUwedgmwu4/4bshzQFQKlWcPRHKD+Na8cuibsTFPWPFvIM6z/u/Uqs1KDKt2yTbcZp/LdNoNBlebyzy4nZWq9WQyaiXl7dRdmIuXrhL1y5T+fzzBjRqVEEXqeaYrPZX03Q1Zx0zcPDHKBTQuf1MBvZdSq3aJTE34uvVIHvv5ezE/PLrF4QcmUhsbAJzZm/TTbI5JO3tnL33M0BiUir9J+zjbthTxvZN35C8cCOKLn7b+PyTMjSq4aWTfHNC1tswq5qV9J96mLvh8YztVQMApUrN4fPhTBtQl7UTPiQmPoVpged0mvd/oVZrUGRygMr0cyobcbmBwkQB/+rJhbT/AxOFIv0iRdrzxkyj1mT2EZRu22UVo9HA4B8W4/dTOwq42mcSkbdoNIoc+zF20pNpxI4ePUrXrl1RKBSYm5vj7++PtbU1W7du1Tb8AL766ivtG93ExIQlS5ZkWNfixYsJDg4mLCwMNzc3xo4di42NDefOnaN79+7UrFmTU6dOMXPmTBYtWkT9+vX5+OOPKVjwxVm64cOHM27cOMqUKcPu3buZMGECM2bM0P1/BODibsf1S2Hax48j47CxzU9+y/QTSEQ+esr4wevw9HZm1KxOWORPa4g7udhQq6GPtjfs/WblWLPwsF5yf1PTZ2xi7960LxTx8Un4+LzYBuHhMdjbW2Fllb7n2qOgE2dfus7y5TiPgk5ERMRol0VExKbrLTEmeWk7P+dR0Ilz50K1jzPbxq+LCQ4+yZjRqxg+vAOftKyur9TfmruHAxfO39M+joh4ip2dJZYv9W69KiYsLIZ+P3yEvX1aj9Ef8//Cq7BxX9PkUdDxX9swFrsM2znrmEMHL+HjUxBXNwesrS34uEU1du08o78CsmnGstPsPXYXgPjEVHy8X/RshD9OxN4mH1b5M54gfRgRz/9G76G4lz1LApqnm9gneP8tRs89yvBetWjZ0PiGFc5YdZ69J9NGh8Q/S8WnsIN2WXj0M+yt82GVP+PXrYdRCfxv4kGKF7Jjyc+NyP/PBGUFHC35oIantuezVQNv5qw1ruHg02dsZu9fadfGxsc/w8fnRY9zlp9THo6cfc2xLreIjkygeEkX7WNHZyvi45JJSVbyOCoBR6cXPbyOTlY8eZyY2WqMhodH+mNTRGbHryxibt54xP37j/llYto8EVFRT1Gr1KQkpzJ6bGd9lSAMIPedPspFatWqxdKlS/nzzz/5448/eP/9tGF/Bw4coEGDF7ODLly4kKVLl7J06dJMG5iQNlx22bJlTJ8+naioKLy9vQEoUKAAq1atYvDgwQQGBqJUKrPMJyIigjJl0obmVa9enevX9TcbWqUa3ly78JCH99KuNdu54QzVG5RIF/MsIZkR36+kVkMfBo5ppW14ANRuXIrDe66SnJSKRqPh+IHrFC/jrrf830S/vq0I2jicoI3DWb3qR86evU1oaDgAgYEHaNL4vQyvqVe3TJZxTRq/x7p1h1EqVTx9mkjw1pM0bVJJb/W8iby0nZ+rW7cMZ8+GEhoaAcCqwEM0blwx2zF/7T1PwLg1LFjQ+51oYALUrlOS82fvcfdOFADrVh3j/cZlsx2zdtUx5s7aBcDjqDg2rj/BRx9nfF8Yk7p1y3Au3TY8SOPGFbIds337aWbP3oZGoyElJZXt209Rs5aPfovIhr5dKrNxZms2zmzNqsktOHs1ktAHTwEI3HqVxrUKZ3hNfGIq3YZs54M6RZji1zBdA3PvsXuMm3+cBWM+NMoGJkDfjhXY+GtzNv7anFXjPuDs9ShC/7kWL3DXDRpXL5ThNfHPUuk2ci8f1PBkSv862gYmQLNaXmw/cpekFCUajYY9x+9TvrhxnUTp17clQRuGErRhKKsDn39Ope23gasO0uRfxzCAenXLZisuNzh/JozipVxw++fa3MbNfDh9PO2k2anj96jftAQmJgqsrM2pWc+bv/85MWOs6tQtzbmzd7jz/Ni06lCG41dWMZUqF2XPX6NZv8GP9Rv86NixLs0/qpJnG5hqdc79vI2kpCT69OlD586d6dGjB9HR6edwuHz5crp5XipUqMCBAwfQaDTUr19f+/zkyZNf+7ekJ/Mdo1arefr0KU5OTm/1+vLly9OjRw8GDhxIYGAg06dPp3379rz//vusW7eODRvSzjQpFIoMF+27urpy5coVSpcuzYkTJ7QNVX2wd7Lm++EfMWloEMpUFe6FHOgzogU3Locxd/wOJv/5JdvWnibq0VOO7b/Osf0vGsAjZ3akWbvKxD9N4sfuf6JWqylayo1efZvpLf+35exsx/iAbvTtN5/UVBWFvQowceKXAJw/f4fh/ksJ2jj8lXG+vg24ey+S1m3GkpqqpGOH+tSoYXxfTiFvbmdnZ1vGBXShf78FpKYq8fIqwISJ3bhw/g7+/svZsHFoljEAv/yyHo0G/P2Xa9dZuUpxRozoaKiSXsvJ2YaRYz9l8IDlpKaq8PRyYsz4Dly6cJ/RP68ncF3fLGMAvurREP8hq2nfZhoajYZe339AuQrGO4QS0rbz2IAuDOj3xz/b0IXx2u28gg0bh2QZA/CjX1tGjQykdasAAJo2fY+u3RoasKLXc3awJKBfPfqN/4tUpRovD1smDqwPwPnrUfjPCGHjzNYs33KZh5EJ7D5yh91HXkyksmhcM35ZmDYxjP+MF9dxVSnrxoj/1dJ7PdnhbJ+fgP/VpN+UkLSa3WyY2LsmAOdvRuM/7zgbf23O8u3XeRiZyO7j99l9/L729YtGNKJzsxLExqfwqd9OVGoNZYs6MvqfmUmNkbOzLePHdaVv/99JTVWmff5M+AKA8xfuMNx/OUEbhr4yLjfwLu7EV71rM2JAMHGxSSyYeZjePzbAzMyUiEdxzJ+etg/v3XYNV3dbxk77BFMzE/btuM7VixEGzv7VnJ1tGTuuM/37L0SZqsLLy4WACV24cOEuI/xXsn6DX5YxIj1DX5O5cuVKfHx86NOnD8HBwcyZM4fhw4drl5cpU0Y70ei2bdtwdXWlQYMG3Llzh3LlyjFv3rxs/y2F5t8tCWEUjh07RmBgoHbin+dOnTrFiRMn+PbbtAvkGzdujIeHR7px8d26deODD17cP23mzJm4uLhoJ/6BtCG2TZo0wd7enhkzZuDi4oKHhwdXrlwhODiYwMBAli9fzrRp0+jWrRshISFcunSJcePGodFoMDU1JSAgAC+vrL/YXYj+I6f+O94J5R2N8yy7Ll14Yty3UNCFso6ZT1mfmz1TPjV0CnqX38z29UG5jMkN477dj04kJhk6A71SVDDeeyTryhft9Dd/hLH4Y72roVMwCDMT4z6pDHCrRcscW1ex4M2vD/qX3r17880331CpUiXi4uLo1KkTwcHBGeISExP57LPPWLZsGU5OTmzdupXff/8dGxsb8ufPz5AhQyhW7NXfe6WRKXRGGpm5nzQy8wZpZOYN0sjM/aSRmTdII9N46bORuWbNmgyX0Tk7OzNixAiKFy+OWq2mYcOGHDhwIMNr//zzT2JiYujbty+QdmvDqKgoPvroI06ePMn48eNZt27dK/++DJcVQgghhBBCCB3T53DZ9u3b0759+3TP9e7dm4SEBAASEhKws7PL9LWbN29ON7ln+fLlMTVNm8W9WrVqhIeHo9FkPpv2czLxjxBCCCGEEELomFqtyLGft1GlShX2798PpE0kWrVq1QwxcXFxpKSk4OHhoX1u1qxZ2l7RK1euULBgwVc2MEF6MoUQQgghhBAi1/P19cXPzw9fX1/Mzc21s8QuWrSIwoUL06RJE27fvk2hQulnxe7ZsyeDBw9m//79mJqaMn78+Nf+LWlkCiGEEEIIIYSOGXp2WUtLy0zvcd+9e3ft7xUrVmTOnDnpltvb2zN//vw3+lvSyBRCCCGEEEIIHdNo3m6Y67tIrskUQgghhBBCCJFjpCdTCCGEEEIIIXTM0MNl9UkamUIIIYQQQgihY5q3nBX2XSTDZYUQQgghhBBC5BjpyRRCCCGEEEIIHVPLcFkhhBBCCCGEEDlFrdIYOgW9keGyQgghhBBCCCFyjPRkCp3xsrE2dAp6pdSkGDoFvSvlUMjQKeidybM4Q6egd+HKx4ZOQe8KWVsYOgW9s/Asa+gU9E6T39bQKeiXKtXQGejdH+tdDZ2C3n3dLsLQKRjEko2GzuD1ZLisEEIIIYQQQogco1LLcFkhhBBCCCGEEOKNSU+mEEIIIYQQQuiYWmXoDPRHGplCCCGEEEIIoWNqGS4rhBBCCCGEEEK8OenJFEIIIYQQQggdk+GyQgghhBBCCCFyjAyXFUIIIYQQQggh3oL0ZAohhBBCCCGEjqnVhs5Af6SRKYQQQgghhBA6plbJcFkhhBBCCCGEEOKNSU+mEEIIIYQQQuiYSobLCmF8Dh24xpxpu0lJVVKipBvDR7fGxiZ/hjiNRsOo4RsoUdKNLl/WBSApKZVfxwVz8cIDNBoN5St4MnhYC/LnN9d3GW9k/76LTJu6mZQUJT6lCjJmrC82NpbZiomLe4b/8BXcvhWBWqOmdesafNPjAwNVkn3P60lNUeFTqiCjx/pm2M6viqlXeyhu7g7a2O5fNeaTltX0WcJb2XfwCpNnbiclRUmpkh4E/Pxppvv3q+KWrz7C2g0nSEpOpVyZQgT8/Bn58hnnYf74oZssmn2Q1BQVRUsWoP/wZljbWKSL2bv1EmuXnUABWOQ3p9egxviUdSchPpmpY7ZzPzQatUZD0xbl6PBFTcMU8gYO7L/E9KnBae9Vn4KMGtsxwzZ+VUzgyhDWrz1KcnIqZct6MmpsJ6Pdvs/tO3CZyTO3vdhfR7bPfL9+RdzyVYdZu+E4ScnKtP16ZHujrXvfvvNMmRJESkoqpUp5Mm5clwzH7NfFhIVF07HjLwQFDcfR0UbfJbyVffsvMnla2udQKZ+CBIzJ+Fn1qri4uGcM81/BrdsRqNVq2rSuQc9vjPfz6r98Nr+sX58FFHC1Z7h/e32m/5/06FuH+3di2BZ0KcOy96oWon3XypiZm3AvNIY/Zh0h6VkqChMFvt2rUqFyQUxNFWzbeIm/dlw3QPaGJ8NlhcEdO3aM2rVr07VrV7p27UqHDh1YunSpdvnChQs5evQojRs35vPPP6dLly60a9eO5cuXZ1jXzJkzadasmXZdLVu2ZO7cua/8+ydOnODKlSsA9O7dO2eLewtPohMY47+RCVM7snZzXwp5OjJ72u4McbdvRfLdN0vYuyv9wW/R/AMoVWpWrPsfK9Z9R3JyKksWHNRX+m8lOjqO4cOWM236VwRvG46npzNTJm/OdszMGcG4uTkQtHkIq1YPYlVgCGdO3zZEKdkWHR2P/7AVTJv+FVu2DcPT05mpkzdlO+b27XDs7a1Yt+FH7c+70MCMjo5nyM9rmPlrF3ZsHISXpxOTZmx/o7idey6wLPAwi+Z9Q/DaASQnpbJ42SF9l5ItMU8SmTJ6O8MntmbBuq9xL2TPolkH0sXcD41mwYz9jJ3xKbNXfEGnr2sx9scgAP6cdwgXV1vmrerOjCVdCF53lsvnHhqilGxL228DmTLtSzZvHYKnlxPTpmzJdszuXedYufwgv//Riw2bfiQpOZWlS/YbopRsS9tfVzNzUld2BP2Il6czk6Zve6O4nXvOp+3Xv/UkeN1AkpNTWbzMOI/d0dFxDB36JzNm9GT79lF4ebkwefLGN4rZuPEoXbpMISIiVr/J/wfR0XEMGb6cmdO+Ykfw8LTtN2XzG8VNn5n2ebUlaAhrVw0icFUIp88Y5+fVf/1sfu6PBbv5+++b+kz9P/HwtMNv9AdUr1Mk0+W2dhZ806cOMyfu56fvNxEZHkeHbpUBaNSsJO4F7RjWdzMjB23jw5ZlKFbSWZ/pCwOQRqYRq1WrFkuXLmXp0qUsW7aMRYsW8fTpUwD+/vtvqlatCqQ1OJctW0ZgYCCLFi3i8ePHGdb15Zdfate1bt061q1bl2ncc+vWrSMiIgKAWbNm6aC6N3Ps8E3KlitI4SJpB6VPO1Zne/A5NJr0Z4TWrjxO63ZVaPJBuXTPV65WhK96NsDExARTUxN8SnsQFhajr/TfyuGQK5QvX5gi3q4AdPKtR/CWk+lqflXMkKGfMvjHNgBERj4lJUWJjW3GHgRjcjjkCuVeqqejb12Ct/ydoeasYs6cvo2JqQndukynbesJzJ29HdU7MDbl0NHrVCjniXcRFwB829dk87bTGfbvV8Vt3HKKr7rUx8HeChMTE0YNa0vrTyrrvZbsOHU0FJ+y7hQq7AjAJ59W4q/tl9PVa57PlP7DP8TJJa0nx6eMG08eJ5CaqqLXD43p0a8hANFRCaSmqLCyyaf3Ot7EkZCrlC/vRRHvAgB06FSXrVtOpav5VTGbg07S7cuG2DtYY2Jigv/P7fmkVVWD1JJdh45co0I5L7yLpNXj275W5vv1K+I2bj7FV11f3q/b0bpFFb3Xkh0hIZepUMEb7+fH404N2Lz5eLp6XxUTHh7Dnj1nWbCgj0Hyf1uHDl+hQvnCeBdJq8m3Uz02B5/MuJ1fETdsyKf4DW4DvPi8ss2kx9sY/NfPZoDjx69z6NBlOnSsp/8C3lLTj0qxf/d1jh++k+ny8pUKcutGFOFhcQDs3X6N2g2KAlC1ZmEO7rmBWq0hMSGFY4dCqf1+Mb3lbkzU6pz7MXbGOd5EZBAfH/9PA8mUuLg4rKysMDdPP9QzKSkJCwsLbG1tX7muJ0+eoFQqsbCw4NGjR4wcOZLk5GRiYmL4/vvvcXd35+DBg1y8eJESJUrQvn17QkJCuHTpEmPGjMHU1BQLCwvGjBlDwYIFdVm2VvijWFzd7bWPXd3sSIhPJiEhOd3Qq8HDWgBpjdKX1apTQvt72MMYApcdZcjPLXWc9X8T9igGdw9H7WM3Nwfi45NISEjSDrl5XYyZmSl+P/7Jzh1naNK0IkWLuum9jjfx6NET3D0ctI9f1PNiO78qRqVUU7u2D/0HtkSpVPFdr/nY2OSn6xcN9VvIG3r0KBZ3NwftY3dXe+Iz2b9fFRd6J4rH5RP4+vuFREQ+pVplbwb3/1iPVWRfVHgcBdzstI9dXG1JTEghMSFFO2TWraA9bgXT3vMajYb5U/dRs0FxzM1NATA1U/CLfzCH9l6jTsOSeBZx0n8hb+DRoxjcXxrG7eZmn8m+nXXMndBIoh/H06vnb0RGPKVK1WIM+OETPVfxZh6Fx+L+0nHbPZOaXxcXejeSx9FefP3dgn/266IMHtBCr3VkV1jYE9zdXxyP3d0zOWa/IsbNzYGZM7/Ve97/1aOwmPQ1ZfJZlZ04MzNTBvn9yY6dZ/igifF+Xv3Xz+bExBTGB6xj/vz/sXp1iN7zf1tLfz8BpDUmM+PkYkV0VKL2cXRUIlbW+chvaZ5h2ZOoRLyKOGa2mlxPrZbhssIIHD16lK5du9KtWzcGDx6Mv78/1tbWHDx4kLp162rjvvrqK7p06ULz5s2pWrVqhsYnwOLFi+nSpQtNmjRhwIABjB07FhsbG27dukX37t1ZtGgR/v7+LF++nPLly1O/fn0GDx6crhE5fPhwRowYwbJly/D19WXChAl6+X8AUGs0KBQZnzc1ebNd+PLFh/T8YiHtfWtQ//1SOZSdbmjUGjIpGZOXas5OzMRfunHo8HhiYxOZOyfjEExjolZrUGRSkYmJIlsxn3Wow9Dhn2FlZYGdnRVffNmQPbvP6TTnnJDV/m1iapLtOKVSRcjR60yf2Jl1y3sTG/uMqbN26Cjj/0at0ZDZjmtqmvHJpGcpBAzZzMP7MfQf3izdsh/HtGDVru+Je5rEigVHdJVujlCrNWS28f69b2cVo1SqOHrkKpOmfEHg6gHExiYyc/pWneb8X6nVGhSZ1fPv/foVccpUFSFHrzH9ly6sW9GX2KeJTJ1pnMcxtVqd+fvzpeNxdmLeNVkel0yyefx6KW7SxG4cPZT2eTV7rnFu5//y2azRwOAfFuP3UzsKuNpnEvHuUpgo0gr8F7Vag4lCkX6RIm81tvIq6ck0YrVq1WLq1KkZnj9w4AA//vij9vHChQuxsLAgJSWFnj17smnTJlq3bp3uNV9++SW+vr5cuHCBgQMH4u3tDUCBAgWYO3cua9euRaFQoFQqs8wnIiKCMmXKAFC9enUmT56cA1Vmj7u7PRfP3dc+joyIw87OEkur7A+R27ntPL+MDWbQ0I9p3qKiLtLMUR4ejpw7F6p9HBEei529FVZWFtmKOXToMj4+BXF1tcfa2oKPW1Rl184z+ivgLXh4OHL+3IuhOFnVnFXMpqATlCpdkFKlCgFpn3dmZqb6K+ANTJ+zk737LwMQn5CMT4kXZ+3DI55ib2eJlWX6/dvD3YGz5+9mGudawI4PG5fT9hC1alGZ2fP36KGSN+fqZsfVC2Hax1GRcdjY5Sf/v+qNePSUkQM34OXtxMS5HbD4Z6Kuv4/cxrtEAZwL2GBplY+GH5bm0N5req3hTXl4OGTcb+0s/7VvZx1TwNWOJk0rarfvJy2rMm/OTv0VkE3T5+xg7760a+LjE5LxKemuXZblfu3hwNkLWezXrnZ82KTCi/364yrMnp/xenxjULCgU7rjcXh4DPb/On5lJ+ZdMH1mMHv/ugBAfEISPiU9tMvCI2Kxt8tYk4eHI2dfrv2luIP/fF65/fN51eLjquzcdUYfpbyx//LZfPPGI+7ff8wvEzcAEBX1FLVKTUpyKqPHdtZXCToRHZlA8ZIu2seOzlbExyWTkqzkcVQCjk4verUdnax48jgxs9XkemqVoTPQn3f31FkepVarefr0KU5OGYeG5cuXD2dnZ1JTU7N8ffny5enRowcDBw5ErVYzffp0Wrduza+//krNmjW11wsoFIoM11O4urpqJwM6ceKEtqGqDzXrFOfCufvcvZN2Hen61Sdo0Cj7PZEH911l8oRtzJjf9Z1oYALUqVuac2fvcCc07drYVasO0bhxhWzH7Nh2mjmzt6HRaEhJSWXHttPUrOmj3yLeUJ26pTl7NvSlekJo3Lh8tmNuXA9j9sxtqFRqkpJSWLH8IM0/Ms7rEvt99yFBq/oRtKofq//8jrPn7xF6JwqAwLXHaNKwbIbX1KtdMsu4Zk3Ls23XeZKSUtFoNOz+6yIVynnqr6A3UKVWEa5cCOPB3ScAbF13ltoNiqeLSUxIwe/bVdRtVJIhAS21DUyAA7uvsvz3w//s20oO7L5KpeqF9VrDm6pdtxTnzt3hTmgkAGtWHabRv/btV8V88OF77Nh+hqSkFDQaDXv3nKd8BS/9FpEN/b5rRtDqAQStHsDqpb05e+4uoXfS6glce5QmDctleE292j5ZxjVrWpFtO8/+a782vroB6tYtw9mztwn959gUGHiQxo3fe+OYd0G/Pi0IWu9H0Ho/Vq8YyNlzdwi9809Nqw7R5F+fVQD16pTOMm7bjtPMnvPi82rbjtPUMtLPq//y2VypclH2/DWa9Rv8WL/Bj44d69L8oyrvfAMT4PyZMIqXcsHNI+2SrcbNfDh9/B4Ap47fo37TEpiYKLCyNqdmPW/+Pnb3VavLtdRqTY79GDuF5t8tCWEUjh07RmBgYIaezFOnTnHixAm+/Tbtuo3GjRvj4eGBiYkJarUad3d3xo8fT758L84Uz5w5ExcXF3x9fbXPffXVVzRp0gR7e3tmzJiBi4sLHh4eXLlyheDgYAIDA1m+fDnTpk2jW7du2msyx40bh0ajwdTUlICAALy8sv6wj00JzNH/k5AD15g9fTfKVBWFvJwYGdCWB/efMO7nTSxf+790saOGbaB4SVftLUw+azmDp7HPKOD64jqw9yp58ePwnLumydos568vOLD/IlOnbkaZqsLLy4WACV24f/8xI/xXsn6DX5YxDg7WPH2ayOiRq7l+Pa3HqEnTivTu81GODsvSkPOHjwP7LzJt6hZSU1V4eTkzfkIX7t1/zM/+gazb8GOWMfYO1jx7lsK4sWs5dzYUZaqKD5tXol//TzIdive2zJOe5di6Xrb/n1uTpCpVFPZ0ZuKYDjjYW3H+4n2Gj15H0Kp+r4xTqdTMXbCXrTvOoVKrKVe6EKOHt830dhFv6pYy6j+v49+Oh9xi8eyDKFNVeHg6MGjkR4Q9iGX62B3MXvEFqxYd4895h/Au7pLudePndMDEVMHM8bu4czMtrzoNS9Ll27rphp7+V4Wsc/5684P7LzF9WvA/+60L48b7cv9+NCP9V7Fmw6AsY+wdrFGp1Myft4sd286gUqspU9aTEVncDuRtWaRkPZLlbe0/eDltf01VUdjTiYljO/2zX99j+Ki1BK0e8Mo4lUrN3N/3sHXnWVQqNeXKFGL08Mxv7/M2NPlfPYfBm9q//wJTpmzUbr+JE7/k3r0o/P2XsXHjsCxjHBys062ndOn/ceTIrzl+CxOFKuuT0P/F/gMXmTx1c9pxycuFiQFpn0PnL9xl+IiVBK33e2Xc06eJ/Dz6xedV0yYV6ds7Zz6vlDroTvkvn80vmz1rK0+eJOT4LUy+bheRo+t72Td96/Dgn1uYeBd34qvetRkxIBiAilUL0r5LZczMTIl4FMf86SEkxKdgYqKgU/eqlH/PA1MzE/btuJ7pLVD+qyUbu+b4OnNacMHmObauFg+Nc0j5c9LIFDqT041MY6eLRqax00Uj09jpqpFpzHTRyDR2umhkGjtdNDKNXU43Mo2drhqZxkwXjUxjp8tGpjF7FxqZm9xzrpHZ6pFxNzLlmkwhhBBCCCGE0DG1Ku+cnM+D53eEEEIIIYQQQuiK9GQKIYQQQgghhI6p1YbOQH+kkSmEEEIIIYQQOibDZYUQQgghhBBCiLcgPZlCCCGEEEIIoWMyXFYIIYQQQgghRI5Rq2W4rBBCCCGEEEII8cakJ1MIIYQQQgghdEylMnQG+iONTCGEEEIIIYTQMRkuK4QQQgghhBAi19m1axc//PBDpstWr15Nu3bt6NChA3/99RcASUlJ9OnTh86dO9OjRw+io6Nf+zekkSmEEEIIIYQQOqZW5dzP2xo7diyTJ09GnclUt5GRkSxdupTAwED++OMPpkyZQkpKCitXrsTHx4cVK1bQpk0b5syZ89q/I41MIYQQQgghhNAxtVqTYz9vq0qVKowcOTLTZefOnaNy5crky5cPW1tbChcuzJUrV/j777+pX78+AA0aNODIkSOv/TtyTabQGft8nQydghA5z8rQCehfMUMnIPTD0tAJ6J/C0AnoWx781pcHS2bJRkNnILLSXb1Hb39rzZo1LFmyJN1zAQEBfPzxxxw7dizT18THx2Nra6t9bG1tTXx8fLrnra2tiYuLe+3fz4vvPSGEEEIIIYTItdq3b0/79u3f6DU2NjYkJCRoHyckJGBra5vu+YSEBOzs7F67LhkuK4QQQgghhBB5XMWKFfn7779JTk4mLi6Omzdv4uPjQ5UqVdi/fz8ABw4coGrVqq9dl/RkCiGEEEIIIUQetWjRIgoXLkyTJk3o2rUrnTt3RqPRMGDAACwsLPD19cXPzw9fX1/Mzc2ZPHnya9ep0Gg0eeeGLUIIIYQQQgghdEqGywohhBBCCCGEyDHSyBRCCCGEEEIIkWOkkSmEEEIIIYQQIsfIxD8iV1CpVKxfv56wsDBq1qxJyZIlcXJyMnRaehEbG4u9vb2h0xAix8TExHD37l08PT3zxPt4/vz5fPDBBxQtWtTQqehNfHw8v//+O5GRkTRs2JBSpUpRpEgRQ6elF3npmP3w4cN0j83MzHB0dMTc3NxAGeneo0ePCAgI4ObNm3h7ezNkyBA8PT0NnZZO5cWaxetJT6bIFUaMGMHDhw8JCQkhISEBPz8/Q6ekc8ePH+eTTz6hU6dOTJ8+nTVr1hg6JZ1r164dixcvJiYmxtCpCB3ZunUrHTt2ZN68eXTs2JGgoCBDp6Rz7u7uzJgxg06dOjFjxgyuXLli6JR0bujQoXh5eREaGoqLiwvDhg0zdEo6lxeP2d9++y1t2rRhwIABtG3blg4dOtCoUaNc/b4ePnw4rVu3ZuXKlbRt2zZP7Nt5sWbxetLIFLnC3bt36devHxYWFjRu3Ji4uDhDp6Rz06dPZ9myZbi4uNCrVy9Wrlxp6JR0bvHixZibm9OrVy8GDBjA4cOHDZ2SzowdO1b7+6ZNm7S/f//994ZIR2+WLFnC+vXrmTNnDhs2bODPP/80dEo616pVKyZNmkT//v0JCQl545tnv4tiYmL47LPPMDMzo0qVKuSFie7z4jHb09OT7du3s2rVKnbu3EmFChXYsmULy5YtM3RqOpOcnEyTJk2ws7OjadOmqFQqQ6ekc3mxZvF60sgUuYJKpSI6OhpIG4ZlYpL7d20TExMcHBxQKBRYWFhgbW1t6JR0zs7Ojs8//5xx48ZhYmLCDz/8QPv27dm3b5+hU8tx165d0/6+du1a7e9Pnz41RDp6o1AotPuyjY0NFhYWBs5I97777jvat2/Prl276NWrF0ePHjV0Snpx8+ZNIG2onRyzc6fHjx9rh7zb29sTFRWFg4NDrt7eKpWKq1evAmj/ze3yYs3i9eSaTJEr9O/fH19fXyIjI+nYsSNDhw41dEo6V7hwYSZPnkxMTAzz58+nYMGChk5J55YvX05QUBA2Nja0b9+eCRMmoFQq6dChAw0bNjR0ejnq5Z6dl39XKBSGSEdvChcuzIQJE6hWrRonT56kcOHChk5J59577z2USiVhYWHcu3ePIkWKUKxYMUOnpVPDhw9n6NCh3Lx5k759+/Lzzz8bOiWdy4vH7HLlyjFw4EAqVarEmTNnKFOmDFu3bsXZ2dnQqenM8307IiICNzc3xowZY+iUdC4v1ixeT6HJC2NURJ7w8OFD8ufPz/3796lYsaKh09E5pVLJmjVruHbtGsWLF6djx465ejIFgKlTp/LZZ5/h5eWV7vnTp09TuXJlA2WlG926ddMOFc3q99xIqVSyatUqbt68SfHixenQoUOu36+fO3/+PL/88gtnz57l3Llzhk5H5LCUlBTWrVvHtWvXKFasGB07diRfvnyGTkvn9uzZw82bNylVqhTvv/8+t27dwsPDA0tLS0OnJoTQIWlkilxhxIgRuLu7891332mvZRs+fLiBs9KtjRs3pntsZmaGu7s71apVM0xCOqRSqVCpVAwcOJCpU6ei0WjQaDT06NEj1za4GjVqRMuWLdFoNGzZskX7e3BwMHv37jV0ejnu/PnzVKhQgUOHDmVYVq9ePQNkpD9jxozh5MmTeHt707RpUxo1aoSNjY2h09KpqVOnsm7dunTPZbbtc5OvvvqKhQsXGjoNvYqPj+fAgQOkpKRon2vTpo3hEtKhvn37MmPGjEyPV7l1386LNYvsk+GyIle4fPkyo0ePBtIal59//rmBM9K94OBgkpKSqFSpEufOnSM5ORkzMzPKli2b64YLr1u3jnnz5hEVFUXz5s3RaDSYmJjkygb1c3379s309z59+hgiHZ07cuQIFSpUIDg4OMOy3N7IrF27NoMHDyYxMTHXX6/23L59+9i7d2+e6Ml7ztbWlj179uDt7a3dxrn9tjXfffcdrq6ueHh4ALl7uP+MGTMAWLNmjbZeeHHtcW6UF2sW2SeNTJEraDQanjx5gqOjI0+fPs0TM5splUqWLFmCiYkJarWaHj168Mcff9CpUydDp5bjOnToQIcOHVi7di2fffaZodPRi7Zt26LRaDhx4gQPHz7Ew8ODGjVq5NovaT179gSgSpUq6WZXza091S+zsbGhRYsW2Nra8vTpU8aMGUPdunUNnZZOlS1bluTk5DzVyIyOjmbx4sXaxwqFItfv3xqNhkmTJhk6Db24du0a4eHhTJo0iR9//BGNRoNarWby5Mm59pYtebFmkX3SyBS5wvfff8+nn36Kvb09cXFxjBgxwtAp6VxMTAxKpZJ8+fKhVCqJjY0FSDcsKbdYs2YN7du3586dO0yZMiXdsoEDBxooK92Kiori22+/pUiRInh6erJ3714mTJjAb7/9hqurq6HTy3Fbtmxh7969HDt2TDu7qlqt5tq1a3Tr1s3A2enW9OnTWbFiBW5uboSHh9O7d+9c38gsWbIk9erVw8XFBY1Gg0KhYM+ePYZOS6eWLl2a7nFuPFb/W6lSpTh79ixlypTRPpdbTyw8ffqUrVu38vjxY7Zs2QKknUjo3LmzgTPTnbxYs8g+aWSKXKFRo0Y0aNCAJ0+e4OzsnGt7e17WuXNnWrZsScmSJbl16xbffPMN8+bNo379+oZOLce5u7sD5PoZN182YcIEBg0aRO3atbXPHThwgPHjxzN16lQDZqYb9evXp0CBAsTExNCxY0cg7ZYP/57kKTcyNTXFzc0NADc3tzxx25atvIdSpQAAJxlJREFUW7eyZ88e7OzsDJ2K3gQGBrJo0SKUSiUajQZzc3N27Nhh6LR06vjx4+muIc/NJxOqVatGtWrVuHjxIuXKlTN0OnqRF2sW2SeNTPFOGz16NCNGjKBjx44ZGpaBgYEGyko/2rdvT9OmTbl79y6FCxfG0dERlUqFqampoVPLcQqFgkOHDlGgQAFDp6I3jx49StfABGjQoAFz5swxUEa6ZW9vT82aNalZsyYRERHaL+IPHz7UNsByKxsbG5YuXUr16tU5ceIE9vb2hk5J5woWLIilpWWu7dXKzOrVq1m6dClz586lefPmLFmyxNAp6dymTZsMnYLePXr0iClTppCamopGoyEmJobNmzcbOi2dyos1i9eTRqZ4p3333XcABAQEkD9/fgNno1+XL19m1apVJCcna58bP368ATPSncwmg3kut04Kkxcmf8nM0KFDOXPmDM+ePePZs2cULlyY1atXGzotnfr111+ZM2cOU6dOpXjx4gQEBBg6JZ179OgRH3zwgbanWqFQ5PoTg46Ojri6upKQkEDNmjW1k6bkRnn5BPDs2bPx9/cnMDCQmjVrcvjwYUOnpHN5sWbxetLIFO80FxcXIG1G2ZUrVxo4G/366aef6NKli3YoaW42ZswYzMzM8sQ1TM8VLFiQvXv30rhxY+1z+/bto1ChQgbMSvdu3bpFcHAwI0aMYMCAAfTr18/QKenM7du3tb936NBB+3t0dHSu783MjUO+X8fW1pbdu3drG9TR0dGGTklnnp8A/vc19HmBo6MjlStXJjAwkHbt2rF+/XpDp6RzebFm8XrSyBS5gpWVFQEBARQtWlTbA/T8uq7cysXFJd0snLmZn58fkydPpnnz5tqz4rl9spAff/yRPn36sHr1agoXLsz9+/d5/Pgxc+fONXRqOmVtbY1CoSAxMREnJydSU1MNnZLO/HuCMoVCod2vc/uso6ampgQEBHDz5k28vb0ZMmSIoVPSubFjx3L37l1++OEHFi5cyKhRowydks68qreyd+/eesxE/8zNzTlx4gRKpZKDBw8SGRlp6JR0Li/WLF5PodFoNIZOQoj/atasWRmey+0fZCNGjMDT05MyZcpoG165dejoc+fOnaNixYrax8eOHaNmzZoGzEh3lEolu3fv5v79+xQqVAg3Nze8vLwYN24c06ZNM3R6OjNlyhTs7e2Jiori0aNH3Lt3j7Vr1xo6LZ0ICwtLd2+5vOSbb77B19eX6tWrc/z4cZYuXZrrr1GMi4sjJCSEpKQk7cmENm3aGDotnXjeyNy9ezeenp5UqVKF8+fPExYWlunndW4SHh7OrVu3KFCgANOnT+ejjz7i448/NnRaOpUXaxavJz2Z4p2mVqvZv38/1atXz7WNjaykpqZy+/btdEPucmsj8+TJk9y4cYPFixfTvXt3IG3bL1++XDttem4zaNAgTE1NiYyM5MMPP8TS0pK2bdvStWtXQ6emUwMHDiQ+Pp78+fNz4MABKlSoYOiUdMbPz0/bY/nbb7/x7bffGjgj/UlOTqZJkyYANG3alEWLFhk4I937/vvvKVSokPYyj9w8C/rz+zXv2rWLkSNHAtCqVSvt8Tu3io6OxtbWVjtp24wZM3L9pTx5sWaRPdLIFO+0kSNHEhcXR2JiIpcuXcr1H2Av+/ckPxEREQbKRPfs7OyIiooiJSVFOwxHoVAwePBgA2emO3fv3mX9+vWkpKTw6aefYm5uzpIlSyhevLihU9OJuLg41q5di52dHW3btsXExISCBQvSp0+fXDtRyMsDiUJCQvJUI1OlUnH16lVKlSrF1atXc3WD6zmNRpNrJ2fLypMnT7QzoN+6dYv4+HhDp6Qzv/32G2vXrkWlUjFu3DiKFCnCgAEDsLGxybX3jcyLNYvsk0ameKfduHGDFStWkJqaSo8ePfJUI3PGjBna2pOSkvD29n7lLKzvMh8fH3x8fGjfvn2621nk5uv1bGxsgLQbl6vVahYuXIiDg4Nhk9Khfv36Ub58eS5dukRYWBguLi7MmjULPz8/Q6emM3mhYZWV4cOHM3ToUCIjI3F1dWXMmDGGTklnnk9Y5uXlxenTp9PdTzC338Jl6NChDBw4kPDwcAoUKMCvv/5q6JR0Jjg4mODgYJ48ecLAgQOJioqiR48efPbZZ4ZOTWfyYs0i+6SRKd5pZmZpu7C5uTlqtdrA2ejXgQMHOHDgAAEBAXTv3j1XTyLx3F9//ZXnbmYO4OzsnKsbmAAJCQkMHDgQjUZD8+bNKVSoEEFBQTg7Oxs6NZ2JiYkhJCQEtVpNbGwshw4d0i7LrUPfnytRogRjxoyhbNmy7N69mxIlShg6JZ15PmGZRqPh6NGj2udz88Rlz1WrVi3XXlP9b/b29uTLlw83NzfCw8OZPn16uhMKuVFerFlknzQyhXhHOTg4kC9fPhISEihSpAjPnj0zdEo6l5duZn7jxg1++OEHNBqN9vfnJk+ebMDMdON5j45CocDCwoK5c+diYWFh4Kx0q1y5ctprisuWLZtuJEJub2QOGjSI2rVrU7ZsWW7fvs22bdty5X4NsHfvXkOnYDAbN25k/vz56e7nnFsb1i+PTPDw8MgTja28WLPIPmlkinfaqVOntF/GYmJi0n0xe7lXIDdyd3dn7dq1WFpaMnny5Fx9rctzeelm5i/PIPt8Eo3c7OUvKw4ODrm+gQkZr6vOS8LDw/H19QWgR48euXpCq/v37zN+/HimT5/OmTNn6NevH1ZWVvz6669UqlTJ0Onp1O+//87cuXPzxCzK4eHhrFq1Co1GQ0REBKtWrdIuy623VMuLNYvsk0ameKdduHDB0CkYzOjRo3n06BHNmzdnw4YNufq2Fs/lpZuZ16hRw9Ap6NXFixfp1KmTtuf2+e/Pt7XIfW7fvk3RokW5e/durr7cYdy4cXz22WeYmZkxfvx4fvnlF0qUKMGgQYNYunSpodPTKS8vL4oUKWLoNPSiZcuW2onpXv49N8uLNYvsk/tkCvGOun//Pjt27Eg3TDa33xs0Pj6eu3fv4uLiwsKFC2nUqFGeu3VNbvXgwYMslxUqVEiPmQh9OHv2LCNGjODx48e4uroyatSoXHu7mq+//po//viDJ0+e8MknnxASEgLA559/zvLlyw2cnW7179+f+Pj4dPdzHjhwoIGzEkLog/RkCvGO+uGHH6hfv772nmu52b+HPkdHR1OvXr1cPbtsXpPXG5LR0dEkJSVpHxcsWNCA2ejee++9R1BQkKHT0KsjR45Qq1YtIO0+v3FxcQbOSPfef/99Q6cghDAQaWSKXOH8+fPpzoIfP3481w83zJ8/f67vuXzuVbdmye0TpIjcz9/fnyNHjuDi4pJnhgjnpQlhSpYsyQ8//MCFCxcYM2YMERERTJkyRdvgzM1atmzJ+fPntTOC5+b7OQsh0pPhsuKddvLkSW7cuMHixYu198hUqVSsWLFCO2tjbnP79m0AZs2aRaNGjShbtqx2GFLRokUNmZpeXLt2jRs3blC0aFHKlClj6HSE+M86dOjAqlWr8tR9M1u0aMGcOXPSTQiTW+8ZqdFoOHDgAB4eHvj4+HD16lWOHDlC165dMTU1NXR6OvX/9u40Oqoqbfv4VZhUgkDCIGGQiGGMgKCCSGRQBEGQURqTZnRgsBEVUNDAgwyKkKUMiijoAknCDAK9mgRsZFiBVrEVot3YmBAhIAECCQESYhKSej+4Ug95aZ+Xp61z9sup/++Lu059uc6SnKq79t73fu6551RSUqLs7GyVlpYqLCxMK1euNB3LEj/88INatGhx3fXPP/9c3bt3N5DIHrm5uQoJCVFAQID+8pe/qKSkRH379lVgYKDpaDCMmUzc1EJCQnT+/HkVFxd7N5y7XC5NnjzZcDLrvP76697xtZ3cXC6XEhISTESyTWJiorZt26bWrVtrxYoV6tWrl5599lnTseBDe/fu1Zo1ayosHXX6v+vyjslVq1Y1HcU2/tQQxuVyVVg22rx5czVv3txgIvvk5+dr1apVmjZtmqZPn+79MdiJ5s2b531WPf300/rkk08k/fr8cmqRuXr1aq1cuVLBwcFq27atMjMzVatWLX3xxRd65513TMeDYRSZuKk1a9ZMzZo10+DBg1WnTh3TcWyRmJio0tJS7y/g+fn5Cg4OVkCA8/+ct23bptWrVysgIEAlJSWKiYmhyHSYd999V7GxsX6x1zg6Oloul0s5OTnq0aOHwsPDJckvlssGBwdr1KhRNIRxuPLPqcLCQgUHBzt6H/21CwOvXr36b687zZYtW7R9+3ZduXJFvXv31t69exUQEKBhw4aZjob/Dzj/Wyn8wpdffqlly5apuLjYu6fJqft70tLS9Pzzz2vTpk0KDQ3VV199pXnz5mnp0qVq0qSJ6XiW8ng83mI6MDCQ5TgOFBoa6vj91OUWLFhgOoIx/tgQ5vLly6pWrZrpGLbq0aOHlixZosjISD355JOOnq2/drn7b42dpnLlygoICFBISIgiIiK8n89OXwaOG0ORCUf4+OOPtXTpUr848HnOnDlasGCBQkNDJUndu3dXzZo19eabbzp2r8umTZvUp08ftW3bVi+++KLatm2rb7/9Vvfee6/paPCR8qXfgYGBmj59ulq2bOn9cubUQ73LO+qmp6crPz9flSpV0oIFC/Tcc885tttu+Z7ye+65x2wQA8aMGaO1a9eajmGrbt26qU6dOt4lw05ecePxeFRSUiKPx3Pd2MnK7/PasZPPvcWNc+5fO/yKP+3vKSsru+48ufvuu8/Ry5B+/PFHLVu2TB07dlRkZKRKS0v1xBNP6OGHHzYdDT5Svqe6TZs2kqTz58+bjGOrGTNmaNq0aVq8eLEmTpyot99+W1FRUaZjWeLaPeXX8oc95aGhoYqPj1dERIQqVaokybndsdPS0nT27Fm988473h4JpaWlWrBggWOPrjl16pQee+wxb8FVPnbyTKY/3jNuHEUmHMGf9vf81i+E1+4BcZpp06ZpypQp2rVrlzZv3qxLly5p0KBBKiwsVOXKlU3Hgw9cexxPfn6+pF+7Mnbt2tVUJNsEBASoadOmKikp0T333KPS0lLTkSyTmJhoOoIxNWrU0JEjR3TkyBHvNacWmZcuXVJycrJycnK8R1C5XC4NGTLEcDLrzJ07V23btnX0bO3/zR/vGTeOI0zgCFu2bLnu2sCBAw0ksd6yZcuUl5encePGqVq1aiooKND7778vt9utiRMnmo5ni+zsbCUkJGjjxo06cOCA6TjwoSlTpqhjx446dOiQysrKlJOToyVLlpiOZamRI0cqJCRE7dq1U+3atbVx40ZvZ0o4y7Fjx3TixAk1b95cYWFh3hlNpzp8+LBatmwp6dcfSJ18v5988okOHjyoW2+9VR07dlSXLl1UvXp107Es5Y/3jBtHkQlHuHr1qrZs2aLTp0/rgQceUNOmTVWzZk3TsSzh8Xj08ccfa8OGDfrll18UGhqqAQMG6Nlnn3X0B7gkFRUVaefOndq6dasKCgo0aNAg/eEPfzAdCz40dOhQrV69WsOHD1diYqJGjhyp+Ph407EslZubq3/84x/q0qWLDhw4oMjISL6oOdCqVau0c+dOXbx4UQMHDlRmZuZvLh92iu3bt6usrEzFxcV6++239eyzzzq+I3h+fr5SUlK0b98+Xb58Wa1bt9aYMWNMx7KUP94z/t+Y34YjzJgxQ2FhYfriiy/UqlUrvfrqq/r4449Nx7KEy+XSmDFj/OoBfuDAAW3dulUHDhxQt27dNGXKFDVr1sx0LFigpKREycnJatKkiXJzc5WXl2c6kuUqVaqky5cv689//rM8Ho++++47jR071nQsS+3Zs6fCUujk5GT17t3bYCLrJSUlac2aNRoxYoRGjhypQYMGmY5kuRUrVuijjz7SpEmTtHfvXj3zzDOOLjLz8/N1yy23qHfv3urdu7c8Ho9SU1NNx7KUP94zbgxFJhzhxIkTmjNnjr755hs98sgj+uijj0xHgg8tXrxY0dHRmjVrltxut+k4sNCoUaOUlJSk2NhYJSYmasKECaYjWe7FF1/UnXfeqbS0NAUFBTl6n/GePXt08OBBJSUl6dChQ5J+bQize/duxxeZ5QvHyvsG+MOzrPweq1SpIrfbrYKCAsOJrLNq1SqtWLFCAQEBmj59ujp37iyXy+XoLuj+eM+4cRSZcITS0lLl5ubK5XJ5jwKAc6xatcp0BNikR48e6tGjhyTppZdeUnZ2tuFE9pg9e7ZiY2M1Z84cDR061HQcy0RGRiovL09BQUGKiIiQ9GvR1adPH8PJrPf4449r6NChysrK0ujRo9W9e3fTkSwXHh6uQYMGafr06Xr//ffVunVr05Ess23bNu3YsUP5+fmaMmWKOnfubDqS5fzxnnHjKDLhCBMnTtQf//hHnTt3TtHR0Zo2bZrpSLY4fvy4MjMz1bx5c+9ZZMDN7N1339XatWtVUlKiX375RXfeeae3O6WTFRUVqbCwUC6XS1euXDEdxzL16tXTwIED1b9/f504caLC88vphg8frgcffFBpaWmKiIhQZGSk6UiWmzBhgqpVq6YqVaqoVatWunz5sulIlnG73XK73apZs6ajjxS7lj/eM24cRSYc4fTp0/rss8+Um5urGjVq+EWxdW0TiQEDBujEiROObyIB59u3b59SUlL01ltv6emnn9asWbNMR7Lc0KFDFR8fr44dO+qhhx5S27ZtTUey3Jo1a/ymCU5GRoYWLVqkKlWq6JVXXlGvXr1MR7KcP56TeS1/7Knpj/eM/xlFJhxhw4YN6tevn2M7yv471zaReOqpp/yiiQScr3r16t69Ww0bNlRhYaHpSJbr2bOnpF+/hPfq1UtVq1Y1nMh6/tQEZ8aMGRozZowuXryot99+W3FxcaYjWc4fz8k8evSoXn75ZXk8Hu+43Pz58w0ms44/3jNuHEUmHKG4uFgDBgxQRESEdz+m0x9w/thEAs5Xt25dbdq0SZUrV9b8+fOVn59vOpJlzpw5owkTJmjZsmUKDQ3V9u3blZCQoMWLFzt++ag/Pb8qVaqkLl26SJI+/fRTw2ns0a5dO7Vr167COZlOt2jRIu84JibGXBAb+eM948ZRZMIRxowZo5CQENMxbNWnTx+/ayIB55s9e7ZOnz6txx57TFu2bNHChQtNR7LMjBkzNGrUKIWGhkr69W86ICBAM2bM0NKlSw2ns5a/Pr/KyspMR7DVvHnzrtu+kpCQYCiNtdq3b286gu388Z5x4ygy4QjLly/X2rVrTcew1bBhw9ShQwelp6erUaNGat68uelIwO+yfv16DRo0SLfffru++eYbBQQEqEmTJqZjWaagoOC64uqxxx5TfHy8oUT2GTZsmKKiovyiCU5eXp72798vj8ejixcvav/+/d73OnXqZDCZ9cr3VHs8Hh0+fFhHjhwxnAiAXSgy4QihoaGKj4+vsFzW6R/eGzZs0NGjRzV16lQ988wz6tevnwYMGGA6FvAfWbx4sdLT09WvXz8FBASobt26WrlypXJzc/X888+bjmeJ32qU4eQGGlu3br3u2pEjR3TkyBHHPr9atmzp3ZfYokWLCt2Snf451ahRI++4cePGfrNcGABFJhyiRo0a3i8q5Zz+4b127VqtW7dOkrRs2TINGzbMsV/S4HwpKSnasGGDd2ldgwYNtHDhQsXExDi2yGzdurUSEhI0YsQI77XExERHr0rIyMio8Nrj8Wjz5s0KDg527PNr7ty5piMYs379eu/43LlzKigoMJgGgJ0oMuEI/vghXqlSJQUFBUmSAgMD/eLYFjjXrbfeet2/4cDAQFWpUsVQIutNnDhRc+bMUefOnVW7dm1dunRJnTp1UmxsrOlolrm2+2RmZqZee+01Pfzww5o6darBVLDKuXPnvGO3212hUQwAZ6PIhCNcO2uZl5en8PBwbd++3WAi63Xr1k1DhgxR69atdfjwYT3yyCOmIwH/seDgYJ08eVLh4eHeaydPnnT0jydut1uzZs3Sf/3XfykvL081atRQQIB/fCyvXr1a8fHxio2NVdeuXU3HgQU8Ho/uv/9+nT59WvXq1VP79u0d/fcMoCKXx8mbP+CXTp06pffff98vZjf/9a9/6dixY2rUqJGjG2fA+dLT0zVp0iRFRUUpPDxcWVlZ2r9/v+Li4tSiRQvT8eAjZ8+eVWxsrEJDQzVz5kxvZ11/kZ+fL5fLpZ07d6pr166Ovf/z589r7NixatiwoRo0aKDjx4/r5MmTWrZsmcLCwkzHA2ADikw4UnR0dIW9IE6yceNGDR48WPPnz7/uV+FJkyYZSgX8fpcvX9auXbuUnZ2t+vXr6+GHH1bVqlVNx4IP3X///QoMDFSHDh2ue345/WzjKVOmqGPHjjp06JDKysqUk5OjJUuWmI5liVdeeUWDBg1SVFSU91pKSorjjyUC8N/8Y10OHG/SpEneLyzZ2dmqVauW4UTWqVu3riSpYcOGuuWWWwynAXynWrVqjm3+8j/Zs2dPhSWjycnJ6t27t8FE1nFqUXUjTp06pf79+2vTpk1KTEzUyJEjTUeyzJkzZyoUmJLUpUsXffDBB4YSAbAbRSYcISYmxjsOCgpSq1atDKaxVufOnSX9+kV0xYoVhtMA+E/t2bNHBw8eVFJSkg4dOiRJKi0t1e7dux1bZPrz4e0lJSVKTk5WkyZNlJubq7y8PNORLFN+lBgA/8VTADe99evX67777lP79u1VqVIl/fDDD34xw1etWjXt2rVLGRkZOnbsmI4dO2Y6EoD/hcjISDVq1EhBQUGKiIhQRESEmjZtqgULFpiOBguMGjVKn332mcaOHavExERNmDDBdCTL1K9fX3v27Klwbe/evbr99tsNJQJgN/Zk4qZWfoB7XFycKleurJ9//lnz5s1TZGSkxo8fbzqepYYPH17htcvlUkJCgqE0AP5TZWVlOnHihDIzM9W8eXPVqVOHLpwOlJWVVeF1QECAatSoocDAQEOJrJObm6sXXnhB1apV0x133KGff/5ZOTk5+vDDD1WzZk3T8QDYgCITN7XBgwdXOMBd+nVJUkxMjD799FODyayVn5+vW265RZUrVzYdBcDvtGrVKu3cuVMXL17UwIEDlZmZqddff910LPhY3759dfbsWUVEROj48eOqXLmyrl69qsmTJ6t///6m41nin//8p06ePKk6derovvvuMx0HgI1YLoubmj8e4L5q1Sr169dP/fv31759+0zHAfA7JSUlaeXKlapWrZpGjhyp7777znQkWKBBgwbasWOH1q9fr7/+9a+6++67tW3bNq1atcp0NMu0atVKvXr1osAE/BBFJm5q5Qe4X8vpB7hv27ZNO3bs0Lp16xQfH286DoDfqXxBUflzy+12m4wDi+Tk5HiXioaGhur8+fOqXr06TXIAOBLdZXFTe+WVVzRu3Lh/e4C7U7ndbrndbtWsWVMlJSWm4wD4nfr06aOhQ4cqKytLo0ePVvfu3U1HggVatmypSZMm6Z577lFqaqruuusuJScnO/rILQD+iz2ZuOn52wHuI0aM8Db4uXYM4OaVkZGhtLQ0RUREKDIy0nQcWKS8I3jz5s310EMP6aefflK9evUcu7/+73//uwoLC+XxePTGG2/opZdeUt++fU3HAmADikzgJvPggw8qKipKHo9HX331VYUDr+fPn28wGYD/ja1bt/7mewMGDLAtB+yRn5+vlJQUFRcXe685/f/zk08+qXfeeUezZs3SvHnzNGHCBK1evdp0LAA2YLkscJNZtGiRdxwTE2MuCIDfJSMjo8Jrj8ejzZs3Kzg42PHFhz8aN26cwsLCVK9ePUlydO+AckFBQapVq5YCAgJUu3btCgU2AGdjJhMAAMMyMzP12muvKSIiQlOnTnX0kn9/NXz4cCUmJpqOYas//elPysnJ0ZAhQ1RQUKADBw7ovffeMx0LgA0oMgEAMGj16tWKj49XbGysunbtajoOLPLmm2+qb9++uuuuu7zXnN5JuLi4WCdOnFCTJk2UlpamO++80/H3DOBXLJcFAMCAs2fPKjY2VqGhodq4caNCQ0NNR4KFvv76a+3evdv72uVyadeuXQYTWe/ChQtaunSpLly4oJ49e6qwsFBt2rQxHQuADZjJBADAgPvvv1+BgYHq0KHDdfvzaOIFJxgzZoyefvppffDBB5o1a5Zee+01bdiwwXQsADZgJhMAAAOWLFliOgJsMHv2bL3++uuKjo6+7seEdevWGUplj6KiIkVFRenDDz9Uo0aNFBQUZDoSAJtQZAIAYED79u1NR4ANxo0bJ0lasGCB4ST2c7vd2rdvn8rKypSamsp+TMCPsFwWAADAYqdPn9a2bdtUVFTkvTZ+/HiDiax35swZxcXFKS0tTY0bN9bkyZMVHh5uOhYAGzCTCQAAYLGXXnpJUVFR3nMy/cEnn3yihQsXmo4BwACKTAAAAItVqVJFEydONB3DVhkZGbp06ZJCQkJMRwFgM4pMAAAAizVt2lRJSUm66667vA2AIiIiDKeyVkZGhh544AHVrFnTe8/79+83nAqAHdiTCQAAYLHhw4dXeO1yuZSQkGAoDQBYi5lMAAAAiz300EMaNWqU6Ri2Sk1N1ebNm1VSUiJJys7O1vLlyw2nAmCHSqYDAAAAOF1KSopKS0tNx7DVm2++qfbt2ys/P1/169dX9erVTUcCYBNmMgEAACx24cIFde7cWQ0aNJDL5ZLL5dK6detMx7JUSEiI+vTpo7/97W964YUXNGzYMNORANiEIhMAAMBiS5cuNR3Bdi6XS+np6SosLNRPP/2kc+fOmY4EwCY0/gEAALBYZmamduzYUWF/4uzZsw2nslZ6errS09NVp04dzZkzR/369dNTTz1lOhYAG1BkAgAAWCwmJkZdu3bVgQMHFBYWpitXrui9994zHctyubm5+uWXX+TxeORyuVS/fn3TkQDYgOWyAAAAFgsODtbYsWN1/PhxzZ07V0OGDDEdyXLTp0/Xl19+qdtuu81bZDp9HyqAX1FkAgAAWMzj8ejcuXO6cuWKrly5oosXL5qOZLkff/xRO3fulMvlMh0FgM04wgQAAMBi48eP186dO9WvXz9169ZNXbp0MR3JcmFhYSooKDAdA4AB7MkEAACwWXFxsdxut+kYloiOjpbL5VJOTo4KCgoUHh4uSSyXBfwIRSYAAIBFJkyYoEWLFkmSVqxYoWeeeUaSNGLECCUkJBhMZp1Tp0795nu33367jUkAmMJyWQAAAIvk5OR4x3v37vWOnfwbf+3atfX555+rfv36CggIUFxcnBYuXOjYmVsA16PIBAAAsMG1haWTm+G88cYbysrKUllZmWbOnKnIyEj17NlTM2fONB0NgE0oMgEAACxybTHp5MLyWllZWYqNjdXVq1f17bffavTo0Xr00UeVm5trOhoAm3CECQAAgEWOHj2ql19+WR6Pp8I4IyPDdDTLlBfTBw8e1N13363AwEBJUlFRkclYAGxEkQkAAGCR8qY/khQTE/Nvx05z6623av369frss8/Up08flZWV6dNPP1W9evVMRwNgE7rLAgAAwGdyc3O1fPly1a9fX0OGDNFXX32lhIQEzZ49W7Vr1zYdD4ANKDIBAAAAAD5D4x8AAAAAgM9QZAIAAAAAfIbGPwAAAPCZrKys33yvfv36NiYBYAp7MgEAAOAz0dHRkqS8vDwVFBSoadOmOnr0qG677TZt2bLFcDoAdmAmEwAAAD6zfv16SdLzzz+vuLg4Va1aVVeuXNGkSZMMJwNgF/ZkAgAAwOfOnDmjqlWrSvr17Mzs7GzDiQDYhZlMAAAA+FynTp00bNgwtWrVSt9//7369+9vOhIAm7AnEwAAAJZIT09Xenq6GjVqpMjISNNxANiEmUwAAAD43NmzZ7Vs2TJduHBBPXv2VFFRkdq0aWM6FgAbsCcTAAAAPjd9+nQNGjRIxcXFateunebMmWM6EgCbUGQCAADA54qKihQVFSWXy6VGjRopKCjIdCQANqHIBAAAgM+53W7t27dPZWVlSk1NldvtNh0JgE1o/AMAAACfO3PmjOLi4pSWlqbGjRtrypQpatCggelYAGxAkQkAAACf27hxowYPHux9nZCQoBEjRhhMBMAuFJkAAADwmW3btmn37t06cOCAOnToIEkqKytTWlqakpKSDKcDYAeOMAEAAIDPdO7cWbVr11ZeXp6io6MlSZUqVVJ4eLjhZADswkwmAAAALJGdna2rV6/K4/EoOztb9957r+lIAGzATCYAAAB8burUqUpNTVVhYaEKCwt1xx13aMOGDaZjAbABR5gAAADA53766SclJSWpU6dOSk5O5pxMwI9QZAIAAMDnqlSpIpfLpStXrqhmzZoqKSkxHQmATSgyAQAA4HMtW7bU8uXLFRYWpokTJ+rq1aumIwGwCY1/AAAAYImCggIFBQUpJSVFbdq0Ua1atUxHAmADikwAAAD43Pfff6+kpCQVFRV5r82cOdNcIAC2obssAAAAfO7VV1/V6NGjFRISYjoKAJtRZAIAAMDnGjZsqCeeeMJ0DAAGsFwWAAAAPrdlyxalpKSocePG3mvjx483mAiAXZjJBAAAgM+tWbNGjz76KMtlAT9EkQkAAACfCw0N1ZgxY0zHAGAAy2UBAADgc5MnT1blypXVokULuVwuSVJ0dLThVADswEwmAAAAfK5hw4aSpPPnzxtOAsBuzGQCAADAZ86cOaO6devq2LFj170XERFhIBEAu1FkAgAAwGfmzp2r2NhYDR8+XC6XS+VfNV0ulxISEgynA2AHikwAAAD43O7du/XII494XycnJ6t3794GEwGwC3syAQAA4DN79uzRwYMHlZSUpNTUVElSWVmZdu3aRZEJ+AmKTAAAAPhMZGSk8vLyFBQU5N2D6XK59PjjjxtOBsAuLJcFAACAz5WVlXn/m5qaqtatW8vtdhtOBcAOzGQCAADA5+bPn6/w8HBlZWXp8OHDuu222xQXF2c6FgAbVDIdAAAAAM7z7bffKiYmRocOHdLy5ct15swZ05EA2IQiEwAAAD5XVlam77//Xg0aNFBxcbFyc3NNRwJgE/ZkAgAAwOdWr16trVu36q233tKGDRvUrFkzDR482HQsADagyAQAAIDliouLafwD+AmWywIAAMBnJkyY4B2vWLHCOx41apSBNABMoMgEAACAz+Tk5HjHe/fu9Y5ZPAf4D4pMAAAAWOLawtLlchlMAsBOFJkAAADwmWuLSQpLwD8FmA4AAAAA5zh69KhefvlleTyeCuOMjAzT0QDYhO6yAAAA8Jmvv/76N99r3769jUkAmEKRCQAAAADwGfZkAgAAAAB8hiITAAAAAOAzFJkAAAAAAJ+hyAQAAAAA+AxFJgAAAADAZ/4PLrqaZtwBdD0AAAAASUVORK5CYII=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695325" y="155575"/>
            <a:ext cx="10515600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3200" b="1" dirty="0"/>
              <a:t>EDA – Bivariate Analysis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27" y="1471323"/>
            <a:ext cx="6288548" cy="3700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05600" y="1471323"/>
            <a:ext cx="525064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consider correlation above 0.4 as 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significant negative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Significant positive correlated features are: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Current Price and Earning </a:t>
            </a:r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S</a:t>
            </a:r>
            <a:r>
              <a:rPr lang="en-US" dirty="0" smtClean="0"/>
              <a:t>hare 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Net Income and Estimate Shares Outstanding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Net Income and  Earning Per 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84151"/>
            <a:ext cx="10515600" cy="5969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Applying K-Means Clustering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36" y="1066801"/>
            <a:ext cx="5252714" cy="3459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450" y="4586505"/>
            <a:ext cx="6048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s</a:t>
            </a:r>
            <a:r>
              <a:rPr lang="en-US" dirty="0" smtClean="0"/>
              <a:t>ilhouette </a:t>
            </a:r>
            <a:r>
              <a:rPr lang="en-US" dirty="0"/>
              <a:t>scores</a:t>
            </a:r>
            <a:r>
              <a:rPr lang="en-US" dirty="0" smtClean="0"/>
              <a:t>, and the plots of several silhouette visualizers, it appears  </a:t>
            </a:r>
            <a:r>
              <a:rPr lang="en-US" dirty="0"/>
              <a:t>8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optimum number of clusters</a:t>
            </a:r>
          </a:p>
          <a:p>
            <a:endParaRPr lang="en-US" dirty="0"/>
          </a:p>
          <a:p>
            <a:r>
              <a:rPr lang="en-US" dirty="0" smtClean="0"/>
              <a:t>It has a good silhouette score, K = 0.4, and an “elbow” and the best  distribution of clusters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825" y="923926"/>
            <a:ext cx="4552950" cy="329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" y="1365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Cluster Profiles – mean values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926789"/>
            <a:ext cx="11159393" cy="22450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1475" y="3429000"/>
            <a:ext cx="116109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0  had the highest mean cash ratio of $321.85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1 had the highest mean Current Price, Earning Per Share  and P/B Ration. A good cluster for those looking to get big returns on investment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2 is the biggest cluster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5 had the highest mean Net Income and Estimated Shares Outstanding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6 had the highest mean Volatility, ROE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7 had the highest mean Price Change and Net Cash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50" y="132442"/>
            <a:ext cx="10515600" cy="5207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Applying Hierarchical Clustering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1950" y="837808"/>
            <a:ext cx="800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dendogram (Average Linkage) gave highest </a:t>
            </a:r>
            <a:r>
              <a:rPr lang="en-US" dirty="0" err="1"/>
              <a:t>C</a:t>
            </a:r>
            <a:r>
              <a:rPr lang="en-US" dirty="0" err="1" smtClean="0"/>
              <a:t>ophenetic</a:t>
            </a:r>
            <a:r>
              <a:rPr lang="en-US" dirty="0" smtClean="0"/>
              <a:t> Correlation for our plots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207140"/>
            <a:ext cx="10823405" cy="3469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0" y="4860846"/>
            <a:ext cx="4830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will pick 7 as our optimum number of clusters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57" y="4721067"/>
            <a:ext cx="3514286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03201"/>
            <a:ext cx="10515600" cy="596900"/>
          </a:xfrm>
        </p:spPr>
        <p:txBody>
          <a:bodyPr>
            <a:normAutofit/>
          </a:bodyPr>
          <a:lstStyle/>
          <a:p>
            <a:r>
              <a:rPr lang="en-US" sz="3200" b="1" dirty="0"/>
              <a:t>Applying Hierarchical Clustering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007027"/>
            <a:ext cx="10515600" cy="1743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275" y="3143250"/>
            <a:ext cx="1158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97% of the Companies are under cluster 6 in our Hierarchical clustering; </a:t>
            </a:r>
            <a:r>
              <a:rPr lang="en-US" b="1" dirty="0" smtClean="0"/>
              <a:t>not a good clustering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Here cluster 4 with only one company, Priceline.com </a:t>
            </a:r>
            <a:r>
              <a:rPr lang="en-US" dirty="0" err="1" smtClean="0"/>
              <a:t>Inc</a:t>
            </a:r>
            <a:r>
              <a:rPr lang="en-US" dirty="0" smtClean="0"/>
              <a:t>, gave the highest mean Current Price and Earning per share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1 with a similar performance in K-Means clustering has 8 companies including Priceline.com </a:t>
            </a:r>
            <a:r>
              <a:rPr lang="en-US" dirty="0" err="1" smtClean="0"/>
              <a:t>Inc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Cluster 4 here has the highest volatility, the two companies under the cluster are the same two for K-Means under cluster 6 (the highest mean Volatility) for K-Means clustering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5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7476"/>
            <a:ext cx="10515600" cy="615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09575" y="733426"/>
            <a:ext cx="10944225" cy="5443537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200" dirty="0"/>
              <a:t>K-Means clustering appears to give a better clustering than Hierarchical clustering </a:t>
            </a:r>
            <a:endParaRPr lang="en-US" sz="2200" dirty="0" smtClean="0"/>
          </a:p>
          <a:p>
            <a:pPr marL="285750" indent="-285750">
              <a:lnSpc>
                <a:spcPct val="150000"/>
              </a:lnSpc>
            </a:pPr>
            <a:r>
              <a:rPr lang="en-US" sz="2200" dirty="0" smtClean="0"/>
              <a:t>K-Means </a:t>
            </a:r>
            <a:r>
              <a:rPr lang="en-US" sz="2200" dirty="0"/>
              <a:t>clustering </a:t>
            </a:r>
            <a:r>
              <a:rPr lang="en-US" sz="2200" dirty="0" smtClean="0"/>
              <a:t>gave a more </a:t>
            </a:r>
            <a:r>
              <a:rPr lang="en-US" sz="2200" dirty="0"/>
              <a:t>distinct </a:t>
            </a:r>
            <a:r>
              <a:rPr lang="en-US" sz="2200" dirty="0" smtClean="0"/>
              <a:t>cluster. It has more observations per cluster. The highest cluster had 77% of the observations as compared to 97% for Hierarchical </a:t>
            </a:r>
          </a:p>
          <a:p>
            <a:pPr marL="285750" indent="-285750">
              <a:lnSpc>
                <a:spcPct val="150000"/>
              </a:lnSpc>
            </a:pPr>
            <a:r>
              <a:rPr lang="en-US" sz="2200" dirty="0" smtClean="0"/>
              <a:t>The Silhouette score vary from 0.12 to 0.46. Our chose number of cluster (8) had a score of 0.40</a:t>
            </a:r>
          </a:p>
          <a:p>
            <a:pPr marL="285750" indent="-285750">
              <a:lnSpc>
                <a:spcPct val="150000"/>
              </a:lnSpc>
            </a:pPr>
            <a:r>
              <a:rPr lang="en-US" sz="2200" dirty="0" smtClean="0"/>
              <a:t>Our recommendations will be based on the K-Means clustering</a:t>
            </a:r>
          </a:p>
          <a:p>
            <a:pPr marL="285750" indent="-285750">
              <a:lnSpc>
                <a:spcPct val="150000"/>
              </a:lnSpc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</a:pPr>
            <a:endParaRPr lang="en-US" sz="2200" dirty="0" smtClean="0"/>
          </a:p>
          <a:p>
            <a:pPr marL="285750" indent="-285750">
              <a:lnSpc>
                <a:spcPct val="150000"/>
              </a:lnSpc>
            </a:pPr>
            <a:endParaRPr lang="en-US" sz="2200" dirty="0"/>
          </a:p>
          <a:p>
            <a:pPr marL="285750" indent="-285750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2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5775" y="0"/>
            <a:ext cx="103632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Content</a:t>
            </a: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9100" y="1466850"/>
            <a:ext cx="10515600" cy="48053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Problem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Summary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Insights and Recommendations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9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88926"/>
            <a:ext cx="10515600" cy="46355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b="1" dirty="0" smtClean="0"/>
              <a:t>Business Insights and Recommendations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895351"/>
            <a:ext cx="11134725" cy="542448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best performing companies to an investor will be one that returns the highest mean and steady Earning Per Share, Highest Net Income and PB</a:t>
            </a:r>
          </a:p>
          <a:p>
            <a:r>
              <a:rPr lang="en-US" sz="2000" b="1" dirty="0" smtClean="0"/>
              <a:t>Cluster 1 </a:t>
            </a:r>
            <a:r>
              <a:rPr lang="en-US" sz="2000" dirty="0" smtClean="0"/>
              <a:t>made of 8 companies: Alliance Data Systems, Biogen IDEC </a:t>
            </a:r>
            <a:r>
              <a:rPr lang="en-US" sz="2000" dirty="0" err="1" smtClean="0"/>
              <a:t>Inc</a:t>
            </a:r>
            <a:r>
              <a:rPr lang="en-US" sz="2000" dirty="0" smtClean="0"/>
              <a:t>, Chipotle Mexican Grill, </a:t>
            </a:r>
            <a:r>
              <a:rPr lang="en-US" sz="2000" dirty="0" err="1" smtClean="0"/>
              <a:t>Equinix</a:t>
            </a:r>
            <a:r>
              <a:rPr lang="en-US" sz="2000" dirty="0" smtClean="0"/>
              <a:t>, Intuitive Surgical </a:t>
            </a:r>
            <a:r>
              <a:rPr lang="en-US" sz="2000" dirty="0" err="1" smtClean="0"/>
              <a:t>Inc</a:t>
            </a:r>
            <a:r>
              <a:rPr lang="en-US" sz="2000" dirty="0" smtClean="0"/>
              <a:t>, Mettle Toledo, Priceline.com </a:t>
            </a:r>
            <a:r>
              <a:rPr lang="en-US" sz="2000" dirty="0" err="1" smtClean="0"/>
              <a:t>Inc</a:t>
            </a:r>
            <a:r>
              <a:rPr lang="en-US" sz="2000" dirty="0" smtClean="0"/>
              <a:t> and Regeneron  is the best for this</a:t>
            </a:r>
          </a:p>
          <a:p>
            <a:r>
              <a:rPr lang="en-US" sz="2000" b="1" dirty="0" smtClean="0"/>
              <a:t>Cluster 0</a:t>
            </a:r>
            <a:r>
              <a:rPr lang="en-US" sz="2000" dirty="0" smtClean="0"/>
              <a:t>, made of 20 companies,  has a high mean Cash Ratio, but low Current </a:t>
            </a:r>
            <a:r>
              <a:rPr lang="en-US" sz="2000" dirty="0"/>
              <a:t>P</a:t>
            </a:r>
            <a:r>
              <a:rPr lang="en-US" sz="2000" dirty="0" smtClean="0"/>
              <a:t>rice</a:t>
            </a:r>
          </a:p>
          <a:p>
            <a:r>
              <a:rPr lang="en-US" sz="2000" b="1" dirty="0" err="1" smtClean="0"/>
              <a:t>Cluser</a:t>
            </a:r>
            <a:r>
              <a:rPr lang="en-US" sz="2000" b="1" dirty="0" smtClean="0"/>
              <a:t> 2</a:t>
            </a:r>
            <a:r>
              <a:rPr lang="en-US" sz="2000" dirty="0" smtClean="0"/>
              <a:t>, the biggest cluster made of 264 companies has an average performance on  most metrics</a:t>
            </a:r>
          </a:p>
          <a:p>
            <a:r>
              <a:rPr lang="en-US" sz="2000" b="1" dirty="0" smtClean="0"/>
              <a:t>Cluster 3 and 4, </a:t>
            </a:r>
            <a:r>
              <a:rPr lang="en-US" sz="2000" dirty="0" smtClean="0"/>
              <a:t>made of 27 and 5 companies respectively are also average on most metrics</a:t>
            </a:r>
          </a:p>
          <a:p>
            <a:r>
              <a:rPr lang="en-US" sz="2000" b="1" dirty="0" smtClean="0"/>
              <a:t>Cluster 5, </a:t>
            </a:r>
            <a:r>
              <a:rPr lang="en-US" sz="2000" dirty="0" smtClean="0"/>
              <a:t>made of 11 companies has the highest mean Net Income and the highest mean Estimated Shares Outstanding. The company is doing well, so worth investing in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Cluster 6, </a:t>
            </a:r>
            <a:r>
              <a:rPr lang="en-US" sz="2000" dirty="0" smtClean="0"/>
              <a:t> made of only 2 companies is doing well on the ROE, but has high Volatility. Individual wishing for early return on investment should study trends before choosing companies in this cluster for investment</a:t>
            </a:r>
          </a:p>
          <a:p>
            <a:r>
              <a:rPr lang="en-US" sz="2000" b="1" dirty="0" smtClean="0"/>
              <a:t>Cluster 7</a:t>
            </a:r>
            <a:r>
              <a:rPr lang="en-US" sz="2000" dirty="0" smtClean="0"/>
              <a:t>,made of 3 companies has the highest Price Change, Net Cash Flow, and P/E ratio. The stock price per earning is high; </a:t>
            </a:r>
            <a:r>
              <a:rPr lang="en-US" sz="2000" dirty="0"/>
              <a:t>n</a:t>
            </a:r>
            <a:r>
              <a:rPr lang="en-US" sz="2000" dirty="0" smtClean="0"/>
              <a:t>ot the best in terms of profit per dollar invested. But it gives steady returns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18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30" y="278627"/>
            <a:ext cx="10515600" cy="57398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/>
              <a:t>Business Problem Overview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914" y="1000897"/>
            <a:ext cx="11405286" cy="5176066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stock market is a good place for savings and investment for the future. It provides a good steady returns on investments over a long period of time and can also </a:t>
            </a:r>
            <a:r>
              <a:rPr lang="en-US" sz="2400" dirty="0" err="1" smtClean="0"/>
              <a:t>gorw</a:t>
            </a:r>
            <a:r>
              <a:rPr lang="en-US" sz="2400" dirty="0" smtClean="0"/>
              <a:t> a lot more than expected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The earlier one starts  investing, the larger the returns one can have at retirement and can help meet life’s financial expectations in old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otential losses when a company one invested in is not doing well is a real risk. It’s therefore important to maintain a diversified portfolio in stock to temper losses and maximize earning at any given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However,  analyzing the performance of  multitude companies to determine  the worth of their stock can be tedious and time 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 this work, we will do a cluster analysis to identify stocks that exhibit similar characteristics and ones which exhibit minimum correlation. We will also analyze the performance of each cluster and give actionable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This will help investor better analyze stocks across different markets and hedge against risks that could occasion losses to their portfolio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36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84151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Data </a:t>
            </a:r>
            <a:r>
              <a:rPr lang="en-US" sz="3600" b="1" dirty="0"/>
              <a:t>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838200"/>
            <a:ext cx="12106275" cy="5714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data has 340 rows and 15 columns representing 340 companies and 15 features to analyze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duplication in the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 missing values in the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data type is float,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object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numeric columns (float and </a:t>
            </a:r>
            <a:r>
              <a:rPr lang="en-US" sz="2000" dirty="0" err="1" smtClean="0"/>
              <a:t>int</a:t>
            </a:r>
            <a:r>
              <a:rPr lang="en-US" sz="2000" dirty="0" smtClean="0"/>
              <a:t>) are 11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Only 4 are object type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income of all the companies combined is over 500 billion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644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8642" y="66375"/>
            <a:ext cx="11543271" cy="61324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EDA – Univariate Analysis</a:t>
            </a:r>
            <a:endParaRPr lang="en-US" sz="32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26" y="808541"/>
            <a:ext cx="5788774" cy="3430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77" y="860938"/>
            <a:ext cx="5839596" cy="34388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1640" y="4272677"/>
            <a:ext cx="55399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Current </a:t>
            </a:r>
            <a:r>
              <a:rPr lang="en-US" b="1" dirty="0" smtClean="0"/>
              <a:t>Price</a:t>
            </a:r>
            <a:r>
              <a:rPr lang="en-US" dirty="0"/>
              <a:t> </a:t>
            </a:r>
            <a:r>
              <a:rPr lang="en-US" dirty="0" smtClean="0"/>
              <a:t>is the </a:t>
            </a:r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stock price in dollars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minimum price per stock is $4.5 and the max is $1274.95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distribution is skewed toward higher prices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mean is $80.86 and the median is $59.71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40277" y="4481128"/>
            <a:ext cx="5771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Price </a:t>
            </a:r>
            <a:r>
              <a:rPr lang="en-US" b="1" dirty="0" smtClean="0"/>
              <a:t>Change </a:t>
            </a:r>
            <a:r>
              <a:rPr lang="en-US" dirty="0" smtClean="0"/>
              <a:t>is the percentage </a:t>
            </a:r>
            <a:r>
              <a:rPr lang="en-US" dirty="0"/>
              <a:t>change in the stock price in 13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Price Change per stock is almost normally distributed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Price change ranges from $-47.12, indicating losses to $55.05 indication profits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The mean price change is $4.07 and median is $4.8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8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90726"/>
            <a:ext cx="11029950" cy="462777"/>
          </a:xfrm>
        </p:spPr>
        <p:txBody>
          <a:bodyPr>
            <a:noAutofit/>
          </a:bodyPr>
          <a:lstStyle/>
          <a:p>
            <a:r>
              <a:rPr lang="en-US" sz="3200" b="1" dirty="0"/>
              <a:t>EDA – 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91" y="640382"/>
            <a:ext cx="5637734" cy="33153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263" y="653503"/>
            <a:ext cx="5554324" cy="3289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670" y="3875955"/>
            <a:ext cx="53625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net income distribution is slightly skewed to the right with outliers on both 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net income of 9.4% of the investors is less than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median net income is about 703 million dollars whiles the mean net income is 1.4 billion dollars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maximum net income is over 2 billion dollars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76404" y="3916982"/>
            <a:ext cx="58293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Earning </a:t>
            </a:r>
            <a:r>
              <a:rPr lang="en-US" dirty="0"/>
              <a:t>P</a:t>
            </a:r>
            <a:r>
              <a:rPr lang="en-US" dirty="0" smtClean="0"/>
              <a:t>er </a:t>
            </a:r>
            <a:r>
              <a:rPr lang="en-US" dirty="0"/>
              <a:t>S</a:t>
            </a:r>
            <a:r>
              <a:rPr lang="en-US" dirty="0" smtClean="0"/>
              <a:t>hare is almost normally distributed, but with outliers on both ends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Some shares returned profits while others lost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highest lost per share was $61.20  and the highest earning per share was $50.01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earning per share is $2.77 and the median is $2.89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1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25" y="231653"/>
            <a:ext cx="10515600" cy="654050"/>
          </a:xfrm>
        </p:spPr>
        <p:txBody>
          <a:bodyPr>
            <a:normAutofit/>
          </a:bodyPr>
          <a:lstStyle/>
          <a:p>
            <a:r>
              <a:rPr lang="en-US" sz="3200" b="1" dirty="0"/>
              <a:t>EDA – 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5" y="768530"/>
            <a:ext cx="5970625" cy="35356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768530"/>
            <a:ext cx="5970624" cy="35356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825" y="4304207"/>
            <a:ext cx="602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Volatility or standard deviation of the stock price over the past  13 days is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Ranges from 0.73 to 4.2, and a median of 1.38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4329708"/>
            <a:ext cx="604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ROE</a:t>
            </a:r>
            <a:r>
              <a:rPr lang="en-US" dirty="0" smtClean="0"/>
              <a:t> is a measure </a:t>
            </a:r>
            <a:r>
              <a:rPr lang="en-US" dirty="0"/>
              <a:t>of financial performance calculated by dividing net income by shareholders' equity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equity per share holder is also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Ranges from $1 to $917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mean share holder equity is $39 and the median is $15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59" y="110268"/>
            <a:ext cx="11406316" cy="4993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EDA – Univariate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25" y="973574"/>
            <a:ext cx="5843717" cy="33988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3203"/>
            <a:ext cx="5734050" cy="3395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325" y="4476559"/>
            <a:ext cx="55842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Cash </a:t>
            </a:r>
            <a:r>
              <a:rPr lang="en-US" b="1" dirty="0" smtClean="0"/>
              <a:t>Ratio </a:t>
            </a:r>
            <a:r>
              <a:rPr lang="en-US" dirty="0" smtClean="0"/>
              <a:t>is ratio </a:t>
            </a:r>
            <a:r>
              <a:rPr lang="en-US" dirty="0"/>
              <a:t>of a company's total reserves of cash and cash equivalents to its total current </a:t>
            </a:r>
            <a:r>
              <a:rPr lang="en-US" dirty="0" smtClean="0"/>
              <a:t>liabilities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Skewed heavily to the right.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2699" y="4188785"/>
            <a:ext cx="5577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Net Cash Ratio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ratio of a company's total reserves of cash and cash equivalents to its total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companies had negative Net Cash flows and other positive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Distribution is close to normal with outliers on both sides</a:t>
            </a:r>
          </a:p>
        </p:txBody>
      </p:sp>
    </p:spTree>
    <p:extLst>
      <p:ext uri="{BB962C8B-B14F-4D97-AF65-F5344CB8AC3E}">
        <p14:creationId xmlns:p14="http://schemas.microsoft.com/office/powerpoint/2010/main" val="4100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193675"/>
            <a:ext cx="10515600" cy="388637"/>
          </a:xfrm>
        </p:spPr>
        <p:txBody>
          <a:bodyPr>
            <a:noAutofit/>
          </a:bodyPr>
          <a:lstStyle/>
          <a:p>
            <a:r>
              <a:rPr lang="en-US" sz="3200" b="1" dirty="0"/>
              <a:t>EDA – 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5" y="781050"/>
            <a:ext cx="6158003" cy="43432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5099" y="866775"/>
            <a:ext cx="5248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specific economic sector assigned to a company by the Global Industry Classification Standard (GICS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11 of them under this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Industrials are the highest and make up 15% of the assigned, followed by Financials at 14.4% and Health Care at 11.8%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lowest is Telecommunication Services at 1.5%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6032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1487</Words>
  <Application>Microsoft Office PowerPoint</Application>
  <PresentationFormat>Widescreen</PresentationFormat>
  <Paragraphs>146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Content</vt:lpstr>
      <vt:lpstr>Business Problem Overview</vt:lpstr>
      <vt:lpstr> Data Overview </vt:lpstr>
      <vt:lpstr>EDA – Univariate Analysis</vt:lpstr>
      <vt:lpstr>EDA – Univariate Analysis</vt:lpstr>
      <vt:lpstr>EDA – Univariate Analysis</vt:lpstr>
      <vt:lpstr>EDA – Univariate Analysis</vt:lpstr>
      <vt:lpstr>EDA – Univariate Analysis</vt:lpstr>
      <vt:lpstr>EDA – Univariate Analysis</vt:lpstr>
      <vt:lpstr>EDA – Bivariate Analysis</vt:lpstr>
      <vt:lpstr>EDA – Bivariate Analysis</vt:lpstr>
      <vt:lpstr>EDA – Bivariate Analysis</vt:lpstr>
      <vt:lpstr>EDA – Bivariate Analysis</vt:lpstr>
      <vt:lpstr>Applying K-Means Clustering</vt:lpstr>
      <vt:lpstr> Cluster Profiles – mean values </vt:lpstr>
      <vt:lpstr>Applying Hierarchical Clustering</vt:lpstr>
      <vt:lpstr>Applying Hierarchical Clustering</vt:lpstr>
      <vt:lpstr>Summary</vt:lpstr>
      <vt:lpstr> Business Insights and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A. Adogla</dc:creator>
  <cp:lastModifiedBy>Enoch A. Adogla</cp:lastModifiedBy>
  <cp:revision>62</cp:revision>
  <dcterms:created xsi:type="dcterms:W3CDTF">2022-02-11T20:39:35Z</dcterms:created>
  <dcterms:modified xsi:type="dcterms:W3CDTF">2022-05-09T16:06:21Z</dcterms:modified>
</cp:coreProperties>
</file>