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0"/>
  </p:handoutMasterIdLst>
  <p:sldIdLst>
    <p:sldId id="256" r:id="rId2"/>
    <p:sldId id="258" r:id="rId3"/>
    <p:sldId id="268" r:id="rId4"/>
    <p:sldId id="267" r:id="rId5"/>
    <p:sldId id="259" r:id="rId6"/>
    <p:sldId id="260" r:id="rId7"/>
    <p:sldId id="257" r:id="rId8"/>
    <p:sldId id="274" r:id="rId9"/>
    <p:sldId id="261" r:id="rId10"/>
    <p:sldId id="263" r:id="rId11"/>
    <p:sldId id="265" r:id="rId12"/>
    <p:sldId id="264" r:id="rId13"/>
    <p:sldId id="266" r:id="rId14"/>
    <p:sldId id="271" r:id="rId15"/>
    <p:sldId id="262" r:id="rId16"/>
    <p:sldId id="270" r:id="rId17"/>
    <p:sldId id="272" r:id="rId18"/>
    <p:sldId id="269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90" r:id="rId33"/>
    <p:sldId id="288" r:id="rId34"/>
    <p:sldId id="289" r:id="rId35"/>
    <p:sldId id="291" r:id="rId36"/>
    <p:sldId id="292" r:id="rId37"/>
    <p:sldId id="293" r:id="rId38"/>
    <p:sldId id="282" r:id="rId3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BB058-80CF-4FFD-A577-6063067B76E7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0C4DD-4841-4C16-8DBC-EB802A723B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364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87" y="724294"/>
            <a:ext cx="12198843" cy="2416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8988" y="3583137"/>
            <a:ext cx="9144000" cy="545726"/>
          </a:xfrm>
        </p:spPr>
        <p:txBody>
          <a:bodyPr>
            <a:noAutofit/>
          </a:bodyPr>
          <a:lstStyle>
            <a:lvl1pPr marL="0" indent="0" algn="ctr">
              <a:buNone/>
              <a:defRPr sz="40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TITOLO PRESENTAZIONE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845936" y="2521242"/>
            <a:ext cx="249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2"/>
                </a:solidFill>
              </a:rPr>
              <a:t>www.codearchitects.com</a:t>
            </a:r>
          </a:p>
          <a:p>
            <a:pPr algn="ctr"/>
            <a:r>
              <a:rPr lang="it-IT" sz="1400" dirty="0">
                <a:solidFill>
                  <a:schemeClr val="bg2"/>
                </a:solidFill>
              </a:rPr>
              <a:t>info@codearchitects.com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46" y="1143328"/>
            <a:ext cx="4185085" cy="996198"/>
          </a:xfrm>
          <a:prstGeom prst="rect">
            <a:avLst/>
          </a:prstGeom>
        </p:spPr>
      </p:pic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519238" y="4356100"/>
            <a:ext cx="9144000" cy="55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6994330" y="6121400"/>
            <a:ext cx="5207000" cy="736600"/>
          </a:xfrm>
        </p:spPr>
        <p:txBody>
          <a:bodyPr>
            <a:noAutofit/>
          </a:bodyPr>
          <a:lstStyle>
            <a:lvl5pPr marL="914400" indent="0" algn="l">
              <a:buNone/>
              <a:defRPr sz="1800" baseline="0"/>
            </a:lvl5pPr>
          </a:lstStyle>
          <a:p>
            <a:pPr lvl="4"/>
            <a:r>
              <a:rPr lang="it-IT" dirty="0"/>
              <a:t>Autore 1 (mail@codearchitects.com)</a:t>
            </a:r>
          </a:p>
          <a:p>
            <a:pPr lvl="4"/>
            <a:r>
              <a:rPr lang="it-IT" dirty="0"/>
              <a:t>Autore 2 (mail@codearchitects.com)</a:t>
            </a:r>
          </a:p>
        </p:txBody>
      </p:sp>
    </p:spTree>
    <p:extLst>
      <p:ext uri="{BB962C8B-B14F-4D97-AF65-F5344CB8AC3E}">
        <p14:creationId xmlns:p14="http://schemas.microsoft.com/office/powerpoint/2010/main" val="305202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più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312" y="1191146"/>
            <a:ext cx="7478047" cy="4799343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72196" y="1191145"/>
            <a:ext cx="3228392" cy="479934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Didascalia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3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più descri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72196" y="1191145"/>
            <a:ext cx="3228392" cy="479934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Descrizione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2" hasCustomPrompt="1"/>
          </p:nvPr>
        </p:nvSpPr>
        <p:spPr>
          <a:xfrm>
            <a:off x="434312" y="1191146"/>
            <a:ext cx="7487378" cy="4800080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Video/media</a:t>
            </a:r>
          </a:p>
        </p:txBody>
      </p:sp>
    </p:spTree>
    <p:extLst>
      <p:ext uri="{BB962C8B-B14F-4D97-AF65-F5344CB8AC3E}">
        <p14:creationId xmlns:p14="http://schemas.microsoft.com/office/powerpoint/2010/main" val="4028481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84569"/>
            <a:ext cx="12195668" cy="17422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191" y="1371599"/>
            <a:ext cx="10515600" cy="1580616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4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GRAZIE PER L’ATTENZIONE!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3191" y="3403601"/>
            <a:ext cx="10515600" cy="2353388"/>
          </a:xfrm>
        </p:spPr>
        <p:txBody>
          <a:bodyPr anchor="t">
            <a:normAutofit/>
          </a:bodyPr>
          <a:lstStyle>
            <a:lvl1pPr marL="0" indent="0" algn="l">
              <a:buClr>
                <a:schemeClr val="tx2"/>
              </a:buClr>
              <a:buFont typeface="Arial" panose="020B0604020202020204" pitchFamily="34" charset="0"/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Per </a:t>
            </a:r>
            <a:r>
              <a:rPr lang="en-US" dirty="0" err="1"/>
              <a:t>maggiori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:  </a:t>
            </a:r>
          </a:p>
          <a:p>
            <a:pPr lvl="0"/>
            <a:r>
              <a:rPr lang="en-US" dirty="0"/>
              <a:t>Link 1</a:t>
            </a:r>
          </a:p>
          <a:p>
            <a:pPr lvl="0"/>
            <a:r>
              <a:rPr lang="en-US" dirty="0"/>
              <a:t>Link 2</a:t>
            </a:r>
          </a:p>
          <a:p>
            <a:pPr lvl="0"/>
            <a:r>
              <a:rPr lang="en-US" dirty="0"/>
              <a:t>Link …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5" y="6154752"/>
            <a:ext cx="2420112" cy="576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380765" y="6442788"/>
            <a:ext cx="28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www.codearchitects.com</a:t>
            </a:r>
          </a:p>
        </p:txBody>
      </p:sp>
    </p:spTree>
    <p:extLst>
      <p:ext uri="{BB962C8B-B14F-4D97-AF65-F5344CB8AC3E}">
        <p14:creationId xmlns:p14="http://schemas.microsoft.com/office/powerpoint/2010/main" val="91852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iniziale di una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00369"/>
            <a:ext cx="12195668" cy="13316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034" y="781984"/>
            <a:ext cx="10515600" cy="1088752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sezione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0034" y="2113616"/>
            <a:ext cx="10515600" cy="3643374"/>
          </a:xfrm>
        </p:spPr>
        <p:txBody>
          <a:bodyPr anchor="t">
            <a:normAutofit/>
          </a:bodyPr>
          <a:lstStyle>
            <a:lvl1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Argomento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…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5" y="6154752"/>
            <a:ext cx="2420112" cy="576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540382" y="6442788"/>
            <a:ext cx="265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www.codearchitects.com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173985" y="161036"/>
            <a:ext cx="3344862" cy="2921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1864459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(solo tes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Arial" panose="020B0604020202020204" pitchFamily="34" charset="0"/>
              <a:buChar char="•"/>
              <a:defRPr sz="2800" b="1"/>
            </a:lvl1pPr>
            <a:lvl2pPr marL="411480" indent="-182880">
              <a:buFont typeface="Arial" panose="020B0604020202020204" pitchFamily="34" charset="0"/>
              <a:buChar char="•"/>
              <a:defRPr sz="2400"/>
            </a:lvl2pPr>
            <a:lvl3pPr marL="640080" indent="-182880">
              <a:buFont typeface="Arial" panose="020B0604020202020204" pitchFamily="34" charset="0"/>
              <a:buChar char="•"/>
              <a:defRPr sz="2200"/>
            </a:lvl3pPr>
            <a:lvl4pPr marL="868680" indent="-182880">
              <a:buFont typeface="Arial" panose="020B0604020202020204" pitchFamily="34" charset="0"/>
              <a:buChar char="•"/>
              <a:defRPr sz="2000"/>
            </a:lvl4pPr>
            <a:lvl5pPr marL="1097280" indent="-18288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7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ppio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367" y="951722"/>
            <a:ext cx="5525912" cy="5266198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0" y="951722"/>
            <a:ext cx="5712793" cy="5266198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1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a d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6987" y="938847"/>
            <a:ext cx="551861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Primo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987" y="1691273"/>
            <a:ext cx="5518619" cy="45407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391476" y="938847"/>
            <a:ext cx="5419238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Secondo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6391476" y="1691273"/>
            <a:ext cx="5419238" cy="4543890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9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ro a 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4347" y="976171"/>
            <a:ext cx="366182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Primo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347" y="1728597"/>
            <a:ext cx="3661830" cy="45407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281631" y="976171"/>
            <a:ext cx="3661828" cy="752426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Secondo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4281629" y="1747259"/>
            <a:ext cx="3661830" cy="4512789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259576" y="985502"/>
            <a:ext cx="366182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8259576" y="1737928"/>
            <a:ext cx="3661830" cy="4522120"/>
          </a:xfrm>
        </p:spPr>
        <p:txBody>
          <a:bodyPr/>
          <a:lstStyle>
            <a:lvl1pPr>
              <a:defRPr sz="22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3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3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più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12" y="1205653"/>
            <a:ext cx="7487379" cy="4963886"/>
          </a:xfrm>
        </p:spPr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88819" y="1205652"/>
            <a:ext cx="3258422" cy="4963887"/>
          </a:xfrm>
        </p:spPr>
        <p:txBody>
          <a:bodyPr>
            <a:normAutofit/>
          </a:bodyPr>
          <a:lstStyle>
            <a:lvl1pPr marL="0" indent="0" algn="just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Didascalia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3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29005"/>
            <a:ext cx="12198766" cy="442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2836" y="-3501"/>
            <a:ext cx="12208097" cy="8525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12" y="152587"/>
            <a:ext cx="8316639" cy="540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9002"/>
            <a:ext cx="11299371" cy="50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" y="6441846"/>
            <a:ext cx="1629156" cy="3877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0215046" y="6511816"/>
            <a:ext cx="206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2"/>
                </a:solidFill>
              </a:rPr>
              <a:t>www.codearchitects.com</a:t>
            </a:r>
          </a:p>
        </p:txBody>
      </p:sp>
    </p:spTree>
    <p:extLst>
      <p:ext uri="{BB962C8B-B14F-4D97-AF65-F5344CB8AC3E}">
        <p14:creationId xmlns:p14="http://schemas.microsoft.com/office/powerpoint/2010/main" val="2341325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0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attributes_im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comme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tr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global_sty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div_te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spa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b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hr_tes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paragraphs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header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link_tes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articl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detail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b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ma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pr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list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lists4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able_tes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able_tes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it/docs/Web/HTML" TargetMode="External"/><Relationship Id="rId2" Type="http://schemas.openxmlformats.org/officeDocument/2006/relationships/hyperlink" Target="https://www.w3schools.com/tags/tryit.asp?filename=tryhtml_spa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4477123" y="4286931"/>
            <a:ext cx="3243593" cy="499754"/>
          </a:xfrm>
        </p:spPr>
        <p:txBody>
          <a:bodyPr>
            <a:normAutofit fontScale="92500"/>
          </a:bodyPr>
          <a:lstStyle/>
          <a:p>
            <a:pPr algn="ctr"/>
            <a:r>
              <a:rPr lang="it-IT" dirty="0"/>
              <a:t>29/05/2018 - 13/10/2018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9581154" y="5383033"/>
            <a:ext cx="2610846" cy="1474967"/>
          </a:xfrm>
        </p:spPr>
        <p:txBody>
          <a:bodyPr/>
          <a:lstStyle/>
          <a:p>
            <a:r>
              <a:rPr lang="it-IT" dirty="0"/>
              <a:t>Gargaro Andrea</a:t>
            </a:r>
          </a:p>
          <a:p>
            <a:r>
              <a:rPr lang="it-IT" dirty="0"/>
              <a:t>Labarile Marco</a:t>
            </a:r>
          </a:p>
          <a:p>
            <a:r>
              <a:rPr lang="it-IT" dirty="0"/>
              <a:t>Masci Giorgio</a:t>
            </a:r>
          </a:p>
        </p:txBody>
      </p:sp>
    </p:spTree>
    <p:extLst>
      <p:ext uri="{BB962C8B-B14F-4D97-AF65-F5344CB8AC3E}">
        <p14:creationId xmlns:p14="http://schemas.microsoft.com/office/powerpoint/2010/main" val="3743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ELEMENTI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fontScale="92500" lnSpcReduction="10000"/>
          </a:bodyPr>
          <a:lstStyle/>
          <a:p>
            <a:r>
              <a:rPr lang="it-IT" b="0" dirty="0"/>
              <a:t>Ogni elemento HTML ha un </a:t>
            </a:r>
            <a:r>
              <a:rPr lang="it-IT" dirty="0" err="1"/>
              <a:t>tag</a:t>
            </a:r>
            <a:r>
              <a:rPr lang="it-IT" dirty="0"/>
              <a:t>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content…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endParaRPr lang="it-IT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it-IT" b="0" dirty="0"/>
              <a:t>I </a:t>
            </a:r>
            <a:r>
              <a:rPr lang="it-IT" b="0" dirty="0" err="1"/>
              <a:t>tag</a:t>
            </a:r>
            <a:r>
              <a:rPr lang="it-IT" b="0" dirty="0"/>
              <a:t> hanno un nome e solitamente un’apertura ed una chiusura.</a:t>
            </a:r>
            <a:br>
              <a:rPr lang="it-IT" b="0" dirty="0"/>
            </a:br>
            <a:r>
              <a:rPr lang="it-IT" b="0" dirty="0"/>
              <a:t>In questo caso,</a:t>
            </a:r>
            <a:br>
              <a:rPr lang="it-IT" b="0" dirty="0"/>
            </a:br>
            <a:r>
              <a:rPr lang="it-IT" b="0" dirty="0"/>
              <a:t>il nome è 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br>
              <a:rPr lang="it-IT" b="0" dirty="0"/>
            </a:br>
            <a:r>
              <a:rPr lang="it-IT" b="0" dirty="0"/>
              <a:t>l’apertura è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/>
              <a:t>la chiusura è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b="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it-IT" b="0" dirty="0"/>
          </a:p>
          <a:p>
            <a:r>
              <a:rPr lang="it-IT" b="0" dirty="0"/>
              <a:t>I </a:t>
            </a:r>
            <a:r>
              <a:rPr lang="it-IT" b="0" dirty="0" err="1"/>
              <a:t>tag</a:t>
            </a:r>
            <a:r>
              <a:rPr lang="it-IT" b="0" dirty="0"/>
              <a:t> che hanno apertura e chiusura possono contenere testo oppure altro codice HTML (quindi altri </a:t>
            </a:r>
            <a:r>
              <a:rPr lang="it-IT" b="0" dirty="0" err="1"/>
              <a:t>tag</a:t>
            </a:r>
            <a:r>
              <a:rPr lang="it-IT" b="0" dirty="0"/>
              <a:t>)</a:t>
            </a:r>
          </a:p>
          <a:p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991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ANNIDAMENTO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34" y="2461712"/>
            <a:ext cx="10515600" cy="3225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Gli elementi, ad eccezione di quelli vuoti, supportano l’</a:t>
            </a:r>
            <a:r>
              <a:rPr lang="it-IT" dirty="0"/>
              <a:t>annidamento</a:t>
            </a:r>
            <a:r>
              <a:rPr lang="it-IT" b="0" dirty="0"/>
              <a:t>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Hello!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0" dirty="0"/>
              <a:t>In questo caso, l’elemento </a:t>
            </a:r>
            <a:r>
              <a:rPr lang="it-IT" b="0" i="1" dirty="0"/>
              <a:t>div</a:t>
            </a:r>
            <a:r>
              <a:rPr lang="it-IT" b="0" dirty="0"/>
              <a:t> contiene un elemento </a:t>
            </a:r>
            <a:r>
              <a:rPr lang="it-IT" b="0" i="1" dirty="0" err="1"/>
              <a:t>span</a:t>
            </a:r>
            <a:r>
              <a:rPr lang="it-IT" b="0" dirty="0"/>
              <a:t>, che a sua volta contiene del semplice testo.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092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ELEMENTI VUOTI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0" dirty="0"/>
              <a:t>Alcuni elementi sono </a:t>
            </a:r>
            <a:r>
              <a:rPr lang="it-IT" dirty="0"/>
              <a:t>vuoti</a:t>
            </a:r>
            <a:r>
              <a:rPr lang="it-IT" b="0" dirty="0"/>
              <a:t>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 /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/>
              <a:t>Gli elementi vuoti:</a:t>
            </a:r>
          </a:p>
          <a:p>
            <a:r>
              <a:rPr lang="it-IT" b="0" dirty="0"/>
              <a:t>Non possono contenere né altri elementi né semplice testo</a:t>
            </a:r>
          </a:p>
          <a:p>
            <a:r>
              <a:rPr lang="it-IT" b="0" dirty="0"/>
              <a:t>Vengono chiusi direttamente nell’apertura dell’elemento</a:t>
            </a:r>
          </a:p>
          <a:p>
            <a:endParaRPr lang="it-IT" b="0" dirty="0"/>
          </a:p>
          <a:p>
            <a:pPr marL="0" indent="0">
              <a:buNone/>
            </a:pPr>
            <a:r>
              <a:rPr lang="it-IT" b="0" i="1" dirty="0"/>
              <a:t>Nota: HTML5 non richiede la chiusura dei </a:t>
            </a:r>
            <a:r>
              <a:rPr lang="it-IT" b="0" i="1" dirty="0" err="1"/>
              <a:t>tag</a:t>
            </a:r>
            <a:r>
              <a:rPr lang="it-IT" b="0" i="1" dirty="0"/>
              <a:t> vuoti, ma alcuni </a:t>
            </a:r>
            <a:r>
              <a:rPr lang="it-IT" b="0" i="1" dirty="0" err="1"/>
              <a:t>tool</a:t>
            </a:r>
            <a:r>
              <a:rPr lang="it-IT" b="0" i="1" dirty="0"/>
              <a:t> possono richiederla.</a:t>
            </a:r>
          </a:p>
          <a:p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227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Attributi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0" dirty="0"/>
              <a:t>Gli elementi possono avere </a:t>
            </a:r>
            <a:r>
              <a:rPr lang="it-IT" dirty="0"/>
              <a:t>attributi</a:t>
            </a:r>
            <a:r>
              <a:rPr lang="it-IT" b="0" dirty="0"/>
              <a:t> che forniscono informazioni aggiuntive su come configurare l’elemento a cui sono applicati: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="img_girl.jpg"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="500"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="600"&gt;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/>
              <a:t>Gli attributi:</a:t>
            </a:r>
          </a:p>
          <a:p>
            <a:r>
              <a:rPr lang="it-IT" b="0" dirty="0"/>
              <a:t>Devono essere specificati nel </a:t>
            </a:r>
            <a:r>
              <a:rPr lang="it-IT" b="0" dirty="0" err="1"/>
              <a:t>tag</a:t>
            </a:r>
            <a:r>
              <a:rPr lang="it-IT" b="0" dirty="0"/>
              <a:t> di apertura</a:t>
            </a:r>
          </a:p>
          <a:p>
            <a:r>
              <a:rPr lang="it-IT" b="0" dirty="0"/>
              <a:t>Sono solitamente specificati come coppie </a:t>
            </a:r>
            <a:r>
              <a:rPr lang="it-IT" b="0" i="1" dirty="0"/>
              <a:t>chiave/valore</a:t>
            </a:r>
          </a:p>
          <a:p>
            <a:pPr marL="0" indent="0">
              <a:buNone/>
            </a:pPr>
            <a:endParaRPr lang="it-IT" b="0" i="1" dirty="0"/>
          </a:p>
          <a:p>
            <a:pPr marL="0" indent="0">
              <a:buNone/>
            </a:pPr>
            <a:r>
              <a:rPr lang="it-IT" b="0" dirty="0">
                <a:hlinkClick r:id="rId2"/>
              </a:rPr>
              <a:t>Live demo</a:t>
            </a:r>
            <a:endParaRPr lang="it-IT" b="0" dirty="0"/>
          </a:p>
          <a:p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794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Commenti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I documenti HTML possono avere </a:t>
            </a:r>
            <a:r>
              <a:rPr lang="it-IT" dirty="0"/>
              <a:t>commenti</a:t>
            </a:r>
            <a:r>
              <a:rPr lang="it-IT" b="0" dirty="0"/>
              <a:t> che documentano il codice HTML e non cambiano in alcun modo ciò che l’utente finale visualizza: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&lt;!--This is a comment. --&gt;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565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PAGINE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9152" y="2333696"/>
            <a:ext cx="5888736" cy="3798880"/>
          </a:xfrm>
        </p:spPr>
        <p:txBody>
          <a:bodyPr>
            <a:normAutofit fontScale="92500"/>
          </a:bodyPr>
          <a:lstStyle/>
          <a:p>
            <a:r>
              <a:rPr lang="it-IT" dirty="0"/>
              <a:t>&lt;!DOCTYPE html&gt; </a:t>
            </a:r>
            <a:r>
              <a:rPr lang="it-IT" b="0" dirty="0"/>
              <a:t>indica che stiamo utilizzando HTML5</a:t>
            </a:r>
          </a:p>
          <a:p>
            <a:r>
              <a:rPr lang="it-IT" dirty="0"/>
              <a:t>html </a:t>
            </a:r>
            <a:r>
              <a:rPr lang="it-IT" b="0" dirty="0"/>
              <a:t>è l’</a:t>
            </a:r>
            <a:r>
              <a:rPr lang="it-IT" b="0" i="1" dirty="0"/>
              <a:t>elemento radice</a:t>
            </a:r>
            <a:r>
              <a:rPr lang="it-IT" b="0" dirty="0"/>
              <a:t> della pagina (detta anche </a:t>
            </a:r>
            <a:r>
              <a:rPr lang="it-IT" b="0" i="1" dirty="0"/>
              <a:t>documento</a:t>
            </a:r>
            <a:r>
              <a:rPr lang="it-IT" b="0" dirty="0"/>
              <a:t>)</a:t>
            </a:r>
          </a:p>
          <a:p>
            <a:r>
              <a:rPr lang="it-IT" dirty="0"/>
              <a:t>head </a:t>
            </a:r>
            <a:r>
              <a:rPr lang="it-IT" b="0" dirty="0"/>
              <a:t>contiene metadati del documento</a:t>
            </a:r>
          </a:p>
          <a:p>
            <a:r>
              <a:rPr lang="it-IT" dirty="0"/>
              <a:t>body </a:t>
            </a:r>
            <a:r>
              <a:rPr lang="it-IT" b="0" dirty="0"/>
              <a:t>contiene gli elementi visibili della pagina</a:t>
            </a:r>
          </a:p>
          <a:p>
            <a:r>
              <a:rPr lang="it-IT" dirty="0" err="1"/>
              <a:t>title</a:t>
            </a:r>
            <a:r>
              <a:rPr lang="it-IT" b="0" dirty="0"/>
              <a:t>, </a:t>
            </a:r>
            <a:r>
              <a:rPr lang="it-IT" dirty="0"/>
              <a:t>h1</a:t>
            </a:r>
            <a:r>
              <a:rPr lang="it-IT" b="0" dirty="0"/>
              <a:t> e </a:t>
            </a:r>
            <a:r>
              <a:rPr lang="it-IT" dirty="0"/>
              <a:t>p</a:t>
            </a:r>
            <a:r>
              <a:rPr lang="it-IT" b="0" dirty="0"/>
              <a:t> sono degli esempi di elementi HTML che vedremo a breve</a:t>
            </a:r>
          </a:p>
          <a:p>
            <a:pPr marL="0" indent="0">
              <a:buNone/>
            </a:pPr>
            <a:r>
              <a:rPr lang="it-IT" b="0" dirty="0">
                <a:hlinkClick r:id="rId2"/>
              </a:rPr>
              <a:t>Live demo</a:t>
            </a:r>
            <a:endParaRPr lang="it-IT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E96E498-ED4C-4AF9-9B69-3E5906B21CF7}"/>
              </a:ext>
            </a:extLst>
          </p:cNvPr>
          <p:cNvSpPr txBox="1">
            <a:spLocks/>
          </p:cNvSpPr>
          <p:nvPr/>
        </p:nvSpPr>
        <p:spPr>
          <a:xfrm>
            <a:off x="658368" y="2333696"/>
            <a:ext cx="5346192" cy="3640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Page Title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946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Tag strutturali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aiutano a definire la struttura di un documento HTML.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strutturali più utilizzati ed alcune novità introdotte in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hr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it-IT" sz="2300" b="0" dirty="0"/>
              <a:t>&amp;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 … </a:t>
            </a:r>
            <a:r>
              <a:rPr lang="it-IT" sz="2300" b="0" dirty="0"/>
              <a:t>&amp;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 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h6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2300" b="0" dirty="0"/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article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details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it-IT" sz="2300" b="0" dirty="0"/>
              <a:t>&amp;  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summary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313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Attributo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0" dirty="0"/>
              <a:t>L’attributo </a:t>
            </a:r>
            <a:r>
              <a:rPr lang="it-IT" dirty="0"/>
              <a:t>style</a:t>
            </a:r>
            <a:r>
              <a:rPr lang="it-IT" b="0" dirty="0"/>
              <a:t> specifica uno stile CSS </a:t>
            </a:r>
            <a:r>
              <a:rPr lang="it-IT" b="0" i="1" dirty="0" err="1"/>
              <a:t>inline</a:t>
            </a:r>
            <a:r>
              <a:rPr lang="it-IT" b="0" dirty="0"/>
              <a:t> per l’elemento a cui è applicato: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text-align:center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header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color:green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b="0" i="1" dirty="0"/>
          </a:p>
          <a:p>
            <a:pPr marL="0" indent="0">
              <a:buNone/>
            </a:pPr>
            <a:r>
              <a:rPr lang="it-IT" b="0" dirty="0">
                <a:hlinkClick r:id="rId2"/>
              </a:rPr>
              <a:t>Live demo</a:t>
            </a:r>
            <a:endParaRPr lang="it-IT" b="0" dirty="0"/>
          </a:p>
          <a:p>
            <a:pPr marL="0" indent="0">
              <a:buNone/>
            </a:pPr>
            <a:endParaRPr lang="it-IT" b="0" dirty="0"/>
          </a:p>
          <a:p>
            <a:pPr marL="0" indent="0">
              <a:buNone/>
            </a:pPr>
            <a:r>
              <a:rPr lang="it-IT" b="0" u="sng" dirty="0"/>
              <a:t>Utilizzare questo attributo è sconsigliato</a:t>
            </a:r>
            <a:r>
              <a:rPr lang="it-IT" b="0" dirty="0"/>
              <a:t>, scopriremo il perché quando parleremo di CSS.</a:t>
            </a:r>
          </a:p>
          <a:p>
            <a:pPr marL="0" indent="0">
              <a:buNone/>
            </a:pPr>
            <a:r>
              <a:rPr lang="it-IT" b="0" dirty="0"/>
              <a:t>Sarà utilizzato per semplicità in alcuni degli esempi di elementi HTML che incontreremo.</a:t>
            </a:r>
          </a:p>
          <a:p>
            <a:pPr marL="0" indent="0">
              <a:buNone/>
            </a:pPr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945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DIV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0515600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div</a:t>
            </a:r>
            <a:r>
              <a:rPr lang="it-IT" b="0" dirty="0"/>
              <a:t> definisce una divisione o una sezione in un documento HTML.</a:t>
            </a:r>
          </a:p>
          <a:p>
            <a:pPr marL="0" indent="0">
              <a:buNone/>
            </a:pPr>
            <a:r>
              <a:rPr lang="it-IT" b="0" dirty="0"/>
              <a:t>Di solito è utilizzato per raggruppare più elementi HTML, in modo da applicare uno stile con più facilità.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background-color:lightblue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4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span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span</a:t>
            </a:r>
            <a:r>
              <a:rPr lang="it-IT" b="0" dirty="0"/>
              <a:t> serve a raggruppare elementi </a:t>
            </a:r>
            <a:r>
              <a:rPr lang="it-IT" b="0" i="1" dirty="0" err="1"/>
              <a:t>inline</a:t>
            </a:r>
            <a:r>
              <a:rPr lang="it-IT" b="0" dirty="0"/>
              <a:t> in un documento.</a:t>
            </a:r>
          </a:p>
          <a:p>
            <a:pPr marL="0" indent="0">
              <a:buNone/>
            </a:pPr>
            <a:r>
              <a:rPr lang="it-IT" b="0" dirty="0"/>
              <a:t>Di solito è utilizzato per separare elementi oppure testo senza causare una divisione nel documento (che si avrebbe utilizzando un div).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My mother has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color:blue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eyes.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1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Argomenti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20" y="2288544"/>
            <a:ext cx="10515600" cy="3643374"/>
          </a:xfrm>
        </p:spPr>
        <p:txBody>
          <a:bodyPr/>
          <a:lstStyle/>
          <a:p>
            <a:pPr marL="0" indent="0">
              <a:buNone/>
            </a:pPr>
            <a:r>
              <a:rPr lang="it-IT" b="0" dirty="0"/>
              <a:t>Durante queste lezioni, verranno forniti agli allievi le basi per lo sviluppo di applicazioni web dinamiche mediante la realizzazione di un progetto in loco. Si affronteranno argomenti quali:</a:t>
            </a:r>
          </a:p>
          <a:p>
            <a:r>
              <a:rPr lang="it-IT" b="0" dirty="0"/>
              <a:t>CSS3</a:t>
            </a:r>
          </a:p>
          <a:p>
            <a:r>
              <a:rPr lang="it-IT" b="0" dirty="0"/>
              <a:t>HTML5</a:t>
            </a:r>
          </a:p>
          <a:p>
            <a:r>
              <a:rPr lang="it-IT" b="0" dirty="0" err="1"/>
              <a:t>Javascript</a:t>
            </a:r>
            <a:r>
              <a:rPr lang="it-IT" b="0" dirty="0"/>
              <a:t>/</a:t>
            </a:r>
            <a:r>
              <a:rPr lang="it-IT" b="0" dirty="0" err="1"/>
              <a:t>Typescript</a:t>
            </a:r>
            <a:endParaRPr lang="it-IT" b="0" dirty="0"/>
          </a:p>
          <a:p>
            <a:r>
              <a:rPr lang="it-IT" b="0" dirty="0" err="1"/>
              <a:t>NodeJS</a:t>
            </a:r>
            <a:endParaRPr lang="it-IT" b="0" dirty="0"/>
          </a:p>
          <a:p>
            <a:r>
              <a:rPr lang="it-IT" b="0" dirty="0"/>
              <a:t>Realizzazione di una applicazione di Chat con le tecnologie sopraelencate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7495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br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br</a:t>
            </a:r>
            <a:r>
              <a:rPr lang="it-IT" b="0" dirty="0"/>
              <a:t> serve ad inserire un </a:t>
            </a:r>
            <a:r>
              <a:rPr lang="it-IT" b="0" i="1" dirty="0"/>
              <a:t>line break</a:t>
            </a:r>
            <a:r>
              <a:rPr lang="it-IT" b="0" dirty="0"/>
              <a:t> (i.e. un </a:t>
            </a:r>
            <a:r>
              <a:rPr lang="it-IT" b="0" i="1" dirty="0"/>
              <a:t>a capo</a:t>
            </a:r>
            <a:r>
              <a:rPr lang="it-IT" b="0" dirty="0"/>
              <a:t>) nel documento.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 esempio di </a:t>
            </a:r>
            <a:r>
              <a:rPr lang="it-IT" b="0" dirty="0" err="1"/>
              <a:t>tag</a:t>
            </a:r>
            <a:r>
              <a:rPr lang="it-IT" b="0" dirty="0"/>
              <a:t> vuoto.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text contains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a line break.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706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hr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hr</a:t>
            </a:r>
            <a:r>
              <a:rPr lang="it-IT" b="0" dirty="0"/>
              <a:t> serve ad indicare un </a:t>
            </a:r>
            <a:r>
              <a:rPr lang="it-IT" b="0" i="1" dirty="0" err="1"/>
              <a:t>thematic</a:t>
            </a:r>
            <a:r>
              <a:rPr lang="it-IT" b="0" i="1" dirty="0"/>
              <a:t> break</a:t>
            </a:r>
            <a:r>
              <a:rPr lang="it-IT" b="0" dirty="0"/>
              <a:t> (es. cambio di argomento) nel documento tramite una riga orizzontale.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 </a:t>
            </a:r>
            <a:r>
              <a:rPr lang="it-IT" b="0" dirty="0" err="1"/>
              <a:t>tag</a:t>
            </a:r>
            <a:r>
              <a:rPr lang="it-IT" b="0" dirty="0"/>
              <a:t> vuoto.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HTML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language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hr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CSS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defines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8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p</a:t>
            </a:r>
            <a:r>
              <a:rPr lang="it-IT" b="0" dirty="0"/>
              <a:t> serve a definire un paragrafo. I web browser aggiungeranno del margine prima e dopo il paragrafo.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some text in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59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h1 &amp; … &amp; .. h6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h1 … h6</a:t>
            </a:r>
            <a:r>
              <a:rPr lang="it-IT" b="0" dirty="0"/>
              <a:t> servono a definire intestazioni. </a:t>
            </a:r>
            <a:r>
              <a:rPr lang="it-IT" dirty="0"/>
              <a:t>H1</a:t>
            </a:r>
            <a:r>
              <a:rPr lang="it-IT" b="0" dirty="0"/>
              <a:t> rappresenta l’intestazione più importante, </a:t>
            </a:r>
            <a:r>
              <a:rPr lang="it-IT" dirty="0"/>
              <a:t>h6</a:t>
            </a:r>
            <a:r>
              <a:rPr lang="it-IT" b="0" dirty="0"/>
              <a:t> la meno importante.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2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h4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4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/h4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h5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5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/h5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h6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6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/h6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31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a</a:t>
            </a:r>
            <a:r>
              <a:rPr lang="it-IT" b="0" dirty="0"/>
              <a:t> serve a definire un </a:t>
            </a:r>
            <a:r>
              <a:rPr lang="it-IT" b="0" i="1" dirty="0"/>
              <a:t>hyperlink </a:t>
            </a:r>
            <a:r>
              <a:rPr lang="it-IT" b="0" dirty="0"/>
              <a:t>(i.e. un link che può puntare anche ad un altro documento/risorsa).</a:t>
            </a:r>
          </a:p>
          <a:p>
            <a:pPr marL="0" indent="0">
              <a:buNone/>
            </a:pPr>
            <a:r>
              <a:rPr lang="it-IT" b="0" dirty="0"/>
              <a:t>L’attributo </a:t>
            </a:r>
            <a:r>
              <a:rPr lang="it-IT" b="0" i="1" dirty="0" err="1"/>
              <a:t>href</a:t>
            </a:r>
            <a:r>
              <a:rPr lang="it-IT" b="0" dirty="0"/>
              <a:t> indica la destinazione del link.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="https://www.w3schools.com"&gt;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Visit W3Schools.com!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Article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article</a:t>
            </a:r>
            <a:r>
              <a:rPr lang="it-IT" b="0" dirty="0"/>
              <a:t> serve a marcare il suo contenuto come distribuibile in modo indipendente dagli altri contenuti del documento.</a:t>
            </a:r>
          </a:p>
          <a:p>
            <a:pPr marL="0" indent="0">
              <a:buNone/>
            </a:pPr>
            <a:r>
              <a:rPr lang="it-IT" b="0" dirty="0"/>
              <a:t>Solitamente è utilizzato per post di forum/blog e commenti.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una novità di HTML5.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article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Google Chrome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Google Chrome is a free, open-source web browser developed by Google, released in 2008.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/article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35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details</a:t>
            </a:r>
            <a:r>
              <a:rPr lang="it-IT" dirty="0"/>
              <a:t> &amp; </a:t>
            </a:r>
            <a:r>
              <a:rPr lang="it-IT" dirty="0" err="1"/>
              <a:t>summary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details</a:t>
            </a:r>
            <a:r>
              <a:rPr lang="it-IT" b="0" dirty="0"/>
              <a:t> serve a definire dei contenuti espandibili che sono riassunti in un sommario.</a:t>
            </a:r>
          </a:p>
          <a:p>
            <a:pPr marL="0" indent="0">
              <a:buNone/>
            </a:pPr>
            <a:r>
              <a:rPr lang="it-IT" b="0" dirty="0"/>
              <a:t>I contenuti possono essere di qualsiasi tipo, mentre il sommario è un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summary</a:t>
            </a:r>
            <a:r>
              <a:rPr lang="it-IT" b="0" dirty="0"/>
              <a:t>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una novità di HTML5.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details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Copyright 1999-2014.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/summary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- by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Refsnes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Data. All Rights Reserved.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/details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59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tag</a:t>
            </a:r>
            <a:r>
              <a:rPr lang="it-IT" dirty="0"/>
              <a:t> di formattazione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servono a formattare del contenuto.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di formattazione più utilizzati ed alcune novità di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b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mark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pre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3774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b</a:t>
            </a:r>
            <a:r>
              <a:rPr lang="it-IT" b="0" dirty="0"/>
              <a:t> serve a formattare in grassetto del testo.</a:t>
            </a:r>
          </a:p>
          <a:p>
            <a:pPr marL="0" indent="0">
              <a:buNone/>
            </a:pPr>
            <a:r>
              <a:rPr lang="it-IT" b="0" u="sng" dirty="0"/>
              <a:t>Utilizzare questo </a:t>
            </a:r>
            <a:r>
              <a:rPr lang="it-IT" b="0" u="sng" dirty="0" err="1"/>
              <a:t>tag</a:t>
            </a:r>
            <a:r>
              <a:rPr lang="it-IT" b="0" u="sng" dirty="0"/>
              <a:t> è sconsigliato</a:t>
            </a:r>
            <a:r>
              <a:rPr lang="it-IT" b="0" dirty="0"/>
              <a:t>, scopriremo il perché quando parleremo di CSS.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normal text -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and this is bold text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/b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36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mark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mark</a:t>
            </a:r>
            <a:r>
              <a:rPr lang="it-IT" b="0" dirty="0"/>
              <a:t> serve ad evidenziare del testo.</a:t>
            </a:r>
          </a:p>
          <a:p>
            <a:pPr marL="0" indent="0">
              <a:buNone/>
            </a:pPr>
            <a:r>
              <a:rPr lang="it-IT" b="0" u="sng" dirty="0"/>
              <a:t>Utilizzare questo </a:t>
            </a:r>
            <a:r>
              <a:rPr lang="it-IT" b="0" u="sng" dirty="0" err="1"/>
              <a:t>tag</a:t>
            </a:r>
            <a:r>
              <a:rPr lang="it-IT" b="0" u="sng" dirty="0"/>
              <a:t> è sconsigliato</a:t>
            </a:r>
            <a:r>
              <a:rPr lang="it-IT" b="0" dirty="0"/>
              <a:t>, scopriremo il perché quando parleremo di CSS.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stato introdotto in HTML5.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Do not forget to buy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mark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/mark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today.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8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MATERIALE DEL CORSO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20" y="2288544"/>
            <a:ext cx="10515600" cy="3643374"/>
          </a:xfrm>
        </p:spPr>
        <p:txBody>
          <a:bodyPr/>
          <a:lstStyle/>
          <a:p>
            <a:pPr marL="0" indent="0">
              <a:buNone/>
            </a:pPr>
            <a:r>
              <a:rPr lang="it-IT" b="0" dirty="0">
                <a:solidFill>
                  <a:schemeClr val="tx2"/>
                </a:solidFill>
              </a:rPr>
              <a:t>Il materiale del corso (slide </a:t>
            </a:r>
            <a:r>
              <a:rPr lang="it-IT" b="0" dirty="0" err="1">
                <a:solidFill>
                  <a:schemeClr val="tx2"/>
                </a:solidFill>
              </a:rPr>
              <a:t>Powerpoint</a:t>
            </a:r>
            <a:r>
              <a:rPr lang="it-IT" b="0" dirty="0">
                <a:solidFill>
                  <a:schemeClr val="tx2"/>
                </a:solidFill>
              </a:rPr>
              <a:t> </a:t>
            </a:r>
            <a:r>
              <a:rPr lang="it-IT" b="0" dirty="0"/>
              <a:t>e codice sorgente) è disponibile per chiunque.</a:t>
            </a:r>
          </a:p>
          <a:p>
            <a:pPr marL="0" indent="0">
              <a:buNone/>
            </a:pPr>
            <a:endParaRPr lang="it-IT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b="0" dirty="0"/>
              <a:t>Dopo ogni lezione è consigliabile rivedere le slide e giocare un po’ con gli esempi.</a:t>
            </a:r>
          </a:p>
          <a:p>
            <a:pPr marL="0" indent="0">
              <a:buNone/>
            </a:pPr>
            <a:endParaRPr lang="it-IT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b="0" dirty="0"/>
              <a:t>Tutto il materiale si trova nel repository GitHub di Code </a:t>
            </a:r>
            <a:r>
              <a:rPr lang="it-IT" b="0" dirty="0" err="1"/>
              <a:t>Architects</a:t>
            </a:r>
            <a:r>
              <a:rPr lang="it-IT" b="0" dirty="0"/>
              <a:t> Training.</a:t>
            </a:r>
          </a:p>
          <a:p>
            <a:pPr marL="0" indent="0">
              <a:buNone/>
            </a:pPr>
            <a:r>
              <a:rPr lang="it-IT" b="0" dirty="0"/>
              <a:t>Link: </a:t>
            </a:r>
            <a:r>
              <a:rPr lang="it-IT" dirty="0"/>
              <a:t>goo.gl/f9NKkf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15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pre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pre</a:t>
            </a:r>
            <a:r>
              <a:rPr lang="it-IT" b="0" dirty="0"/>
              <a:t> serve ad includere nel documento del testo già formattato.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pre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Text in a pre element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is displayed in a fixed-width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font, and it preserves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both      spaces and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line breaks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/pre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891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TAG per liste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servono ad aggiungere liste nel documento.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per liste più utilizzati: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572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it-IT" b="0" dirty="0"/>
              <a:t>Va quindi sempre annidato in un elemento di tipo lista.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li</a:t>
            </a:r>
            <a:r>
              <a:rPr lang="it-IT" b="0" dirty="0"/>
              <a:t> serve a definire un elemento di una qualsiasi lista (ordinata o non ordinata).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66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ol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6152078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ol</a:t>
            </a:r>
            <a:r>
              <a:rPr lang="it-IT" b="0" dirty="0"/>
              <a:t> serve a definire una lista ordinata.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9BDDC7-56BD-4063-8FD8-2B3A5D3C7118}"/>
              </a:ext>
            </a:extLst>
          </p:cNvPr>
          <p:cNvSpPr txBox="1">
            <a:spLocks/>
          </p:cNvSpPr>
          <p:nvPr/>
        </p:nvSpPr>
        <p:spPr>
          <a:xfrm>
            <a:off x="4802434" y="3016068"/>
            <a:ext cx="524377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start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="50"&gt;</a:t>
            </a:r>
            <a:br>
              <a:rPr lang="it-IT" b="0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b="0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b="0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b="0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4214563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ul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6152078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ul</a:t>
            </a:r>
            <a:r>
              <a:rPr lang="it-IT" b="0" dirty="0"/>
              <a:t> serve a definire una lista non ordinata.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48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TAG per tabelle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servono ad aggiungere tabelle nel documento.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per tabelle più utilizzati: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thead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tbody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tfoot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2154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b="0" dirty="0"/>
              <a:t>serve a definire una tabella.</a:t>
            </a:r>
          </a:p>
          <a:p>
            <a:pPr marL="0" indent="0">
              <a:buNone/>
            </a:pPr>
            <a:r>
              <a:rPr lang="it-IT" b="0" dirty="0"/>
              <a:t>Solitamente le tabelle contengono righe (</a:t>
            </a:r>
            <a:r>
              <a:rPr lang="it-IT" dirty="0" err="1"/>
              <a:t>tr</a:t>
            </a:r>
            <a:r>
              <a:rPr lang="it-IT" b="0" dirty="0"/>
              <a:t>), celle (</a:t>
            </a:r>
            <a:r>
              <a:rPr lang="it-IT" dirty="0" err="1"/>
              <a:t>td</a:t>
            </a:r>
            <a:r>
              <a:rPr lang="it-IT" b="0" dirty="0"/>
              <a:t>) e celle di intestazione (</a:t>
            </a:r>
            <a:r>
              <a:rPr lang="it-IT" dirty="0" err="1"/>
              <a:t>th</a:t>
            </a:r>
            <a:r>
              <a:rPr lang="it-IT" b="0" dirty="0"/>
              <a:t>).</a:t>
            </a:r>
          </a:p>
          <a:p>
            <a:pPr marL="0" indent="0">
              <a:buNone/>
            </a:pPr>
            <a:r>
              <a:rPr lang="it-IT" b="0" dirty="0"/>
              <a:t>Altri elementi utilizzabili nelle tabelle sono </a:t>
            </a:r>
            <a:r>
              <a:rPr lang="it-IT" dirty="0" err="1"/>
              <a:t>thead</a:t>
            </a:r>
            <a:r>
              <a:rPr lang="it-IT" b="0" dirty="0"/>
              <a:t>, </a:t>
            </a:r>
            <a:r>
              <a:rPr lang="it-IT" dirty="0" err="1"/>
              <a:t>tbody</a:t>
            </a:r>
            <a:r>
              <a:rPr lang="it-IT" b="0" dirty="0"/>
              <a:t> e </a:t>
            </a:r>
            <a:r>
              <a:rPr lang="it-IT" dirty="0" err="1"/>
              <a:t>tfoot</a:t>
            </a:r>
            <a:r>
              <a:rPr lang="it-IT" b="0" dirty="0"/>
              <a:t>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Savings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January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$100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47531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tr</a:t>
            </a:r>
            <a:r>
              <a:rPr lang="it-IT" dirty="0"/>
              <a:t> </a:t>
            </a:r>
            <a:r>
              <a:rPr lang="it-IT" b="0" dirty="0"/>
              <a:t>serve a definire una riga di una tabella.</a:t>
            </a:r>
          </a:p>
          <a:p>
            <a:pPr marL="0" indent="0">
              <a:buNone/>
            </a:pPr>
            <a:r>
              <a:rPr lang="it-IT" b="0" dirty="0"/>
              <a:t>Elementi di questo tipo possono contenere celle (</a:t>
            </a:r>
            <a:r>
              <a:rPr lang="it-IT" dirty="0" err="1"/>
              <a:t>td</a:t>
            </a:r>
            <a:r>
              <a:rPr lang="it-IT" b="0" dirty="0"/>
              <a:t>) o celle di intestazione (</a:t>
            </a:r>
            <a:r>
              <a:rPr lang="it-IT" dirty="0" err="1"/>
              <a:t>th</a:t>
            </a:r>
            <a:r>
              <a:rPr lang="it-IT" b="0" dirty="0"/>
              <a:t>).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Savings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January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$100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83093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metadata </a:t>
            </a:r>
            <a:r>
              <a:rPr lang="it-IT" dirty="0" err="1"/>
              <a:t>tags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definiscono i metadati di un documento HTML.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di metadati più utilizzati ed alcune novità introdotte in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base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26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applicazioni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20" y="2288544"/>
            <a:ext cx="10515600" cy="3643374"/>
          </a:xfrm>
        </p:spPr>
        <p:txBody>
          <a:bodyPr/>
          <a:lstStyle/>
          <a:p>
            <a:r>
              <a:rPr lang="it-IT" dirty="0"/>
              <a:t>Sono le applicazioni che usano il web per comunicare con i loro utenti</a:t>
            </a:r>
            <a:br>
              <a:rPr lang="it-IT" dirty="0"/>
            </a:br>
            <a:r>
              <a:rPr lang="it-IT" sz="2000" b="0" i="1" dirty="0"/>
              <a:t>Esempio: Facebook</a:t>
            </a:r>
          </a:p>
          <a:p>
            <a:endParaRPr lang="it-IT" sz="2000" b="0" i="1" dirty="0"/>
          </a:p>
          <a:p>
            <a:r>
              <a:rPr lang="it-IT" dirty="0"/>
              <a:t>Come comunicano le applicazioni web?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Solitamente con il modello </a:t>
            </a:r>
            <a:r>
              <a:rPr lang="it-IT" i="1" dirty="0">
                <a:solidFill>
                  <a:schemeClr val="tx2"/>
                </a:solidFill>
              </a:rPr>
              <a:t>Client-Server</a:t>
            </a:r>
            <a:r>
              <a:rPr lang="it-IT" dirty="0">
                <a:solidFill>
                  <a:schemeClr val="tx2"/>
                </a:solidFill>
              </a:rPr>
              <a:t>, ovvero ci sono 2 partecipanti alla comuncazione:</a:t>
            </a:r>
          </a:p>
          <a:p>
            <a:pPr lvl="1"/>
            <a:r>
              <a:rPr lang="it-IT" b="1" dirty="0">
                <a:solidFill>
                  <a:schemeClr val="tx2"/>
                </a:solidFill>
              </a:rPr>
              <a:t>Client</a:t>
            </a:r>
            <a:r>
              <a:rPr lang="it-IT" dirty="0">
                <a:solidFill>
                  <a:schemeClr val="tx2"/>
                </a:solidFill>
              </a:rPr>
              <a:t>: effettua richieste al server, è controllato dall’utente.</a:t>
            </a:r>
          </a:p>
          <a:p>
            <a:pPr lvl="1"/>
            <a:r>
              <a:rPr lang="it-IT" b="1" dirty="0">
                <a:solidFill>
                  <a:schemeClr val="tx2"/>
                </a:solidFill>
              </a:rPr>
              <a:t>Server</a:t>
            </a:r>
            <a:r>
              <a:rPr lang="it-IT" dirty="0">
                <a:solidFill>
                  <a:schemeClr val="tx2"/>
                </a:solidFill>
              </a:rPr>
              <a:t>: elabora le richieste del client e poi fornisce una risposta.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Il protocollo di comunicazione utilizzato di solito per queste applicazioni è </a:t>
            </a:r>
            <a:r>
              <a:rPr lang="it-IT" b="1" dirty="0">
                <a:solidFill>
                  <a:schemeClr val="tx2"/>
                </a:solidFill>
              </a:rPr>
              <a:t>HTTP</a:t>
            </a:r>
            <a:r>
              <a:rPr lang="it-IT" dirty="0">
                <a:solidFill>
                  <a:schemeClr val="tx2"/>
                </a:solidFill>
              </a:rPr>
              <a:t>.</a:t>
            </a:r>
          </a:p>
          <a:p>
            <a:pPr lvl="1"/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48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</a:t>
            </a:r>
            <a:r>
              <a:rPr lang="it-IT" dirty="0" err="1"/>
              <a:t>Client-server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9984" y="2255520"/>
            <a:ext cx="4832914" cy="3324686"/>
          </a:xfrm>
        </p:spPr>
        <p:txBody>
          <a:bodyPr/>
          <a:lstStyle/>
          <a:p>
            <a:pPr lvl="1"/>
            <a:r>
              <a:rPr lang="it-IT" i="1" dirty="0">
                <a:solidFill>
                  <a:schemeClr val="tx2"/>
                </a:solidFill>
              </a:rPr>
              <a:t>Esempio: Inviare un messaggio con Facebook</a:t>
            </a:r>
          </a:p>
          <a:p>
            <a:pPr lvl="1"/>
            <a:r>
              <a:rPr lang="it-IT" i="1" dirty="0">
                <a:solidFill>
                  <a:schemeClr val="tx2"/>
                </a:solidFill>
              </a:rPr>
              <a:t>Utilizzando l’applicazione web di Facebook dal nostro PC inviamo un messaggio ad un nostro contatto.</a:t>
            </a:r>
          </a:p>
          <a:p>
            <a:pPr lvl="1"/>
            <a:r>
              <a:rPr lang="it-IT" i="1" dirty="0">
                <a:solidFill>
                  <a:schemeClr val="tx2"/>
                </a:solidFill>
              </a:rPr>
              <a:t>In realtà il messaggio viene prima inviato ai server di Facebook, che si occuperanno poi di recapitarlo al nostro contatto (un altro client).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pic>
        <p:nvPicPr>
          <p:cNvPr id="1026" name="Picture 2" descr="Risultati immagini per client server">
            <a:extLst>
              <a:ext uri="{FF2B5EF4-FFF2-40B4-BE49-F238E27FC236}">
                <a16:creationId xmlns:a16="http://schemas.microsoft.com/office/drawing/2014/main" id="{0F46837F-BE65-4B6B-9322-B41C70065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" y="2432304"/>
            <a:ext cx="5686354" cy="34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36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Client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34" y="2369648"/>
            <a:ext cx="10515600" cy="3643374"/>
          </a:xfrm>
        </p:spPr>
        <p:txBody>
          <a:bodyPr>
            <a:normAutofit/>
          </a:bodyPr>
          <a:lstStyle/>
          <a:p>
            <a:r>
              <a:rPr lang="it-IT" dirty="0"/>
              <a:t>In questo corso ci occuperemo dello sviluppo di un client web per il browser ed un server con cui il client comunicherà</a:t>
            </a:r>
          </a:p>
          <a:p>
            <a:endParaRPr lang="it-IT" dirty="0"/>
          </a:p>
          <a:p>
            <a:r>
              <a:rPr lang="it-IT" dirty="0"/>
              <a:t>Come sviluppare un client web per il browser?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HTML</a:t>
            </a:r>
            <a:r>
              <a:rPr lang="it-IT" dirty="0">
                <a:solidFill>
                  <a:schemeClr val="tx2"/>
                </a:solidFill>
              </a:rPr>
              <a:t> per definire la struttura della nostra applicazione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CSS</a:t>
            </a:r>
            <a:r>
              <a:rPr lang="it-IT" dirty="0">
                <a:solidFill>
                  <a:schemeClr val="tx2"/>
                </a:solidFill>
              </a:rPr>
              <a:t> per decorare e «abbellire» la struttura che abbiamo definito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</a:rPr>
              <a:t>Javascript</a:t>
            </a:r>
            <a:r>
              <a:rPr lang="it-IT" dirty="0">
                <a:solidFill>
                  <a:schemeClr val="tx2"/>
                </a:solidFill>
              </a:rPr>
              <a:t> per aggiungere dinamicità (es. animazioni, interazione avanzata con l’utente)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707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4024" y="2212602"/>
            <a:ext cx="11481192" cy="3841107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Che cos’è HTML?</a:t>
            </a:r>
          </a:p>
          <a:p>
            <a:pPr lvl="1"/>
            <a:r>
              <a:rPr lang="it-IT" b="1" dirty="0" err="1">
                <a:solidFill>
                  <a:schemeClr val="tx2"/>
                </a:solidFill>
              </a:rPr>
              <a:t>H</a:t>
            </a:r>
            <a:r>
              <a:rPr lang="it-IT" dirty="0" err="1">
                <a:solidFill>
                  <a:schemeClr val="tx2"/>
                </a:solidFill>
              </a:rPr>
              <a:t>yper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b="1" dirty="0">
                <a:solidFill>
                  <a:schemeClr val="tx2"/>
                </a:solidFill>
              </a:rPr>
              <a:t>T</a:t>
            </a:r>
            <a:r>
              <a:rPr lang="it-IT" dirty="0">
                <a:solidFill>
                  <a:schemeClr val="tx2"/>
                </a:solidFill>
              </a:rPr>
              <a:t>ext </a:t>
            </a:r>
            <a:r>
              <a:rPr lang="it-IT" b="1" dirty="0">
                <a:solidFill>
                  <a:schemeClr val="tx2"/>
                </a:solidFill>
              </a:rPr>
              <a:t>M</a:t>
            </a:r>
            <a:r>
              <a:rPr lang="it-IT" dirty="0">
                <a:solidFill>
                  <a:schemeClr val="tx2"/>
                </a:solidFill>
              </a:rPr>
              <a:t>arkup </a:t>
            </a:r>
            <a:r>
              <a:rPr lang="it-IT" b="1" dirty="0">
                <a:solidFill>
                  <a:schemeClr val="tx2"/>
                </a:solidFill>
              </a:rPr>
              <a:t>L</a:t>
            </a:r>
            <a:r>
              <a:rPr lang="it-IT" dirty="0">
                <a:solidFill>
                  <a:schemeClr val="tx2"/>
                </a:solidFill>
              </a:rPr>
              <a:t>anguage: linguaggio di markup per la strutturazione delle pagine web.</a:t>
            </a: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r>
              <a:rPr lang="it-IT" dirty="0"/>
              <a:t>Lo standard HTML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World Wide Web </a:t>
            </a:r>
            <a:r>
              <a:rPr lang="it-IT" dirty="0" err="1">
                <a:solidFill>
                  <a:schemeClr val="tx2"/>
                </a:solidFill>
              </a:rPr>
              <a:t>Consortium</a:t>
            </a:r>
            <a:r>
              <a:rPr lang="it-IT" dirty="0">
                <a:solidFill>
                  <a:schemeClr val="tx2"/>
                </a:solidFill>
              </a:rPr>
              <a:t> (W3C): organizzazione non governativa, si occupa anche di definire lo standard HTML.</a:t>
            </a: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r>
              <a:rPr lang="it-IT" dirty="0"/>
              <a:t>Ogni browser ha una propria implementazione dello standard</a:t>
            </a:r>
          </a:p>
          <a:p>
            <a:endParaRPr lang="it-IT" dirty="0"/>
          </a:p>
          <a:p>
            <a:r>
              <a:rPr lang="it-IT" dirty="0"/>
              <a:t>HTML5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Specifica rilasciata il 28 Ottobre 2014, aggiunge nuove funzionalità al linguaggio.</a:t>
            </a:r>
          </a:p>
          <a:p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89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– Risorse per l’apprendimento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4024" y="2212602"/>
            <a:ext cx="11481192" cy="3841107"/>
          </a:xfrm>
        </p:spPr>
        <p:txBody>
          <a:bodyPr>
            <a:normAutofit/>
          </a:bodyPr>
          <a:lstStyle/>
          <a:p>
            <a:r>
              <a:rPr lang="it-IT" dirty="0">
                <a:hlinkClick r:id="rId2"/>
              </a:rPr>
              <a:t>W3Schools</a:t>
            </a:r>
            <a:br>
              <a:rPr lang="it-IT" dirty="0"/>
            </a:br>
            <a:r>
              <a:rPr lang="it-IT" b="0" dirty="0"/>
              <a:t>Uno dei siti più popolari che contengono documentazione sul mondo HTML. Qui potrete trovare anche esempi interattivi.</a:t>
            </a:r>
          </a:p>
          <a:p>
            <a:r>
              <a:rPr lang="it-IT" dirty="0">
                <a:solidFill>
                  <a:schemeClr val="tx2"/>
                </a:solidFill>
                <a:hlinkClick r:id="rId3"/>
              </a:rPr>
              <a:t>Mo</a:t>
            </a:r>
            <a:r>
              <a:rPr lang="it-IT" dirty="0">
                <a:hlinkClick r:id="rId3"/>
              </a:rPr>
              <a:t>zilla Developer Network</a:t>
            </a:r>
            <a:br>
              <a:rPr lang="it-IT" b="0" dirty="0"/>
            </a:br>
            <a:r>
              <a:rPr lang="it-IT" b="0" dirty="0"/>
              <a:t>Contiene esempi e documentazione su HTML. Ha un sistema wiki che permette ad ogni utente di contribuire.</a:t>
            </a:r>
            <a:br>
              <a:rPr lang="it-IT" b="0" dirty="0"/>
            </a:br>
            <a:br>
              <a:rPr lang="it-IT" b="0" dirty="0"/>
            </a:br>
            <a:endParaRPr lang="it-IT" b="0" dirty="0">
              <a:solidFill>
                <a:schemeClr val="tx2"/>
              </a:solidFill>
            </a:endParaRPr>
          </a:p>
          <a:p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94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I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314" y="2278208"/>
            <a:ext cx="6749486" cy="3781216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Hanno estensione </a:t>
            </a:r>
            <a:r>
              <a:rPr lang="it-IT" i="1" dirty="0"/>
              <a:t>.html</a:t>
            </a:r>
            <a:r>
              <a:rPr lang="it-IT" dirty="0"/>
              <a:t> e possono essere letti dai web browser (es. Chrome)</a:t>
            </a:r>
          </a:p>
          <a:p>
            <a:r>
              <a:rPr lang="it-IT" dirty="0"/>
              <a:t>Sono solitamente inviati dal server al client</a:t>
            </a:r>
          </a:p>
          <a:p>
            <a:r>
              <a:rPr lang="it-IT" dirty="0"/>
              <a:t>Contengono una pagina (detta anche </a:t>
            </a:r>
            <a:r>
              <a:rPr lang="it-IT" i="1" dirty="0"/>
              <a:t>documento</a:t>
            </a:r>
            <a:r>
              <a:rPr lang="it-IT" dirty="0"/>
              <a:t>) HTML con i relativi elementi</a:t>
            </a:r>
          </a:p>
          <a:p>
            <a:r>
              <a:rPr lang="it-IT" dirty="0"/>
              <a:t>Ci sono diversi editor che facilitano la scrittura di file HTML</a:t>
            </a:r>
            <a:br>
              <a:rPr lang="it-IT" b="0" dirty="0"/>
            </a:br>
            <a:br>
              <a:rPr lang="it-IT" b="0" dirty="0"/>
            </a:br>
            <a:br>
              <a:rPr lang="it-IT" b="0" dirty="0"/>
            </a:br>
            <a:r>
              <a:rPr lang="it-IT" b="0" i="1" dirty="0"/>
              <a:t>Curiosità: è possibile ispezionare le pagine dei siti web direttamente del browser per vederne il codice HTML.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pic>
        <p:nvPicPr>
          <p:cNvPr id="5" name="Picture 2" descr="Risultati immagini per html code">
            <a:extLst>
              <a:ext uri="{FF2B5EF4-FFF2-40B4-BE49-F238E27FC236}">
                <a16:creationId xmlns:a16="http://schemas.microsoft.com/office/drawing/2014/main" id="{7D0FD5DF-42AB-461A-A377-D67381614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510" y="2320880"/>
            <a:ext cx="4432706" cy="373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888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7">
      <a:dk1>
        <a:sysClr val="windowText" lastClr="000000"/>
      </a:dk1>
      <a:lt1>
        <a:srgbClr val="4978D7"/>
      </a:lt1>
      <a:dk2>
        <a:srgbClr val="FFFFFF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CA" id="{8F98B4F3-C937-4E69-8DAE-1C6C90D1634E}" vid="{E379D9CA-05A1-49A7-B81B-AF78D3E8E8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CA</Template>
  <TotalTime>4882</TotalTime>
  <Words>1391</Words>
  <Application>Microsoft Office PowerPoint</Application>
  <PresentationFormat>Widescreen</PresentationFormat>
  <Paragraphs>253</Paragraphs>
  <Slides>38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Corbel</vt:lpstr>
      <vt:lpstr>Verdana</vt:lpstr>
      <vt:lpstr>Wingdings</vt:lpstr>
      <vt:lpstr>Banded</vt:lpstr>
      <vt:lpstr>Presentazione standard di PowerPoint</vt:lpstr>
      <vt:lpstr>Argomenti</vt:lpstr>
      <vt:lpstr>MATERIALE DEL CORSO</vt:lpstr>
      <vt:lpstr>Le applicazioni web</vt:lpstr>
      <vt:lpstr>MODELLO Client-server</vt:lpstr>
      <vt:lpstr>Client Web</vt:lpstr>
      <vt:lpstr>HTML</vt:lpstr>
      <vt:lpstr>HTML – Risorse per l’apprendimento</vt:lpstr>
      <vt:lpstr>HTML5 - I File</vt:lpstr>
      <vt:lpstr>HTML5 - ELEMENTI</vt:lpstr>
      <vt:lpstr>HTML5 - ANNIDAMENTO</vt:lpstr>
      <vt:lpstr>HTML5 – ELEMENTI VUOTI</vt:lpstr>
      <vt:lpstr>HTML5 – Attributi</vt:lpstr>
      <vt:lpstr>HTML5 – Commenti</vt:lpstr>
      <vt:lpstr>HTML5 - PAGINE</vt:lpstr>
      <vt:lpstr>HTML5 – Tag strutturali</vt:lpstr>
      <vt:lpstr>HTML5 – Attributo style</vt:lpstr>
      <vt:lpstr>HTML5 – DIV</vt:lpstr>
      <vt:lpstr>HTML5 – span</vt:lpstr>
      <vt:lpstr>HTML5 – br</vt:lpstr>
      <vt:lpstr>HTML5 – hr</vt:lpstr>
      <vt:lpstr>HTML5 – P</vt:lpstr>
      <vt:lpstr>HTML5 – h1 &amp; … &amp; .. h6</vt:lpstr>
      <vt:lpstr>HTML5 – A</vt:lpstr>
      <vt:lpstr>HTML5 – Article</vt:lpstr>
      <vt:lpstr>HTML5 – details &amp; summary</vt:lpstr>
      <vt:lpstr>HTML5 – tag di formattazione</vt:lpstr>
      <vt:lpstr>HTML5 – b</vt:lpstr>
      <vt:lpstr>HTML5 – mark</vt:lpstr>
      <vt:lpstr>HTML5 – pre</vt:lpstr>
      <vt:lpstr>HTML5 – TAG per liste</vt:lpstr>
      <vt:lpstr>HTML5 – li</vt:lpstr>
      <vt:lpstr>HTML5 – ol</vt:lpstr>
      <vt:lpstr>HTML5 – ul</vt:lpstr>
      <vt:lpstr>HTML5 – TAG per tabelle</vt:lpstr>
      <vt:lpstr>HTML5 – TABLE</vt:lpstr>
      <vt:lpstr>HTML5 – tr</vt:lpstr>
      <vt:lpstr>HTML5 – metadata tags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Masci</dc:creator>
  <cp:lastModifiedBy>Marco Labarile</cp:lastModifiedBy>
  <cp:revision>74</cp:revision>
  <dcterms:created xsi:type="dcterms:W3CDTF">2018-05-18T16:04:37Z</dcterms:created>
  <dcterms:modified xsi:type="dcterms:W3CDTF">2018-05-23T08:27:22Z</dcterms:modified>
</cp:coreProperties>
</file>