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76"/>
  </p:handoutMasterIdLst>
  <p:sldIdLst>
    <p:sldId id="256" r:id="rId2"/>
    <p:sldId id="258" r:id="rId3"/>
    <p:sldId id="268" r:id="rId4"/>
    <p:sldId id="267" r:id="rId5"/>
    <p:sldId id="259" r:id="rId6"/>
    <p:sldId id="260" r:id="rId7"/>
    <p:sldId id="257" r:id="rId8"/>
    <p:sldId id="274" r:id="rId9"/>
    <p:sldId id="261" r:id="rId10"/>
    <p:sldId id="263" r:id="rId11"/>
    <p:sldId id="265" r:id="rId12"/>
    <p:sldId id="264" r:id="rId13"/>
    <p:sldId id="266" r:id="rId14"/>
    <p:sldId id="271" r:id="rId15"/>
    <p:sldId id="262" r:id="rId16"/>
    <p:sldId id="270" r:id="rId17"/>
    <p:sldId id="272" r:id="rId18"/>
    <p:sldId id="269" r:id="rId19"/>
    <p:sldId id="273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3" r:id="rId28"/>
    <p:sldId id="284" r:id="rId29"/>
    <p:sldId id="285" r:id="rId30"/>
    <p:sldId id="286" r:id="rId31"/>
    <p:sldId id="287" r:id="rId32"/>
    <p:sldId id="290" r:id="rId33"/>
    <p:sldId id="288" r:id="rId34"/>
    <p:sldId id="289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11" r:id="rId53"/>
    <p:sldId id="309" r:id="rId54"/>
    <p:sldId id="312" r:id="rId55"/>
    <p:sldId id="313" r:id="rId56"/>
    <p:sldId id="314" r:id="rId57"/>
    <p:sldId id="310" r:id="rId58"/>
    <p:sldId id="315" r:id="rId59"/>
    <p:sldId id="316" r:id="rId60"/>
    <p:sldId id="317" r:id="rId61"/>
    <p:sldId id="318" r:id="rId62"/>
    <p:sldId id="319" r:id="rId63"/>
    <p:sldId id="320" r:id="rId64"/>
    <p:sldId id="321" r:id="rId65"/>
    <p:sldId id="322" r:id="rId66"/>
    <p:sldId id="323" r:id="rId67"/>
    <p:sldId id="324" r:id="rId68"/>
    <p:sldId id="325" r:id="rId69"/>
    <p:sldId id="282" r:id="rId70"/>
    <p:sldId id="326" r:id="rId71"/>
    <p:sldId id="327" r:id="rId72"/>
    <p:sldId id="328" r:id="rId73"/>
    <p:sldId id="329" r:id="rId74"/>
    <p:sldId id="330" r:id="rId7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35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51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83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9BB058-80CF-4FFD-A577-6063067B76E7}" type="datetimeFigureOut">
              <a:rPr lang="it-IT" smtClean="0"/>
              <a:t>27/05/2018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E0C4DD-4841-4C16-8DBC-EB802A723B3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033643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olo presen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487" y="724294"/>
            <a:ext cx="12198843" cy="241662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18988" y="3583137"/>
            <a:ext cx="9144000" cy="545726"/>
          </a:xfrm>
        </p:spPr>
        <p:txBody>
          <a:bodyPr>
            <a:noAutofit/>
          </a:bodyPr>
          <a:lstStyle>
            <a:lvl1pPr marL="0" indent="0" algn="ctr">
              <a:buNone/>
              <a:defRPr sz="4000" b="1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TITOLO PRESENTAZIONE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4845936" y="2521242"/>
            <a:ext cx="24901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>
                <a:solidFill>
                  <a:schemeClr val="bg2"/>
                </a:solidFill>
              </a:rPr>
              <a:t>www.codearchitects.com</a:t>
            </a:r>
          </a:p>
          <a:p>
            <a:pPr algn="ctr"/>
            <a:r>
              <a:rPr lang="it-IT" sz="1400" dirty="0">
                <a:solidFill>
                  <a:schemeClr val="bg2"/>
                </a:solidFill>
              </a:rPr>
              <a:t>info@codearchitects.com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8446" y="1143328"/>
            <a:ext cx="4185085" cy="996198"/>
          </a:xfrm>
          <a:prstGeom prst="rect">
            <a:avLst/>
          </a:prstGeom>
        </p:spPr>
      </p:pic>
      <p:sp>
        <p:nvSpPr>
          <p:cNvPr id="4" name="Segnaposto testo 3"/>
          <p:cNvSpPr>
            <a:spLocks noGrp="1"/>
          </p:cNvSpPr>
          <p:nvPr>
            <p:ph type="body" sz="quarter" idx="10" hasCustomPrompt="1"/>
          </p:nvPr>
        </p:nvSpPr>
        <p:spPr>
          <a:xfrm>
            <a:off x="1519238" y="4356100"/>
            <a:ext cx="9144000" cy="5588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it-IT" dirty="0"/>
              <a:t>Sottotitolo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11" hasCustomPrompt="1"/>
          </p:nvPr>
        </p:nvSpPr>
        <p:spPr>
          <a:xfrm>
            <a:off x="6994330" y="6121400"/>
            <a:ext cx="5207000" cy="736600"/>
          </a:xfrm>
        </p:spPr>
        <p:txBody>
          <a:bodyPr>
            <a:noAutofit/>
          </a:bodyPr>
          <a:lstStyle>
            <a:lvl5pPr marL="914400" indent="0" algn="l">
              <a:buNone/>
              <a:defRPr sz="1800" baseline="0"/>
            </a:lvl5pPr>
          </a:lstStyle>
          <a:p>
            <a:pPr lvl="4"/>
            <a:r>
              <a:rPr lang="it-IT" dirty="0"/>
              <a:t>Autore 1 (mail@codearchitects.com)</a:t>
            </a:r>
          </a:p>
          <a:p>
            <a:pPr lvl="4"/>
            <a:r>
              <a:rPr lang="it-IT" dirty="0"/>
              <a:t>Autore 2 (mail@codearchitects.com)</a:t>
            </a:r>
          </a:p>
        </p:txBody>
      </p:sp>
    </p:spTree>
    <p:extLst>
      <p:ext uri="{BB962C8B-B14F-4D97-AF65-F5344CB8AC3E}">
        <p14:creationId xmlns:p14="http://schemas.microsoft.com/office/powerpoint/2010/main" val="3052028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più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34312" y="1191146"/>
            <a:ext cx="7478047" cy="4799343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472196" y="1191145"/>
            <a:ext cx="3228392" cy="4799343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err="1"/>
              <a:t>Didascalia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337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più descri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472196" y="1191145"/>
            <a:ext cx="3228392" cy="4799343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err="1"/>
              <a:t>Descrizione</a:t>
            </a:r>
            <a:endParaRPr lang="en-US" dirty="0"/>
          </a:p>
        </p:txBody>
      </p:sp>
      <p:sp>
        <p:nvSpPr>
          <p:cNvPr id="5" name="Media Placeholder 4"/>
          <p:cNvSpPr>
            <a:spLocks noGrp="1"/>
          </p:cNvSpPr>
          <p:nvPr>
            <p:ph type="media" sz="quarter" idx="12" hasCustomPrompt="1"/>
          </p:nvPr>
        </p:nvSpPr>
        <p:spPr>
          <a:xfrm>
            <a:off x="434312" y="1191146"/>
            <a:ext cx="7487378" cy="4800080"/>
          </a:xfrm>
        </p:spPr>
        <p:txBody>
          <a:bodyPr/>
          <a:lstStyle>
            <a:lvl1pPr>
              <a:defRPr/>
            </a:lvl1pPr>
          </a:lstStyle>
          <a:p>
            <a:r>
              <a:rPr lang="it-IT" dirty="0"/>
              <a:t>Video/media</a:t>
            </a:r>
          </a:p>
        </p:txBody>
      </p:sp>
    </p:spTree>
    <p:extLst>
      <p:ext uri="{BB962C8B-B14F-4D97-AF65-F5344CB8AC3E}">
        <p14:creationId xmlns:p14="http://schemas.microsoft.com/office/powerpoint/2010/main" val="40284813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clusion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284569"/>
            <a:ext cx="12195668" cy="174229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3191" y="1371599"/>
            <a:ext cx="10515600" cy="1580616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4400" b="1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GRAZIE PER L’ATTENZIONE!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3191" y="3403601"/>
            <a:ext cx="10515600" cy="2353388"/>
          </a:xfrm>
        </p:spPr>
        <p:txBody>
          <a:bodyPr anchor="t">
            <a:normAutofit/>
          </a:bodyPr>
          <a:lstStyle>
            <a:lvl1pPr marL="0" indent="0" algn="l">
              <a:buClr>
                <a:schemeClr val="tx2"/>
              </a:buClr>
              <a:buFont typeface="Arial" panose="020B0604020202020204" pitchFamily="34" charset="0"/>
              <a:buNone/>
              <a:defRPr sz="24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Per </a:t>
            </a:r>
            <a:r>
              <a:rPr lang="en-US" dirty="0" err="1"/>
              <a:t>maggiori</a:t>
            </a:r>
            <a:r>
              <a:rPr lang="en-US" dirty="0"/>
              <a:t> </a:t>
            </a:r>
            <a:r>
              <a:rPr lang="en-US" dirty="0" err="1"/>
              <a:t>informazioni</a:t>
            </a:r>
            <a:r>
              <a:rPr lang="en-US" dirty="0"/>
              <a:t>:  </a:t>
            </a:r>
          </a:p>
          <a:p>
            <a:pPr lvl="0"/>
            <a:r>
              <a:rPr lang="en-US" dirty="0"/>
              <a:t>Link 1</a:t>
            </a:r>
          </a:p>
          <a:p>
            <a:pPr lvl="0"/>
            <a:r>
              <a:rPr lang="en-US" dirty="0"/>
              <a:t>Link 2</a:t>
            </a:r>
          </a:p>
          <a:p>
            <a:pPr lvl="0"/>
            <a:r>
              <a:rPr lang="en-US" dirty="0"/>
              <a:t>Link …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85" y="6154752"/>
            <a:ext cx="2420112" cy="576072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9380765" y="6442788"/>
            <a:ext cx="2814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tx2"/>
                </a:solidFill>
              </a:rPr>
              <a:t>www.codearchitects.com</a:t>
            </a:r>
          </a:p>
        </p:txBody>
      </p:sp>
    </p:spTree>
    <p:extLst>
      <p:ext uri="{BB962C8B-B14F-4D97-AF65-F5344CB8AC3E}">
        <p14:creationId xmlns:p14="http://schemas.microsoft.com/office/powerpoint/2010/main" val="9185269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iniziale di una sezion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00369"/>
            <a:ext cx="12195668" cy="13316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40034" y="781984"/>
            <a:ext cx="10515600" cy="1088752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4000" b="1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 err="1"/>
              <a:t>Titolo</a:t>
            </a:r>
            <a:r>
              <a:rPr lang="en-US" dirty="0"/>
              <a:t> di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sezione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40034" y="2113616"/>
            <a:ext cx="10515600" cy="3643374"/>
          </a:xfrm>
        </p:spPr>
        <p:txBody>
          <a:bodyPr anchor="t">
            <a:normAutofit/>
          </a:bodyPr>
          <a:lstStyle>
            <a:lvl1pPr marL="342900" indent="-342900" algn="l">
              <a:buClr>
                <a:schemeClr val="tx2"/>
              </a:buClr>
              <a:buFont typeface="Arial" panose="020B0604020202020204" pitchFamily="34" charset="0"/>
              <a:buChar char="•"/>
              <a:defRPr sz="24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err="1"/>
              <a:t>Argomento</a:t>
            </a:r>
            <a:r>
              <a:rPr lang="en-US" dirty="0"/>
              <a:t> 1</a:t>
            </a:r>
          </a:p>
          <a:p>
            <a:pPr lvl="0"/>
            <a:r>
              <a:rPr lang="en-US" dirty="0" err="1"/>
              <a:t>Argomento</a:t>
            </a:r>
            <a:r>
              <a:rPr lang="en-US" dirty="0"/>
              <a:t> 2</a:t>
            </a:r>
          </a:p>
          <a:p>
            <a:pPr lvl="0"/>
            <a:r>
              <a:rPr lang="en-US" dirty="0" err="1"/>
              <a:t>Argomento</a:t>
            </a:r>
            <a:r>
              <a:rPr lang="en-US" dirty="0"/>
              <a:t> 3</a:t>
            </a:r>
          </a:p>
          <a:p>
            <a:pPr lvl="0"/>
            <a:r>
              <a:rPr lang="en-US" dirty="0" err="1"/>
              <a:t>Argomento</a:t>
            </a:r>
            <a:r>
              <a:rPr lang="en-US" dirty="0"/>
              <a:t> …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85" y="6154752"/>
            <a:ext cx="2420112" cy="576072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9540382" y="6442788"/>
            <a:ext cx="2651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tx2"/>
                </a:solidFill>
              </a:rPr>
              <a:t>www.codearchitects.com</a:t>
            </a:r>
          </a:p>
        </p:txBody>
      </p:sp>
      <p:sp>
        <p:nvSpPr>
          <p:cNvPr id="17" name="Segnaposto tes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173985" y="161036"/>
            <a:ext cx="3344862" cy="292100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it-IT" dirty="0"/>
              <a:t>TITOLO PRESENTAZIONE</a:t>
            </a:r>
          </a:p>
        </p:txBody>
      </p:sp>
    </p:spTree>
    <p:extLst>
      <p:ext uri="{BB962C8B-B14F-4D97-AF65-F5344CB8AC3E}">
        <p14:creationId xmlns:p14="http://schemas.microsoft.com/office/powerpoint/2010/main" val="18644590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 (solo test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82880" indent="-182880">
              <a:buFont typeface="Arial" panose="020B0604020202020204" pitchFamily="34" charset="0"/>
              <a:buChar char="•"/>
              <a:defRPr sz="2800" b="1"/>
            </a:lvl1pPr>
            <a:lvl2pPr marL="411480" indent="-182880">
              <a:buFont typeface="Arial" panose="020B0604020202020204" pitchFamily="34" charset="0"/>
              <a:buChar char="•"/>
              <a:defRPr sz="2400"/>
            </a:lvl2pPr>
            <a:lvl3pPr marL="640080" indent="-182880">
              <a:buFont typeface="Arial" panose="020B0604020202020204" pitchFamily="34" charset="0"/>
              <a:buChar char="•"/>
              <a:defRPr sz="2200"/>
            </a:lvl3pPr>
            <a:lvl4pPr marL="868680" indent="-182880">
              <a:buFont typeface="Arial" panose="020B0604020202020204" pitchFamily="34" charset="0"/>
              <a:buChar char="•"/>
              <a:defRPr sz="2000"/>
            </a:lvl4pPr>
            <a:lvl5pPr marL="1097280" indent="-182880"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570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ppio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8367" y="951722"/>
            <a:ext cx="5525912" cy="5266198"/>
          </a:xfrm>
        </p:spPr>
        <p:txBody>
          <a:bodyPr/>
          <a:lstStyle>
            <a:lvl1pPr>
              <a:defRPr sz="2200" b="1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0" y="951722"/>
            <a:ext cx="5712793" cy="5266198"/>
          </a:xfrm>
        </p:spPr>
        <p:txBody>
          <a:bodyPr/>
          <a:lstStyle>
            <a:lvl1pPr>
              <a:defRPr sz="2200" b="1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917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 a d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6987" y="938847"/>
            <a:ext cx="5518619" cy="743095"/>
          </a:xfrm>
        </p:spPr>
        <p:txBody>
          <a:bodyPr anchor="ctr">
            <a:normAutofit/>
          </a:bodyPr>
          <a:lstStyle>
            <a:lvl1pPr marL="0" indent="0">
              <a:buNone/>
              <a:defRPr sz="21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Primo </a:t>
            </a:r>
            <a:r>
              <a:rPr lang="en-US" dirty="0" err="1"/>
              <a:t>contenuto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6987" y="1691273"/>
            <a:ext cx="5518619" cy="454078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6391476" y="938847"/>
            <a:ext cx="5419238" cy="743095"/>
          </a:xfrm>
        </p:spPr>
        <p:txBody>
          <a:bodyPr anchor="ctr">
            <a:normAutofit/>
          </a:bodyPr>
          <a:lstStyle>
            <a:lvl1pPr marL="0" indent="0">
              <a:buNone/>
              <a:defRPr sz="2100" b="1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Secondo </a:t>
            </a:r>
            <a:r>
              <a:rPr lang="en-US" dirty="0" err="1"/>
              <a:t>contenuto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half" idx="13"/>
          </p:nvPr>
        </p:nvSpPr>
        <p:spPr>
          <a:xfrm>
            <a:off x="6391476" y="1691273"/>
            <a:ext cx="5419238" cy="4543890"/>
          </a:xfrm>
        </p:spPr>
        <p:txBody>
          <a:bodyPr/>
          <a:lstStyle>
            <a:lvl1pPr>
              <a:defRPr sz="2200"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 sz="2000">
                <a:solidFill>
                  <a:schemeClr val="tx1">
                    <a:lumMod val="75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7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593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ro a 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94347" y="976171"/>
            <a:ext cx="3661829" cy="743095"/>
          </a:xfrm>
        </p:spPr>
        <p:txBody>
          <a:bodyPr anchor="ctr">
            <a:normAutofit/>
          </a:bodyPr>
          <a:lstStyle>
            <a:lvl1pPr marL="0" indent="0">
              <a:buNone/>
              <a:defRPr sz="21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Primo </a:t>
            </a:r>
            <a:r>
              <a:rPr lang="en-US" dirty="0" err="1"/>
              <a:t>contenuto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4347" y="1728597"/>
            <a:ext cx="3661830" cy="454078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4281631" y="976171"/>
            <a:ext cx="3661828" cy="752426"/>
          </a:xfrm>
        </p:spPr>
        <p:txBody>
          <a:bodyPr anchor="ctr">
            <a:normAutofit/>
          </a:bodyPr>
          <a:lstStyle>
            <a:lvl1pPr marL="0" indent="0">
              <a:buNone/>
              <a:defRPr sz="2100" b="1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Secondo </a:t>
            </a:r>
            <a:r>
              <a:rPr lang="en-US" dirty="0" err="1"/>
              <a:t>contenuto</a:t>
            </a:r>
            <a:endParaRPr lang="en-US" dirty="0"/>
          </a:p>
        </p:txBody>
      </p:sp>
      <p:sp>
        <p:nvSpPr>
          <p:cNvPr id="15" name="Content Placeholder 3"/>
          <p:cNvSpPr>
            <a:spLocks noGrp="1"/>
          </p:cNvSpPr>
          <p:nvPr>
            <p:ph sz="half" idx="13"/>
          </p:nvPr>
        </p:nvSpPr>
        <p:spPr>
          <a:xfrm>
            <a:off x="4281629" y="1747259"/>
            <a:ext cx="3661830" cy="4512789"/>
          </a:xfrm>
        </p:spPr>
        <p:txBody>
          <a:bodyPr/>
          <a:lstStyle>
            <a:lvl1pPr>
              <a:defRPr sz="2200"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 sz="2000">
                <a:solidFill>
                  <a:schemeClr val="tx1">
                    <a:lumMod val="75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7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8259576" y="985502"/>
            <a:ext cx="3661829" cy="743095"/>
          </a:xfrm>
        </p:spPr>
        <p:txBody>
          <a:bodyPr anchor="ctr">
            <a:normAutofit/>
          </a:bodyPr>
          <a:lstStyle>
            <a:lvl1pPr marL="0" indent="0">
              <a:buNone/>
              <a:defRPr sz="2100" b="1" baseline="0">
                <a:solidFill>
                  <a:schemeClr val="accent5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err="1"/>
              <a:t>Terzo</a:t>
            </a:r>
            <a:r>
              <a:rPr lang="en-US" dirty="0"/>
              <a:t> </a:t>
            </a:r>
            <a:r>
              <a:rPr lang="en-US" dirty="0" err="1"/>
              <a:t>contenuto</a:t>
            </a:r>
            <a:endParaRPr lang="en-US" dirty="0"/>
          </a:p>
        </p:txBody>
      </p:sp>
      <p:sp>
        <p:nvSpPr>
          <p:cNvPr id="17" name="Content Placeholder 3"/>
          <p:cNvSpPr>
            <a:spLocks noGrp="1"/>
          </p:cNvSpPr>
          <p:nvPr>
            <p:ph sz="half" idx="15"/>
          </p:nvPr>
        </p:nvSpPr>
        <p:spPr>
          <a:xfrm>
            <a:off x="8259576" y="1737928"/>
            <a:ext cx="3661830" cy="4522120"/>
          </a:xfrm>
        </p:spPr>
        <p:txBody>
          <a:bodyPr/>
          <a:lstStyle>
            <a:lvl1pPr>
              <a:defRPr sz="2200">
                <a:solidFill>
                  <a:schemeClr val="accent5">
                    <a:lumMod val="75000"/>
                  </a:schemeClr>
                </a:solidFill>
              </a:defRPr>
            </a:lvl1pPr>
            <a:lvl2pPr>
              <a:defRPr sz="2000">
                <a:solidFill>
                  <a:schemeClr val="accent5">
                    <a:lumMod val="75000"/>
                  </a:schemeClr>
                </a:solidFill>
              </a:defRPr>
            </a:lvl2pPr>
            <a:lvl3pPr>
              <a:defRPr sz="1800">
                <a:solidFill>
                  <a:schemeClr val="accent5">
                    <a:lumMod val="75000"/>
                  </a:schemeClr>
                </a:solidFill>
              </a:defRPr>
            </a:lvl3pPr>
            <a:lvl4pPr>
              <a:defRPr sz="1600">
                <a:solidFill>
                  <a:schemeClr val="accent5">
                    <a:lumMod val="75000"/>
                  </a:schemeClr>
                </a:solidFill>
              </a:defRPr>
            </a:lvl4pPr>
            <a:lvl5pPr>
              <a:defRPr sz="1600">
                <a:solidFill>
                  <a:schemeClr val="accent5">
                    <a:lumMod val="7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039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430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3973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più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4312" y="1205653"/>
            <a:ext cx="7487379" cy="4963886"/>
          </a:xfrm>
        </p:spPr>
        <p:txBody>
          <a:bodyPr/>
          <a:lstStyle>
            <a:lvl1pPr>
              <a:defRPr sz="2800" b="1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488819" y="1205652"/>
            <a:ext cx="3258422" cy="4963887"/>
          </a:xfrm>
        </p:spPr>
        <p:txBody>
          <a:bodyPr>
            <a:normAutofit/>
          </a:bodyPr>
          <a:lstStyle>
            <a:lvl1pPr marL="0" indent="0" algn="just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err="1"/>
              <a:t>Didascalia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937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65000"/>
            <a:alpha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6429005"/>
            <a:ext cx="12198766" cy="44262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6"/>
          <p:cNvSpPr/>
          <p:nvPr/>
        </p:nvSpPr>
        <p:spPr>
          <a:xfrm>
            <a:off x="2836" y="-3501"/>
            <a:ext cx="12208097" cy="8525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4312" y="152587"/>
            <a:ext cx="8316639" cy="540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9002"/>
            <a:ext cx="11299371" cy="50329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5" y="6441846"/>
            <a:ext cx="1629156" cy="387796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10215046" y="6511816"/>
            <a:ext cx="2065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solidFill>
                  <a:schemeClr val="bg2"/>
                </a:solidFill>
              </a:rPr>
              <a:t>www.codearchitects.com</a:t>
            </a:r>
          </a:p>
        </p:txBody>
      </p:sp>
    </p:spTree>
    <p:extLst>
      <p:ext uri="{BB962C8B-B14F-4D97-AF65-F5344CB8AC3E}">
        <p14:creationId xmlns:p14="http://schemas.microsoft.com/office/powerpoint/2010/main" val="23413251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2" r:id="rId3"/>
    <p:sldLayoutId id="2147483664" r:id="rId4"/>
    <p:sldLayoutId id="2147483665" r:id="rId5"/>
    <p:sldLayoutId id="2147483672" r:id="rId6"/>
    <p:sldLayoutId id="2147483666" r:id="rId7"/>
    <p:sldLayoutId id="2147483667" r:id="rId8"/>
    <p:sldLayoutId id="2147483668" r:id="rId9"/>
    <p:sldLayoutId id="2147483669" r:id="rId10"/>
    <p:sldLayoutId id="2147483673" r:id="rId11"/>
    <p:sldLayoutId id="2147483674" r:id="rId1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2000" b="1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bg1">
            <a:lumMod val="95000"/>
            <a:lumOff val="5000"/>
          </a:schemeClr>
        </a:buClr>
        <a:buFont typeface="Wingdings" pitchFamily="2" charset="2"/>
        <a:buChar char=""/>
        <a:defRPr sz="2400" b="1" kern="1200">
          <a:solidFill>
            <a:schemeClr val="bg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bg1">
            <a:lumMod val="95000"/>
            <a:lumOff val="5000"/>
          </a:schemeClr>
        </a:buClr>
        <a:buFont typeface="Wingdings" pitchFamily="2" charset="2"/>
        <a:buChar char="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bg1">
            <a:lumMod val="95000"/>
            <a:lumOff val="5000"/>
          </a:schemeClr>
        </a:buClr>
        <a:buFont typeface="Wingdings" pitchFamily="2" charset="2"/>
        <a:buChar char="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bg1">
            <a:lumMod val="95000"/>
            <a:lumOff val="5000"/>
          </a:schemeClr>
        </a:buClr>
        <a:buFont typeface="Wingdings" pitchFamily="2" charset="2"/>
        <a:buChar char="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bg1">
            <a:lumMod val="95000"/>
            <a:lumOff val="5000"/>
          </a:schemeClr>
        </a:buClr>
        <a:buFont typeface="Wingdings" pitchFamily="2" charset="2"/>
        <a:buChar char=""/>
        <a:defRPr sz="1600" kern="1200">
          <a:solidFill>
            <a:schemeClr val="bg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html/tryit.asp?filename=tryhtml_attributes_img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tags/tryit.asp?filename=tryhtml_comment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html/tryit.asp?filename=tryhtml_intro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tags/tryit.asp?filename=tryhtml5_global_style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tags/tryit.asp?filename=tryhtml_div_test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tags/tryit.asp?filename=tryhtml_span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tags/tryit.asp?filename=tryhtml_br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tags/tryit.asp?filename=tryhtml_hr_test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tags/tryit.asp?filename=tryhtml_paragraphs1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tags/tryit.asp?filename=tryhtml_headers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tags/tryit.asp?filename=tryhtml_link_test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tags/tryit.asp?filename=tryhtml5_article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tags/tryit.asp?filename=tryhtml5_details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tags/tryit.asp?filename=tryhtml5_b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tags/tryit.asp?filename=tryhtml5_mark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tags/tryit.asp?filename=tryhtml_pre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tags/tryit.asp?filename=tryhtml_lists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tags/tryit.asp?filename=tryhtml_lists4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tags/tryit.asp?filename=tryhtml_table_test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tags/tryit.asp?filename=tryhtml_table_test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tags/tryit.asp?filename=tryhtml_td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tags/tryit.asp?filename=tryhtml_table_tes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tags/tryit.asp?filename=tryhtml_tbody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tags/tryit.asp?filename=tryhtml_tbody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tags/tryit.asp?filename=tryhtml_tbody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tags/tryit.asp?filename=tryhtml_image_test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tags/tryit.asp?filename=tryhtml5_audio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tags/tryit.asp?filename=tryhtml5_video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tags/tryit.asp?filename=tryhtml_iframe" TargetMode="Externa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tags/tryit.asp?filename=tryhtml5_canvas" TargetMode="Externa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tags/tryit.asp?filename=tryhtml_script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tags/tryit.asp?filename=tryhtml_style" TargetMode="Externa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html/tryit.asp?filename=tryhtml_input_text" TargetMode="Externa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html/tryit.asp?filename=tryhtml_form_text" TargetMode="Externa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html/tryit.asp?filename=tryhtml_form_submit_id" TargetMode="Externa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html/tryit.asp?filename=tryhtml_input_password" TargetMode="Externa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html/tryit.asp?filename=tryhtml_input_radio" TargetMode="Externa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html/tryit.asp?filename=tryhtml_input_checkbox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html/tryit.asp?filename=tryhtml_input_button" TargetMode="Externa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html/tryit.asp?filename=tryhtml_input_date" TargetMode="Externa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html/tryit.asp?filename=tryhtml_input_color" TargetMode="Externa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tags/tryit.asp?filename=tryhtml_textarea" TargetMode="Externa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tags/tryit.asp?filename=tryhtml_select" TargetMode="Externa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tags/tryit.asp?filename=tryhtml5_datalist" TargetMode="Externa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tags/tryit.asp?filename=tryhtml5_meter" TargetMode="Externa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tags/tryit.asp?filename=tryhtml_label" TargetMode="Externa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tags/tryit.asp?filename=tryhtml_button_test" TargetMode="Externa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tags/tryit.asp?filename=tryhtml_link_tag" TargetMode="Externa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tags/tryit.asp?filename=tryhtml_meta" TargetMode="Externa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tags/tryit.asp?filename=tryhtml_base_test" TargetMode="Externa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it/docs/Web/HTML" TargetMode="External"/><Relationship Id="rId2" Type="http://schemas.openxmlformats.org/officeDocument/2006/relationships/hyperlink" Target="https://www.w3schools.com/tags/tryit.asp?filename=tryhtml_span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ttotitolo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Fondamenti di sviluppo web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quarter" idx="10"/>
          </p:nvPr>
        </p:nvSpPr>
        <p:spPr>
          <a:xfrm>
            <a:off x="4477123" y="4286931"/>
            <a:ext cx="3243593" cy="499754"/>
          </a:xfrm>
        </p:spPr>
        <p:txBody>
          <a:bodyPr>
            <a:normAutofit fontScale="92500"/>
          </a:bodyPr>
          <a:lstStyle/>
          <a:p>
            <a:pPr algn="ctr"/>
            <a:r>
              <a:rPr lang="it-IT" dirty="0"/>
              <a:t>29/05/2018 - 13/10/2018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11"/>
          </p:nvPr>
        </p:nvSpPr>
        <p:spPr>
          <a:xfrm>
            <a:off x="9581154" y="5383033"/>
            <a:ext cx="2610846" cy="1474967"/>
          </a:xfrm>
        </p:spPr>
        <p:txBody>
          <a:bodyPr/>
          <a:lstStyle/>
          <a:p>
            <a:r>
              <a:rPr lang="it-IT" dirty="0"/>
              <a:t>Gargaro Andrea</a:t>
            </a:r>
          </a:p>
          <a:p>
            <a:r>
              <a:rPr lang="it-IT" dirty="0"/>
              <a:t>Labarile Marco</a:t>
            </a:r>
          </a:p>
          <a:p>
            <a:r>
              <a:rPr lang="it-IT" dirty="0"/>
              <a:t>Masci Giorgio</a:t>
            </a:r>
          </a:p>
        </p:txBody>
      </p:sp>
    </p:spTree>
    <p:extLst>
      <p:ext uri="{BB962C8B-B14F-4D97-AF65-F5344CB8AC3E}">
        <p14:creationId xmlns:p14="http://schemas.microsoft.com/office/powerpoint/2010/main" val="374372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HTML5 - ELEMENTI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2978" y="2199584"/>
            <a:ext cx="10515600" cy="3903136"/>
          </a:xfrm>
        </p:spPr>
        <p:txBody>
          <a:bodyPr>
            <a:normAutofit fontScale="92500" lnSpcReduction="10000"/>
          </a:bodyPr>
          <a:lstStyle/>
          <a:p>
            <a:r>
              <a:rPr lang="it-IT" b="0" dirty="0"/>
              <a:t>Ogni elemento HTML ha un </a:t>
            </a:r>
            <a:r>
              <a:rPr lang="it-IT" dirty="0" err="1"/>
              <a:t>tag</a:t>
            </a:r>
            <a:r>
              <a:rPr lang="it-IT" dirty="0"/>
              <a:t>:</a:t>
            </a:r>
            <a:br>
              <a:rPr lang="it-IT" dirty="0"/>
            </a:br>
            <a:br>
              <a:rPr lang="it-IT" dirty="0"/>
            </a:b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tagname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content…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en-US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tagname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endParaRPr lang="it-IT" b="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it-IT" b="0" dirty="0"/>
              <a:t>I </a:t>
            </a:r>
            <a:r>
              <a:rPr lang="it-IT" b="0" dirty="0" err="1"/>
              <a:t>tag</a:t>
            </a:r>
            <a:r>
              <a:rPr lang="it-IT" b="0" dirty="0"/>
              <a:t> hanno un nome e solitamente un’apertura ed una chiusura.</a:t>
            </a:r>
            <a:br>
              <a:rPr lang="it-IT" b="0" dirty="0"/>
            </a:br>
            <a:r>
              <a:rPr lang="it-IT" b="0" dirty="0"/>
              <a:t>In questo caso,</a:t>
            </a:r>
            <a:br>
              <a:rPr lang="it-IT" b="0" dirty="0"/>
            </a:br>
            <a:r>
              <a:rPr lang="it-IT" b="0" dirty="0"/>
              <a:t>il nome è </a:t>
            </a:r>
            <a:r>
              <a:rPr lang="en-US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tagname</a:t>
            </a:r>
            <a:br>
              <a:rPr lang="it-IT" b="0" dirty="0"/>
            </a:br>
            <a:r>
              <a:rPr lang="it-IT" b="0" dirty="0"/>
              <a:t>l’apertura è 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tagname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</a:br>
            <a:r>
              <a:rPr lang="it-IT" b="0" dirty="0"/>
              <a:t>la chiusura è 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en-US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tagname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it-IT" b="0" dirty="0">
                <a:solidFill>
                  <a:srgbClr val="000000"/>
                </a:solidFill>
                <a:latin typeface="Verdana" panose="020B0604030504040204" pitchFamily="34" charset="0"/>
              </a:rPr>
            </a:br>
            <a:endParaRPr lang="it-IT" b="0" dirty="0"/>
          </a:p>
          <a:p>
            <a:r>
              <a:rPr lang="it-IT" b="0" dirty="0"/>
              <a:t>I </a:t>
            </a:r>
            <a:r>
              <a:rPr lang="it-IT" b="0" dirty="0" err="1"/>
              <a:t>tag</a:t>
            </a:r>
            <a:r>
              <a:rPr lang="it-IT" b="0" dirty="0"/>
              <a:t> che hanno apertura e chiusura possono contenere testo oppure altro codice HTML (quindi altri </a:t>
            </a:r>
            <a:r>
              <a:rPr lang="it-IT" b="0" dirty="0" err="1"/>
              <a:t>tag</a:t>
            </a:r>
            <a:r>
              <a:rPr lang="it-IT" b="0" dirty="0"/>
              <a:t>)</a:t>
            </a:r>
          </a:p>
          <a:p>
            <a:endParaRPr lang="it-IT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Fondamenti di sviluppo web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899110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HTML5 - ANNIDAMENTO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34" y="2461712"/>
            <a:ext cx="10515600" cy="32258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b="0" dirty="0"/>
              <a:t>Gli elementi, ad eccezione di quelli vuoti, supportano l’</a:t>
            </a:r>
            <a:r>
              <a:rPr lang="it-IT" dirty="0"/>
              <a:t>annidamento</a:t>
            </a:r>
            <a:r>
              <a:rPr lang="it-IT" b="0" dirty="0"/>
              <a:t>:</a:t>
            </a:r>
            <a:br>
              <a:rPr lang="it-IT" dirty="0"/>
            </a:br>
            <a:br>
              <a:rPr lang="it-IT" dirty="0"/>
            </a:b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dirty="0"/>
              <a:t>  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span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Hello!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/span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/div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it-IT" b="0" dirty="0"/>
              <a:t>In questo caso, l’elemento </a:t>
            </a:r>
            <a:r>
              <a:rPr lang="it-IT" b="0" i="1" dirty="0"/>
              <a:t>div</a:t>
            </a:r>
            <a:r>
              <a:rPr lang="it-IT" b="0" dirty="0"/>
              <a:t> contiene un elemento </a:t>
            </a:r>
            <a:r>
              <a:rPr lang="it-IT" b="0" i="1" dirty="0" err="1"/>
              <a:t>span</a:t>
            </a:r>
            <a:r>
              <a:rPr lang="it-IT" b="0" dirty="0"/>
              <a:t>, che a sua volta contiene del semplice testo.</a:t>
            </a:r>
            <a:endParaRPr lang="en-US" b="0" dirty="0">
              <a:solidFill>
                <a:srgbClr val="0000CD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Fondamenti di sviluppo web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609292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HTML5 – ELEMENTI VUOTI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2978" y="2199584"/>
            <a:ext cx="10515600" cy="390313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t-IT" b="0" dirty="0"/>
              <a:t>Alcuni elementi sono </a:t>
            </a:r>
            <a:r>
              <a:rPr lang="it-IT" dirty="0"/>
              <a:t>vuoti</a:t>
            </a:r>
            <a:r>
              <a:rPr lang="it-IT" b="0" dirty="0"/>
              <a:t>:</a:t>
            </a:r>
            <a:br>
              <a:rPr lang="it-IT" dirty="0"/>
            </a:br>
            <a:br>
              <a:rPr lang="it-IT" dirty="0"/>
            </a:b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tagname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 /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</a:br>
            <a:b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</a:br>
            <a:r>
              <a:rPr lang="it-IT" b="0" dirty="0"/>
              <a:t>Gli elementi vuoti:</a:t>
            </a:r>
          </a:p>
          <a:p>
            <a:r>
              <a:rPr lang="it-IT" b="0" dirty="0"/>
              <a:t>Non possono contenere né altri elementi né semplice testo</a:t>
            </a:r>
          </a:p>
          <a:p>
            <a:r>
              <a:rPr lang="it-IT" b="0" dirty="0"/>
              <a:t>Vengono chiusi direttamente nell’apertura dell’elemento</a:t>
            </a:r>
          </a:p>
          <a:p>
            <a:endParaRPr lang="it-IT" b="0" dirty="0"/>
          </a:p>
          <a:p>
            <a:pPr marL="0" indent="0">
              <a:buNone/>
            </a:pPr>
            <a:r>
              <a:rPr lang="it-IT" b="0" i="1" dirty="0"/>
              <a:t>Nota: HTML5 non richiede la chiusura dei </a:t>
            </a:r>
            <a:r>
              <a:rPr lang="it-IT" b="0" i="1" dirty="0" err="1"/>
              <a:t>tag</a:t>
            </a:r>
            <a:r>
              <a:rPr lang="it-IT" b="0" i="1" dirty="0"/>
              <a:t> vuoti, ma alcuni </a:t>
            </a:r>
            <a:r>
              <a:rPr lang="it-IT" b="0" i="1" dirty="0" err="1"/>
              <a:t>tool</a:t>
            </a:r>
            <a:r>
              <a:rPr lang="it-IT" b="0" i="1" dirty="0"/>
              <a:t> possono richiederla.</a:t>
            </a:r>
          </a:p>
          <a:p>
            <a:endParaRPr lang="it-IT" b="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0" dirty="0">
              <a:solidFill>
                <a:srgbClr val="0000CD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Fondamenti di sviluppo web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722780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HTML5 – Attributi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2978" y="2199584"/>
            <a:ext cx="10515600" cy="390313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t-IT" b="0" dirty="0"/>
              <a:t>Gli elementi possono avere </a:t>
            </a:r>
            <a:r>
              <a:rPr lang="it-IT" dirty="0"/>
              <a:t>attributi</a:t>
            </a:r>
            <a:r>
              <a:rPr lang="it-IT" b="0" dirty="0"/>
              <a:t> che forniscono informazioni aggiuntive su come configurare l’elemento a cui sono applicati:</a:t>
            </a:r>
            <a:br>
              <a:rPr lang="it-IT" dirty="0"/>
            </a:br>
            <a:br>
              <a:rPr lang="it-IT" dirty="0"/>
            </a:b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img</a:t>
            </a:r>
            <a:r>
              <a:rPr lang="it-IT" b="0" dirty="0">
                <a:solidFill>
                  <a:srgbClr val="FF0000"/>
                </a:solidFill>
                <a:latin typeface="Consolas" panose="020B0609020204030204" pitchFamily="49" charset="0"/>
              </a:rPr>
              <a:t> src</a:t>
            </a: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="img_girl.jpg"</a:t>
            </a:r>
            <a:r>
              <a:rPr lang="it-IT" b="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it-IT" b="0" dirty="0" err="1">
                <a:solidFill>
                  <a:srgbClr val="FF0000"/>
                </a:solidFill>
                <a:latin typeface="Consolas" panose="020B0609020204030204" pitchFamily="49" charset="0"/>
              </a:rPr>
              <a:t>width</a:t>
            </a: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="500"</a:t>
            </a:r>
            <a:r>
              <a:rPr lang="it-IT" b="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it-IT" b="0" dirty="0" err="1">
                <a:solidFill>
                  <a:srgbClr val="FF0000"/>
                </a:solidFill>
                <a:latin typeface="Consolas" panose="020B0609020204030204" pitchFamily="49" charset="0"/>
              </a:rPr>
              <a:t>height</a:t>
            </a: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="600"&gt;</a:t>
            </a:r>
            <a:b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</a:br>
            <a:b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</a:br>
            <a:r>
              <a:rPr lang="it-IT" b="0" dirty="0"/>
              <a:t>Gli attributi:</a:t>
            </a:r>
          </a:p>
          <a:p>
            <a:r>
              <a:rPr lang="it-IT" b="0" dirty="0"/>
              <a:t>Devono essere specificati nel </a:t>
            </a:r>
            <a:r>
              <a:rPr lang="it-IT" b="0" dirty="0" err="1"/>
              <a:t>tag</a:t>
            </a:r>
            <a:r>
              <a:rPr lang="it-IT" b="0" dirty="0"/>
              <a:t> di apertura</a:t>
            </a:r>
          </a:p>
          <a:p>
            <a:r>
              <a:rPr lang="it-IT" b="0" dirty="0"/>
              <a:t>Sono solitamente specificati come coppie </a:t>
            </a:r>
            <a:r>
              <a:rPr lang="it-IT" b="0" i="1" dirty="0"/>
              <a:t>chiave/valore</a:t>
            </a:r>
          </a:p>
          <a:p>
            <a:pPr marL="0" indent="0">
              <a:buNone/>
            </a:pPr>
            <a:endParaRPr lang="it-IT" b="0" i="1" dirty="0"/>
          </a:p>
          <a:p>
            <a:pPr marL="0" indent="0">
              <a:buNone/>
            </a:pPr>
            <a:r>
              <a:rPr lang="it-IT" b="0" dirty="0">
                <a:hlinkClick r:id="rId2"/>
              </a:rPr>
              <a:t>Live demo</a:t>
            </a:r>
            <a:endParaRPr lang="it-IT" b="0" dirty="0"/>
          </a:p>
          <a:p>
            <a:endParaRPr lang="it-IT" b="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0" dirty="0">
              <a:solidFill>
                <a:srgbClr val="0000CD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Fondamenti di sviluppo web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679439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HTML5 – Commenti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2978" y="2199584"/>
            <a:ext cx="10515600" cy="39031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b="0" dirty="0"/>
              <a:t>I documenti HTML possono avere </a:t>
            </a:r>
            <a:r>
              <a:rPr lang="it-IT" dirty="0"/>
              <a:t>commenti</a:t>
            </a:r>
            <a:r>
              <a:rPr lang="it-IT" b="0" dirty="0"/>
              <a:t> che documentano il codice HTML e non cambiano in alcun modo ciò che l’utente finale visualizza:</a:t>
            </a:r>
            <a:br>
              <a:rPr lang="it-IT" dirty="0"/>
            </a:br>
            <a:br>
              <a:rPr lang="it-IT" dirty="0"/>
            </a:br>
            <a:r>
              <a:rPr lang="en-US" b="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&lt;!--This is a comment. --&gt;</a:t>
            </a:r>
            <a:br>
              <a:rPr lang="en-US" dirty="0"/>
            </a:b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p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This is a paragraph.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/p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</a:br>
            <a:b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</a:br>
            <a:r>
              <a:rPr lang="it-IT" b="0" dirty="0">
                <a:hlinkClick r:id="rId2"/>
              </a:rPr>
              <a:t>Live demo</a:t>
            </a:r>
            <a:endParaRPr lang="en-US" b="0" dirty="0">
              <a:solidFill>
                <a:srgbClr val="0000CD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Fondamenti di sviluppo web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456531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HTML5 - PAGINE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69152" y="2333696"/>
            <a:ext cx="5888736" cy="3798880"/>
          </a:xfrm>
        </p:spPr>
        <p:txBody>
          <a:bodyPr>
            <a:normAutofit fontScale="92500"/>
          </a:bodyPr>
          <a:lstStyle/>
          <a:p>
            <a:r>
              <a:rPr lang="it-IT" dirty="0"/>
              <a:t>&lt;!DOCTYPE html&gt; </a:t>
            </a:r>
            <a:r>
              <a:rPr lang="it-IT" b="0" dirty="0"/>
              <a:t>indica che stiamo utilizzando HTML5</a:t>
            </a:r>
          </a:p>
          <a:p>
            <a:r>
              <a:rPr lang="it-IT" dirty="0"/>
              <a:t>html </a:t>
            </a:r>
            <a:r>
              <a:rPr lang="it-IT" b="0" dirty="0"/>
              <a:t>è l’</a:t>
            </a:r>
            <a:r>
              <a:rPr lang="it-IT" b="0" i="1" dirty="0"/>
              <a:t>elemento radice</a:t>
            </a:r>
            <a:r>
              <a:rPr lang="it-IT" b="0" dirty="0"/>
              <a:t> della pagina (detta anche </a:t>
            </a:r>
            <a:r>
              <a:rPr lang="it-IT" b="0" i="1" dirty="0"/>
              <a:t>documento</a:t>
            </a:r>
            <a:r>
              <a:rPr lang="it-IT" b="0" dirty="0"/>
              <a:t>)</a:t>
            </a:r>
          </a:p>
          <a:p>
            <a:r>
              <a:rPr lang="it-IT" dirty="0"/>
              <a:t>head </a:t>
            </a:r>
            <a:r>
              <a:rPr lang="it-IT" b="0" dirty="0"/>
              <a:t>contiene metadati del documento</a:t>
            </a:r>
          </a:p>
          <a:p>
            <a:r>
              <a:rPr lang="it-IT" dirty="0"/>
              <a:t>body </a:t>
            </a:r>
            <a:r>
              <a:rPr lang="it-IT" b="0" dirty="0"/>
              <a:t>contiene gli elementi visibili della pagina</a:t>
            </a:r>
          </a:p>
          <a:p>
            <a:r>
              <a:rPr lang="it-IT" dirty="0" err="1"/>
              <a:t>title</a:t>
            </a:r>
            <a:r>
              <a:rPr lang="it-IT" b="0" dirty="0"/>
              <a:t>, </a:t>
            </a:r>
            <a:r>
              <a:rPr lang="it-IT" dirty="0"/>
              <a:t>h1</a:t>
            </a:r>
            <a:r>
              <a:rPr lang="it-IT" b="0" dirty="0"/>
              <a:t> e </a:t>
            </a:r>
            <a:r>
              <a:rPr lang="it-IT" dirty="0"/>
              <a:t>p</a:t>
            </a:r>
            <a:r>
              <a:rPr lang="it-IT" b="0" dirty="0"/>
              <a:t> sono degli esempi di elementi HTML che vedremo a breve</a:t>
            </a:r>
          </a:p>
          <a:p>
            <a:pPr marL="0" indent="0">
              <a:buNone/>
            </a:pPr>
            <a:r>
              <a:rPr lang="it-IT" b="0" dirty="0">
                <a:hlinkClick r:id="rId2"/>
              </a:rPr>
              <a:t>Live demo</a:t>
            </a:r>
            <a:endParaRPr lang="it-IT" b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Fondamenti di sviluppo web</a:t>
            </a:r>
          </a:p>
          <a:p>
            <a:endParaRPr lang="it-IT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8E96E498-ED4C-4AF9-9B69-3E5906B21CF7}"/>
              </a:ext>
            </a:extLst>
          </p:cNvPr>
          <p:cNvSpPr txBox="1">
            <a:spLocks/>
          </p:cNvSpPr>
          <p:nvPr/>
        </p:nvSpPr>
        <p:spPr>
          <a:xfrm>
            <a:off x="658368" y="2333696"/>
            <a:ext cx="5346192" cy="36403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!DOCTYPE</a:t>
            </a:r>
            <a:r>
              <a:rPr lang="en-US" b="0" dirty="0">
                <a:solidFill>
                  <a:srgbClr val="FF0000"/>
                </a:solidFill>
                <a:latin typeface="Consolas" panose="020B0609020204030204" pitchFamily="49" charset="0"/>
              </a:rPr>
              <a:t> html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html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dirty="0"/>
              <a:t>  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head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dirty="0"/>
              <a:t>    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title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Page Title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/title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dirty="0"/>
              <a:t>  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/head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dirty="0"/>
              <a:t>  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body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dirty="0"/>
              <a:t>    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h1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My First Heading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/h1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dirty="0"/>
              <a:t>    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p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My first paragraph.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/p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dirty="0"/>
              <a:t>  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/body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/html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694658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HTML5 – Tag strutturali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2978" y="2199584"/>
            <a:ext cx="10515600" cy="3903136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it-IT" b="0" dirty="0"/>
              <a:t>Sono quei </a:t>
            </a:r>
            <a:r>
              <a:rPr lang="it-IT" b="0" dirty="0" err="1"/>
              <a:t>tag</a:t>
            </a:r>
            <a:r>
              <a:rPr lang="it-IT" b="0" dirty="0"/>
              <a:t> che aiutano a definire la struttura di un documento HTML.</a:t>
            </a:r>
          </a:p>
          <a:p>
            <a:pPr marL="0" indent="0">
              <a:buNone/>
            </a:pPr>
            <a:r>
              <a:rPr lang="it-IT" b="0" dirty="0"/>
              <a:t>Vedremo i </a:t>
            </a:r>
            <a:r>
              <a:rPr lang="it-IT" b="0" dirty="0" err="1"/>
              <a:t>tag</a:t>
            </a:r>
            <a:r>
              <a:rPr lang="it-IT" b="0" dirty="0"/>
              <a:t> strutturali più utilizzati ed alcune novità introdotte in HTML5:</a:t>
            </a:r>
          </a:p>
          <a:p>
            <a:r>
              <a:rPr lang="it-IT" sz="2300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sz="2300" b="0" dirty="0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it-IT" sz="2300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it-IT" sz="2300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sz="2300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span</a:t>
            </a:r>
            <a:r>
              <a:rPr lang="it-IT" sz="2300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it-IT" sz="2300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sz="2300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br</a:t>
            </a:r>
            <a:r>
              <a:rPr lang="it-IT" sz="2300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it-IT" sz="2300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sz="2300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hr</a:t>
            </a:r>
            <a:r>
              <a:rPr lang="it-IT" sz="2300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it-IT" sz="2300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sz="2300" b="0" dirty="0">
                <a:solidFill>
                  <a:srgbClr val="A52A2A"/>
                </a:solidFill>
                <a:latin typeface="Consolas" panose="020B0609020204030204" pitchFamily="49" charset="0"/>
              </a:rPr>
              <a:t>p</a:t>
            </a:r>
            <a:r>
              <a:rPr lang="it-IT" sz="2300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it-IT" sz="2300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sz="2300" b="0" dirty="0">
                <a:solidFill>
                  <a:srgbClr val="A52A2A"/>
                </a:solidFill>
                <a:latin typeface="Consolas" panose="020B0609020204030204" pitchFamily="49" charset="0"/>
              </a:rPr>
              <a:t>h1</a:t>
            </a:r>
            <a:r>
              <a:rPr lang="it-IT" sz="2300" b="0" dirty="0">
                <a:solidFill>
                  <a:srgbClr val="0000CD"/>
                </a:solidFill>
                <a:latin typeface="Consolas" panose="020B0609020204030204" pitchFamily="49" charset="0"/>
              </a:rPr>
              <a:t>&gt; </a:t>
            </a:r>
            <a:r>
              <a:rPr lang="it-IT" sz="2300" b="0" dirty="0"/>
              <a:t>&amp;</a:t>
            </a:r>
            <a:r>
              <a:rPr lang="it-IT" sz="2300" b="0" dirty="0">
                <a:solidFill>
                  <a:srgbClr val="0000CD"/>
                </a:solidFill>
                <a:latin typeface="Consolas" panose="020B0609020204030204" pitchFamily="49" charset="0"/>
              </a:rPr>
              <a:t> … </a:t>
            </a:r>
            <a:r>
              <a:rPr lang="it-IT" sz="2300" b="0" dirty="0"/>
              <a:t>&amp;</a:t>
            </a:r>
            <a:r>
              <a:rPr lang="it-IT" sz="2300" b="0" dirty="0">
                <a:solidFill>
                  <a:srgbClr val="0000CD"/>
                </a:solidFill>
                <a:latin typeface="Consolas" panose="020B0609020204030204" pitchFamily="49" charset="0"/>
              </a:rPr>
              <a:t> &lt;</a:t>
            </a:r>
            <a:r>
              <a:rPr lang="it-IT" sz="2300" b="0" dirty="0">
                <a:solidFill>
                  <a:srgbClr val="A52A2A"/>
                </a:solidFill>
                <a:latin typeface="Consolas" panose="020B0609020204030204" pitchFamily="49" charset="0"/>
              </a:rPr>
              <a:t>h6</a:t>
            </a:r>
            <a:r>
              <a:rPr lang="it-IT" sz="2300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it-IT" sz="2300" b="0" dirty="0"/>
          </a:p>
          <a:p>
            <a:r>
              <a:rPr lang="it-IT" sz="2300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sz="2300" b="0" dirty="0">
                <a:solidFill>
                  <a:srgbClr val="A52A2A"/>
                </a:solidFill>
                <a:latin typeface="Consolas" panose="020B0609020204030204" pitchFamily="49" charset="0"/>
              </a:rPr>
              <a:t>a</a:t>
            </a:r>
            <a:r>
              <a:rPr lang="it-IT" sz="2300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it-IT" sz="2300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sz="2300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article</a:t>
            </a:r>
            <a:r>
              <a:rPr lang="it-IT" sz="2300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it-IT" sz="2300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sz="2300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details</a:t>
            </a:r>
            <a:r>
              <a:rPr lang="it-IT" sz="2300" b="0" dirty="0">
                <a:solidFill>
                  <a:srgbClr val="0000CD"/>
                </a:solidFill>
                <a:latin typeface="Consolas" panose="020B0609020204030204" pitchFamily="49" charset="0"/>
              </a:rPr>
              <a:t>&gt; </a:t>
            </a:r>
            <a:r>
              <a:rPr lang="it-IT" sz="2300" b="0" dirty="0"/>
              <a:t>&amp;  </a:t>
            </a:r>
            <a:r>
              <a:rPr lang="it-IT" sz="2300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sz="2300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summary</a:t>
            </a:r>
            <a:r>
              <a:rPr lang="it-IT" sz="2300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</a:p>
          <a:p>
            <a:endParaRPr lang="it-IT" sz="1700" b="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0" dirty="0">
              <a:solidFill>
                <a:srgbClr val="0000CD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Fondamenti di sviluppo web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431338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HTML5 – Attributo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2978" y="2199584"/>
            <a:ext cx="10515600" cy="390313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t-IT" b="0" dirty="0"/>
              <a:t>L’attributo </a:t>
            </a:r>
            <a:r>
              <a:rPr lang="it-IT" dirty="0"/>
              <a:t>style</a:t>
            </a:r>
            <a:r>
              <a:rPr lang="it-IT" b="0" dirty="0"/>
              <a:t> specifica uno stile CSS </a:t>
            </a:r>
            <a:r>
              <a:rPr lang="it-IT" b="0" i="1" dirty="0" err="1"/>
              <a:t>inline</a:t>
            </a:r>
            <a:r>
              <a:rPr lang="it-IT" b="0" dirty="0"/>
              <a:t> per l’elemento a cui è applicato: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h1</a:t>
            </a:r>
            <a:r>
              <a:rPr lang="en-US" b="0" dirty="0">
                <a:solidFill>
                  <a:srgbClr val="FF0000"/>
                </a:solidFill>
                <a:latin typeface="Consolas" panose="020B0609020204030204" pitchFamily="49" charset="0"/>
              </a:rPr>
              <a:t> style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en-US" b="0" dirty="0" err="1">
                <a:solidFill>
                  <a:srgbClr val="0000CD"/>
                </a:solidFill>
                <a:latin typeface="Consolas" panose="020B0609020204030204" pitchFamily="49" charset="0"/>
              </a:rPr>
              <a:t>text-align:center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"&gt;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This is a header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/h1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p</a:t>
            </a:r>
            <a:r>
              <a:rPr lang="en-US" b="0" dirty="0">
                <a:solidFill>
                  <a:srgbClr val="FF0000"/>
                </a:solidFill>
                <a:latin typeface="Consolas" panose="020B0609020204030204" pitchFamily="49" charset="0"/>
              </a:rPr>
              <a:t> style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en-US" b="0" dirty="0" err="1">
                <a:solidFill>
                  <a:srgbClr val="0000CD"/>
                </a:solidFill>
                <a:latin typeface="Consolas" panose="020B0609020204030204" pitchFamily="49" charset="0"/>
              </a:rPr>
              <a:t>color:green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"&gt;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This is a paragraph.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/p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it-IT" b="0" i="1" dirty="0"/>
          </a:p>
          <a:p>
            <a:pPr marL="0" indent="0">
              <a:buNone/>
            </a:pPr>
            <a:r>
              <a:rPr lang="it-IT" b="0" dirty="0">
                <a:hlinkClick r:id="rId2"/>
              </a:rPr>
              <a:t>Live demo</a:t>
            </a:r>
            <a:endParaRPr lang="it-IT" b="0" dirty="0"/>
          </a:p>
          <a:p>
            <a:pPr marL="0" indent="0">
              <a:buNone/>
            </a:pPr>
            <a:endParaRPr lang="it-IT" b="0" dirty="0"/>
          </a:p>
          <a:p>
            <a:pPr marL="0" indent="0">
              <a:buNone/>
            </a:pPr>
            <a:r>
              <a:rPr lang="it-IT" b="0" u="sng" dirty="0"/>
              <a:t>Utilizzare questo attributo è sconsigliato</a:t>
            </a:r>
            <a:r>
              <a:rPr lang="it-IT" b="0" dirty="0"/>
              <a:t>, scopriremo il perché quando parleremo di CSS.</a:t>
            </a:r>
          </a:p>
          <a:p>
            <a:pPr marL="0" indent="0">
              <a:buNone/>
            </a:pPr>
            <a:r>
              <a:rPr lang="it-IT" b="0" dirty="0"/>
              <a:t>Sarà utilizzato per semplicità in alcuni degli esempi di elementi HTML che incontreremo.</a:t>
            </a:r>
          </a:p>
          <a:p>
            <a:pPr marL="0" indent="0">
              <a:buNone/>
            </a:pPr>
            <a:endParaRPr lang="it-IT" b="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it-IT" b="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0" dirty="0">
              <a:solidFill>
                <a:srgbClr val="0000CD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Fondamenti di sviluppo web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094567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HTML5 – DIV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2978" y="2199584"/>
            <a:ext cx="10515600" cy="3903136"/>
          </a:xfrm>
        </p:spPr>
        <p:txBody>
          <a:bodyPr>
            <a:normAutofit/>
          </a:bodyPr>
          <a:lstStyle/>
          <a:p>
            <a:endParaRPr lang="it-IT" sz="1700" b="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0" dirty="0">
              <a:solidFill>
                <a:srgbClr val="0000CD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Fondamenti di sviluppo web</a:t>
            </a:r>
          </a:p>
          <a:p>
            <a:endParaRPr lang="it-IT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3912B27-202F-4857-A8C4-C7E5056703BF}"/>
              </a:ext>
            </a:extLst>
          </p:cNvPr>
          <p:cNvSpPr txBox="1">
            <a:spLocks/>
          </p:cNvSpPr>
          <p:nvPr/>
        </p:nvSpPr>
        <p:spPr>
          <a:xfrm>
            <a:off x="565714" y="2272736"/>
            <a:ext cx="10515600" cy="39031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b="0" dirty="0"/>
              <a:t>Il </a:t>
            </a:r>
            <a:r>
              <a:rPr lang="it-IT" b="0" dirty="0" err="1"/>
              <a:t>tag</a:t>
            </a:r>
            <a:r>
              <a:rPr lang="it-IT" b="0" dirty="0"/>
              <a:t> </a:t>
            </a:r>
            <a:r>
              <a:rPr lang="it-IT" dirty="0"/>
              <a:t>div</a:t>
            </a:r>
            <a:r>
              <a:rPr lang="it-IT" b="0" dirty="0"/>
              <a:t> definisce una divisione o una sezione in un documento HTML.</a:t>
            </a:r>
          </a:p>
          <a:p>
            <a:pPr marL="0" indent="0">
              <a:buNone/>
            </a:pPr>
            <a:r>
              <a:rPr lang="it-IT" b="0" dirty="0"/>
              <a:t>Di solito è utilizzato per raggruppare più elementi HTML, in modo da applicare uno stile con più facilità.</a:t>
            </a:r>
            <a:br>
              <a:rPr lang="it-IT" dirty="0"/>
            </a:br>
            <a:br>
              <a:rPr lang="it-IT" dirty="0"/>
            </a:b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en-US" b="0" dirty="0">
                <a:solidFill>
                  <a:srgbClr val="FF0000"/>
                </a:solidFill>
                <a:latin typeface="Consolas" panose="020B0609020204030204" pitchFamily="49" charset="0"/>
              </a:rPr>
              <a:t> style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en-US" b="0" dirty="0" err="1">
                <a:solidFill>
                  <a:srgbClr val="0000CD"/>
                </a:solidFill>
                <a:latin typeface="Consolas" panose="020B0609020204030204" pitchFamily="49" charset="0"/>
              </a:rPr>
              <a:t>background-color:lightblue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"&gt;</a:t>
            </a:r>
            <a:br>
              <a:rPr lang="en-US" dirty="0"/>
            </a:b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h3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This is a heading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/h3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p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This is a paragraph.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/p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/div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</a:br>
            <a:b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</a:br>
            <a:r>
              <a:rPr lang="it-IT" b="0" dirty="0">
                <a:hlinkClick r:id="rId2"/>
              </a:rPr>
              <a:t>Live demo</a:t>
            </a:r>
            <a:endParaRPr lang="en-US" b="0" dirty="0">
              <a:solidFill>
                <a:srgbClr val="0000CD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72422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HTML5 – </a:t>
            </a:r>
            <a:r>
              <a:rPr lang="it-IT" dirty="0" err="1"/>
              <a:t>span</a:t>
            </a:r>
            <a:endParaRPr lang="it-IT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8224" y="2199584"/>
            <a:ext cx="11814048" cy="3903136"/>
          </a:xfrm>
        </p:spPr>
        <p:txBody>
          <a:bodyPr>
            <a:normAutofit/>
          </a:bodyPr>
          <a:lstStyle/>
          <a:p>
            <a:endParaRPr lang="it-IT" sz="1700" b="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0" dirty="0">
              <a:solidFill>
                <a:srgbClr val="0000CD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Fondamenti di sviluppo web</a:t>
            </a:r>
          </a:p>
          <a:p>
            <a:endParaRPr lang="it-IT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3912B27-202F-4857-A8C4-C7E5056703BF}"/>
              </a:ext>
            </a:extLst>
          </p:cNvPr>
          <p:cNvSpPr txBox="1">
            <a:spLocks/>
          </p:cNvSpPr>
          <p:nvPr/>
        </p:nvSpPr>
        <p:spPr>
          <a:xfrm>
            <a:off x="565714" y="2272736"/>
            <a:ext cx="11309294" cy="39031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b="0" dirty="0"/>
              <a:t>Il </a:t>
            </a:r>
            <a:r>
              <a:rPr lang="it-IT" b="0" dirty="0" err="1"/>
              <a:t>tag</a:t>
            </a:r>
            <a:r>
              <a:rPr lang="it-IT" b="0" dirty="0"/>
              <a:t> </a:t>
            </a:r>
            <a:r>
              <a:rPr lang="it-IT" dirty="0" err="1"/>
              <a:t>span</a:t>
            </a:r>
            <a:r>
              <a:rPr lang="it-IT" b="0" dirty="0"/>
              <a:t> serve a raggruppare elementi </a:t>
            </a:r>
            <a:r>
              <a:rPr lang="it-IT" b="0" i="1" dirty="0" err="1"/>
              <a:t>inline</a:t>
            </a:r>
            <a:r>
              <a:rPr lang="it-IT" b="0" dirty="0"/>
              <a:t> in un documento.</a:t>
            </a:r>
          </a:p>
          <a:p>
            <a:pPr marL="0" indent="0">
              <a:buNone/>
            </a:pPr>
            <a:r>
              <a:rPr lang="it-IT" b="0" dirty="0"/>
              <a:t>Di solito è utilizzato per separare elementi oppure testo senza causare una divisione nel documento (che si avrebbe utilizzando un div).</a:t>
            </a:r>
            <a:br>
              <a:rPr lang="it-IT" dirty="0"/>
            </a:br>
            <a:br>
              <a:rPr lang="it-IT" dirty="0"/>
            </a:b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p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My mother has 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span</a:t>
            </a:r>
            <a:r>
              <a:rPr lang="en-US" b="0" dirty="0">
                <a:solidFill>
                  <a:srgbClr val="FF0000"/>
                </a:solidFill>
                <a:latin typeface="Consolas" panose="020B0609020204030204" pitchFamily="49" charset="0"/>
              </a:rPr>
              <a:t> style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en-US" b="0" dirty="0" err="1">
                <a:solidFill>
                  <a:srgbClr val="0000CD"/>
                </a:solidFill>
                <a:latin typeface="Consolas" panose="020B0609020204030204" pitchFamily="49" charset="0"/>
              </a:rPr>
              <a:t>color:blue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"&gt;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blue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/span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 eyes.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/p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</a:br>
            <a:b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</a:br>
            <a:r>
              <a:rPr lang="it-IT" b="0" dirty="0">
                <a:hlinkClick r:id="rId2"/>
              </a:rPr>
              <a:t>Live demo</a:t>
            </a:r>
            <a:endParaRPr lang="en-US" b="0" dirty="0">
              <a:solidFill>
                <a:srgbClr val="0000CD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5517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Argomenti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3620" y="2288544"/>
            <a:ext cx="10515600" cy="3643374"/>
          </a:xfrm>
        </p:spPr>
        <p:txBody>
          <a:bodyPr/>
          <a:lstStyle/>
          <a:p>
            <a:pPr marL="0" indent="0">
              <a:buNone/>
            </a:pPr>
            <a:r>
              <a:rPr lang="it-IT" b="0" dirty="0"/>
              <a:t>Durante queste lezioni, verranno forniti agli allievi le basi per lo sviluppo di applicazioni web dinamiche mediante la realizzazione di un progetto in loco. Si affronteranno argomenti quali:</a:t>
            </a:r>
          </a:p>
          <a:p>
            <a:r>
              <a:rPr lang="it-IT" b="0" dirty="0"/>
              <a:t>CSS3</a:t>
            </a:r>
          </a:p>
          <a:p>
            <a:r>
              <a:rPr lang="it-IT" b="0" dirty="0"/>
              <a:t>HTML5</a:t>
            </a:r>
          </a:p>
          <a:p>
            <a:r>
              <a:rPr lang="it-IT" b="0" dirty="0" err="1"/>
              <a:t>Javascript</a:t>
            </a:r>
            <a:r>
              <a:rPr lang="it-IT" b="0" dirty="0"/>
              <a:t>/</a:t>
            </a:r>
            <a:r>
              <a:rPr lang="it-IT" b="0" dirty="0" err="1"/>
              <a:t>Typescript</a:t>
            </a:r>
            <a:endParaRPr lang="it-IT" b="0" dirty="0"/>
          </a:p>
          <a:p>
            <a:r>
              <a:rPr lang="it-IT" b="0" dirty="0" err="1"/>
              <a:t>NodeJS</a:t>
            </a:r>
            <a:endParaRPr lang="it-IT" b="0" dirty="0"/>
          </a:p>
          <a:p>
            <a:r>
              <a:rPr lang="it-IT" b="0" dirty="0"/>
              <a:t>Realizzazione di una applicazione di Chat con le tecnologie sopraelencate</a:t>
            </a:r>
          </a:p>
          <a:p>
            <a:pPr marL="0" indent="0">
              <a:buNone/>
            </a:pPr>
            <a:endParaRPr lang="it-IT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it-IT" dirty="0">
              <a:solidFill>
                <a:schemeClr val="tx2"/>
              </a:solidFill>
            </a:endParaRPr>
          </a:p>
          <a:p>
            <a:pPr lvl="1"/>
            <a:endParaRPr lang="it-IT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Fondamenti di sviluppo web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074952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HTML5 – </a:t>
            </a:r>
            <a:r>
              <a:rPr lang="it-IT" dirty="0" err="1"/>
              <a:t>br</a:t>
            </a:r>
            <a:endParaRPr lang="it-IT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8224" y="2199584"/>
            <a:ext cx="11814048" cy="3903136"/>
          </a:xfrm>
        </p:spPr>
        <p:txBody>
          <a:bodyPr>
            <a:normAutofit/>
          </a:bodyPr>
          <a:lstStyle/>
          <a:p>
            <a:endParaRPr lang="it-IT" sz="1700" b="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0" dirty="0">
              <a:solidFill>
                <a:srgbClr val="0000CD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Fondamenti di sviluppo web</a:t>
            </a:r>
          </a:p>
          <a:p>
            <a:endParaRPr lang="it-IT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3912B27-202F-4857-A8C4-C7E5056703BF}"/>
              </a:ext>
            </a:extLst>
          </p:cNvPr>
          <p:cNvSpPr txBox="1">
            <a:spLocks/>
          </p:cNvSpPr>
          <p:nvPr/>
        </p:nvSpPr>
        <p:spPr>
          <a:xfrm>
            <a:off x="565714" y="2272736"/>
            <a:ext cx="11309294" cy="39031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b="0" dirty="0"/>
              <a:t>Il </a:t>
            </a:r>
            <a:r>
              <a:rPr lang="it-IT" b="0" dirty="0" err="1"/>
              <a:t>tag</a:t>
            </a:r>
            <a:r>
              <a:rPr lang="it-IT" b="0" dirty="0"/>
              <a:t> </a:t>
            </a:r>
            <a:r>
              <a:rPr lang="it-IT" dirty="0" err="1"/>
              <a:t>br</a:t>
            </a:r>
            <a:r>
              <a:rPr lang="it-IT" b="0" dirty="0"/>
              <a:t> serve ad inserire un </a:t>
            </a:r>
            <a:r>
              <a:rPr lang="it-IT" b="0" i="1" dirty="0"/>
              <a:t>line break</a:t>
            </a:r>
            <a:r>
              <a:rPr lang="it-IT" b="0" dirty="0"/>
              <a:t> (i.e. un </a:t>
            </a:r>
            <a:r>
              <a:rPr lang="it-IT" b="0" i="1" dirty="0"/>
              <a:t>a capo</a:t>
            </a:r>
            <a:r>
              <a:rPr lang="it-IT" b="0" dirty="0"/>
              <a:t>) nel documento.</a:t>
            </a:r>
          </a:p>
          <a:p>
            <a:pPr marL="0" indent="0">
              <a:buNone/>
            </a:pPr>
            <a:r>
              <a:rPr lang="it-IT" b="0" dirty="0"/>
              <a:t>Questo </a:t>
            </a:r>
            <a:r>
              <a:rPr lang="it-IT" b="0" dirty="0" err="1"/>
              <a:t>tag</a:t>
            </a:r>
            <a:r>
              <a:rPr lang="it-IT" b="0" dirty="0"/>
              <a:t> è un esempio di </a:t>
            </a:r>
            <a:r>
              <a:rPr lang="it-IT" b="0" dirty="0" err="1"/>
              <a:t>tag</a:t>
            </a:r>
            <a:r>
              <a:rPr lang="it-IT" b="0" dirty="0"/>
              <a:t> vuoto.</a:t>
            </a:r>
            <a:br>
              <a:rPr lang="it-IT" dirty="0"/>
            </a:br>
            <a:br>
              <a:rPr lang="it-IT" dirty="0"/>
            </a:b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This text contains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br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a line break.</a:t>
            </a:r>
            <a:b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</a:br>
            <a:r>
              <a:rPr lang="it-IT" b="0" dirty="0">
                <a:hlinkClick r:id="rId2"/>
              </a:rPr>
              <a:t>Live demo</a:t>
            </a:r>
            <a:endParaRPr lang="en-US" b="0" dirty="0">
              <a:solidFill>
                <a:srgbClr val="0000CD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67063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HTML5 – </a:t>
            </a:r>
            <a:r>
              <a:rPr lang="it-IT" dirty="0" err="1"/>
              <a:t>hr</a:t>
            </a:r>
            <a:endParaRPr lang="it-IT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8224" y="2199584"/>
            <a:ext cx="11814048" cy="3903136"/>
          </a:xfrm>
        </p:spPr>
        <p:txBody>
          <a:bodyPr>
            <a:normAutofit/>
          </a:bodyPr>
          <a:lstStyle/>
          <a:p>
            <a:endParaRPr lang="it-IT" sz="1700" b="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0" dirty="0">
              <a:solidFill>
                <a:srgbClr val="0000CD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Fondamenti di sviluppo web</a:t>
            </a:r>
          </a:p>
          <a:p>
            <a:endParaRPr lang="it-IT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3912B27-202F-4857-A8C4-C7E5056703BF}"/>
              </a:ext>
            </a:extLst>
          </p:cNvPr>
          <p:cNvSpPr txBox="1">
            <a:spLocks/>
          </p:cNvSpPr>
          <p:nvPr/>
        </p:nvSpPr>
        <p:spPr>
          <a:xfrm>
            <a:off x="565714" y="2272736"/>
            <a:ext cx="11309294" cy="39031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b="0" dirty="0"/>
              <a:t>Il </a:t>
            </a:r>
            <a:r>
              <a:rPr lang="it-IT" b="0" dirty="0" err="1"/>
              <a:t>tag</a:t>
            </a:r>
            <a:r>
              <a:rPr lang="it-IT" b="0" dirty="0"/>
              <a:t> </a:t>
            </a:r>
            <a:r>
              <a:rPr lang="it-IT" dirty="0" err="1"/>
              <a:t>hr</a:t>
            </a:r>
            <a:r>
              <a:rPr lang="it-IT" b="0" dirty="0"/>
              <a:t> serve ad indicare un </a:t>
            </a:r>
            <a:r>
              <a:rPr lang="it-IT" b="0" i="1" dirty="0" err="1"/>
              <a:t>thematic</a:t>
            </a:r>
            <a:r>
              <a:rPr lang="it-IT" b="0" i="1" dirty="0"/>
              <a:t> break</a:t>
            </a:r>
            <a:r>
              <a:rPr lang="it-IT" b="0" dirty="0"/>
              <a:t> (es. cambio di argomento) nel documento tramite una riga orizzontale.</a:t>
            </a:r>
          </a:p>
          <a:p>
            <a:pPr marL="0" indent="0">
              <a:buNone/>
            </a:pPr>
            <a:r>
              <a:rPr lang="it-IT" b="0" dirty="0"/>
              <a:t>Questo </a:t>
            </a:r>
            <a:r>
              <a:rPr lang="it-IT" b="0" dirty="0" err="1"/>
              <a:t>tag</a:t>
            </a:r>
            <a:r>
              <a:rPr lang="it-IT" b="0" dirty="0"/>
              <a:t> è un </a:t>
            </a:r>
            <a:r>
              <a:rPr lang="it-IT" b="0" dirty="0" err="1"/>
              <a:t>tag</a:t>
            </a:r>
            <a:r>
              <a:rPr lang="it-IT" b="0" dirty="0"/>
              <a:t> vuoto.</a:t>
            </a:r>
            <a:br>
              <a:rPr lang="it-IT" dirty="0"/>
            </a:br>
            <a:br>
              <a:rPr lang="it-IT" dirty="0"/>
            </a:b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b="0" dirty="0">
                <a:solidFill>
                  <a:srgbClr val="A52A2A"/>
                </a:solidFill>
                <a:latin typeface="Consolas" panose="020B0609020204030204" pitchFamily="49" charset="0"/>
              </a:rPr>
              <a:t>h1</a:t>
            </a: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it-IT" b="0" dirty="0">
                <a:solidFill>
                  <a:srgbClr val="000000"/>
                </a:solidFill>
                <a:latin typeface="Consolas" panose="020B0609020204030204" pitchFamily="49" charset="0"/>
              </a:rPr>
              <a:t>HTML</a:t>
            </a: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b="0" dirty="0">
                <a:solidFill>
                  <a:srgbClr val="A52A2A"/>
                </a:solidFill>
                <a:latin typeface="Consolas" panose="020B0609020204030204" pitchFamily="49" charset="0"/>
              </a:rPr>
              <a:t>/h1</a:t>
            </a: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it-IT" dirty="0"/>
            </a:b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b="0" dirty="0">
                <a:solidFill>
                  <a:srgbClr val="A52A2A"/>
                </a:solidFill>
                <a:latin typeface="Consolas" panose="020B0609020204030204" pitchFamily="49" charset="0"/>
              </a:rPr>
              <a:t>p</a:t>
            </a: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it-IT" b="0" dirty="0">
                <a:solidFill>
                  <a:srgbClr val="000000"/>
                </a:solidFill>
                <a:latin typeface="Consolas" panose="020B0609020204030204" pitchFamily="49" charset="0"/>
              </a:rPr>
              <a:t>HTML </a:t>
            </a:r>
            <a:r>
              <a:rPr lang="it-IT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is</a:t>
            </a:r>
            <a:r>
              <a:rPr lang="it-IT" b="0" dirty="0">
                <a:solidFill>
                  <a:srgbClr val="000000"/>
                </a:solidFill>
                <a:latin typeface="Consolas" panose="020B0609020204030204" pitchFamily="49" charset="0"/>
              </a:rPr>
              <a:t> a </a:t>
            </a:r>
            <a:r>
              <a:rPr lang="it-IT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language</a:t>
            </a:r>
            <a:r>
              <a:rPr lang="it-IT" b="0" dirty="0">
                <a:solidFill>
                  <a:srgbClr val="000000"/>
                </a:solidFill>
                <a:latin typeface="Consolas" panose="020B0609020204030204" pitchFamily="49" charset="0"/>
              </a:rPr>
              <a:t>...</a:t>
            </a: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b="0" dirty="0">
                <a:solidFill>
                  <a:srgbClr val="A52A2A"/>
                </a:solidFill>
                <a:latin typeface="Consolas" panose="020B0609020204030204" pitchFamily="49" charset="0"/>
              </a:rPr>
              <a:t>/p</a:t>
            </a: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it-IT" dirty="0"/>
            </a:b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hr</a:t>
            </a: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it-IT" dirty="0"/>
            </a:b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b="0" dirty="0">
                <a:solidFill>
                  <a:srgbClr val="A52A2A"/>
                </a:solidFill>
                <a:latin typeface="Consolas" panose="020B0609020204030204" pitchFamily="49" charset="0"/>
              </a:rPr>
              <a:t>h1</a:t>
            </a: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it-IT" b="0" dirty="0">
                <a:solidFill>
                  <a:srgbClr val="000000"/>
                </a:solidFill>
                <a:latin typeface="Consolas" panose="020B0609020204030204" pitchFamily="49" charset="0"/>
              </a:rPr>
              <a:t>CSS</a:t>
            </a: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b="0" dirty="0">
                <a:solidFill>
                  <a:srgbClr val="A52A2A"/>
                </a:solidFill>
                <a:latin typeface="Consolas" panose="020B0609020204030204" pitchFamily="49" charset="0"/>
              </a:rPr>
              <a:t>/h1</a:t>
            </a: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it-IT" dirty="0"/>
            </a:b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b="0" dirty="0">
                <a:solidFill>
                  <a:srgbClr val="A52A2A"/>
                </a:solidFill>
                <a:latin typeface="Consolas" panose="020B0609020204030204" pitchFamily="49" charset="0"/>
              </a:rPr>
              <a:t>p</a:t>
            </a: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it-IT" b="0" dirty="0">
                <a:solidFill>
                  <a:srgbClr val="000000"/>
                </a:solidFill>
                <a:latin typeface="Consolas" panose="020B0609020204030204" pitchFamily="49" charset="0"/>
              </a:rPr>
              <a:t>CSS </a:t>
            </a:r>
            <a:r>
              <a:rPr lang="it-IT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defines</a:t>
            </a:r>
            <a:r>
              <a:rPr lang="it-IT" b="0" dirty="0">
                <a:solidFill>
                  <a:srgbClr val="000000"/>
                </a:solidFill>
                <a:latin typeface="Consolas" panose="020B0609020204030204" pitchFamily="49" charset="0"/>
              </a:rPr>
              <a:t>...</a:t>
            </a: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b="0" dirty="0">
                <a:solidFill>
                  <a:srgbClr val="A52A2A"/>
                </a:solidFill>
                <a:latin typeface="Consolas" panose="020B0609020204030204" pitchFamily="49" charset="0"/>
              </a:rPr>
              <a:t>/p</a:t>
            </a: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</a:br>
            <a:r>
              <a:rPr lang="it-IT" b="0" dirty="0">
                <a:hlinkClick r:id="rId2"/>
              </a:rPr>
              <a:t>Live demo</a:t>
            </a:r>
            <a:endParaRPr lang="en-US" b="0" dirty="0">
              <a:solidFill>
                <a:srgbClr val="0000CD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44826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HTML5 – P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8224" y="2199584"/>
            <a:ext cx="11814048" cy="3903136"/>
          </a:xfrm>
        </p:spPr>
        <p:txBody>
          <a:bodyPr>
            <a:normAutofit/>
          </a:bodyPr>
          <a:lstStyle/>
          <a:p>
            <a:endParaRPr lang="it-IT" sz="1700" b="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0" dirty="0">
              <a:solidFill>
                <a:srgbClr val="0000CD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Fondamenti di sviluppo web</a:t>
            </a:r>
          </a:p>
          <a:p>
            <a:endParaRPr lang="it-IT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3912B27-202F-4857-A8C4-C7E5056703BF}"/>
              </a:ext>
            </a:extLst>
          </p:cNvPr>
          <p:cNvSpPr txBox="1">
            <a:spLocks/>
          </p:cNvSpPr>
          <p:nvPr/>
        </p:nvSpPr>
        <p:spPr>
          <a:xfrm>
            <a:off x="565714" y="2272736"/>
            <a:ext cx="11309294" cy="39031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b="0" dirty="0"/>
              <a:t>Il </a:t>
            </a:r>
            <a:r>
              <a:rPr lang="it-IT" b="0" dirty="0" err="1"/>
              <a:t>tag</a:t>
            </a:r>
            <a:r>
              <a:rPr lang="it-IT" b="0" dirty="0"/>
              <a:t> </a:t>
            </a:r>
            <a:r>
              <a:rPr lang="it-IT" dirty="0"/>
              <a:t>p</a:t>
            </a:r>
            <a:r>
              <a:rPr lang="it-IT" b="0" dirty="0"/>
              <a:t> serve a definire un paragrafo. I web browser aggiungeranno del margine prima e dopo il paragrafo.</a:t>
            </a:r>
            <a:br>
              <a:rPr lang="it-IT" dirty="0"/>
            </a:br>
            <a:br>
              <a:rPr lang="it-IT" dirty="0"/>
            </a:b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p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This is some text in a paragraph.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/p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</a:br>
            <a:r>
              <a:rPr lang="it-IT" b="0" dirty="0">
                <a:hlinkClick r:id="rId2"/>
              </a:rPr>
              <a:t>Live demo</a:t>
            </a:r>
            <a:endParaRPr lang="en-US" b="0" dirty="0">
              <a:solidFill>
                <a:srgbClr val="0000CD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92594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HTML5 – h1 &amp; … &amp; .. h6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8224" y="2199584"/>
            <a:ext cx="11814048" cy="3903136"/>
          </a:xfrm>
        </p:spPr>
        <p:txBody>
          <a:bodyPr>
            <a:normAutofit/>
          </a:bodyPr>
          <a:lstStyle/>
          <a:p>
            <a:endParaRPr lang="it-IT" sz="1700" b="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0" dirty="0">
              <a:solidFill>
                <a:srgbClr val="0000CD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Fondamenti di sviluppo web</a:t>
            </a:r>
          </a:p>
          <a:p>
            <a:endParaRPr lang="it-IT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3912B27-202F-4857-A8C4-C7E5056703BF}"/>
              </a:ext>
            </a:extLst>
          </p:cNvPr>
          <p:cNvSpPr txBox="1">
            <a:spLocks/>
          </p:cNvSpPr>
          <p:nvPr/>
        </p:nvSpPr>
        <p:spPr>
          <a:xfrm>
            <a:off x="565714" y="2272736"/>
            <a:ext cx="11309294" cy="39031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b="0" dirty="0"/>
              <a:t>I </a:t>
            </a:r>
            <a:r>
              <a:rPr lang="it-IT" b="0" dirty="0" err="1"/>
              <a:t>tag</a:t>
            </a:r>
            <a:r>
              <a:rPr lang="it-IT" b="0" dirty="0"/>
              <a:t> </a:t>
            </a:r>
            <a:r>
              <a:rPr lang="it-IT" dirty="0"/>
              <a:t>h1 … h6</a:t>
            </a:r>
            <a:r>
              <a:rPr lang="it-IT" b="0" dirty="0"/>
              <a:t> servono a definire intestazioni. </a:t>
            </a:r>
            <a:r>
              <a:rPr lang="it-IT" dirty="0"/>
              <a:t>H1</a:t>
            </a:r>
            <a:r>
              <a:rPr lang="it-IT" b="0" dirty="0"/>
              <a:t> rappresenta l’intestazione più importante, </a:t>
            </a:r>
            <a:r>
              <a:rPr lang="it-IT" dirty="0"/>
              <a:t>h6</a:t>
            </a:r>
            <a:r>
              <a:rPr lang="it-IT" b="0" dirty="0"/>
              <a:t> la meno importante.</a:t>
            </a:r>
            <a:br>
              <a:rPr lang="it-IT" dirty="0"/>
            </a:br>
            <a:br>
              <a:rPr lang="it-IT" dirty="0"/>
            </a:b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h1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This is heading 1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/h1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h2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This is heading 2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/h2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h3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This is heading 3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/h3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h4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This is heading 4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/h4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h5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This is heading 5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/h5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h6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This is heading 6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/h6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</a:br>
            <a:r>
              <a:rPr lang="it-IT" b="0" dirty="0">
                <a:hlinkClick r:id="rId2"/>
              </a:rPr>
              <a:t>Live demo</a:t>
            </a:r>
            <a:endParaRPr lang="en-US" b="0" dirty="0">
              <a:solidFill>
                <a:srgbClr val="0000CD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26317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HTML5 – 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8224" y="2199584"/>
            <a:ext cx="11814048" cy="3903136"/>
          </a:xfrm>
        </p:spPr>
        <p:txBody>
          <a:bodyPr>
            <a:normAutofit/>
          </a:bodyPr>
          <a:lstStyle/>
          <a:p>
            <a:endParaRPr lang="it-IT" sz="1700" b="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0" dirty="0">
              <a:solidFill>
                <a:srgbClr val="0000CD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Fondamenti di sviluppo web</a:t>
            </a:r>
          </a:p>
          <a:p>
            <a:endParaRPr lang="it-IT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3912B27-202F-4857-A8C4-C7E5056703BF}"/>
              </a:ext>
            </a:extLst>
          </p:cNvPr>
          <p:cNvSpPr txBox="1">
            <a:spLocks/>
          </p:cNvSpPr>
          <p:nvPr/>
        </p:nvSpPr>
        <p:spPr>
          <a:xfrm>
            <a:off x="565714" y="2272736"/>
            <a:ext cx="11309294" cy="39031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b="0" dirty="0"/>
              <a:t>Il </a:t>
            </a:r>
            <a:r>
              <a:rPr lang="it-IT" b="0" dirty="0" err="1"/>
              <a:t>tag</a:t>
            </a:r>
            <a:r>
              <a:rPr lang="it-IT" b="0" dirty="0"/>
              <a:t> </a:t>
            </a:r>
            <a:r>
              <a:rPr lang="it-IT" dirty="0"/>
              <a:t>a</a:t>
            </a:r>
            <a:r>
              <a:rPr lang="it-IT" b="0" dirty="0"/>
              <a:t> serve a definire un </a:t>
            </a:r>
            <a:r>
              <a:rPr lang="it-IT" b="0" i="1" dirty="0"/>
              <a:t>hyperlink </a:t>
            </a:r>
            <a:r>
              <a:rPr lang="it-IT" b="0" dirty="0"/>
              <a:t>(i.e. un link che può puntare anche ad un altro documento/risorsa).</a:t>
            </a:r>
          </a:p>
          <a:p>
            <a:pPr marL="0" indent="0">
              <a:buNone/>
            </a:pPr>
            <a:r>
              <a:rPr lang="it-IT" b="0" dirty="0"/>
              <a:t>L’attributo </a:t>
            </a:r>
            <a:r>
              <a:rPr lang="it-IT" b="0" i="1" dirty="0" err="1"/>
              <a:t>href</a:t>
            </a:r>
            <a:r>
              <a:rPr lang="it-IT" b="0" dirty="0"/>
              <a:t> indica la destinazione del link.</a:t>
            </a:r>
            <a:br>
              <a:rPr lang="it-IT" dirty="0"/>
            </a:br>
            <a:br>
              <a:rPr lang="it-IT" dirty="0"/>
            </a:b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b="0" dirty="0">
                <a:solidFill>
                  <a:srgbClr val="A52A2A"/>
                </a:solidFill>
                <a:latin typeface="Consolas" panose="020B0609020204030204" pitchFamily="49" charset="0"/>
              </a:rPr>
              <a:t>a</a:t>
            </a:r>
            <a:r>
              <a:rPr lang="it-IT" b="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it-IT" b="0" dirty="0" err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="https://www.w3schools.com"&gt;</a:t>
            </a:r>
            <a:r>
              <a:rPr lang="it-IT" b="0" dirty="0">
                <a:solidFill>
                  <a:srgbClr val="000000"/>
                </a:solidFill>
                <a:latin typeface="Consolas" panose="020B0609020204030204" pitchFamily="49" charset="0"/>
              </a:rPr>
              <a:t>Visit W3Schools.com!</a:t>
            </a: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b="0" dirty="0">
                <a:solidFill>
                  <a:srgbClr val="A52A2A"/>
                </a:solidFill>
                <a:latin typeface="Consolas" panose="020B0609020204030204" pitchFamily="49" charset="0"/>
              </a:rPr>
              <a:t>/a</a:t>
            </a: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</a:br>
            <a:r>
              <a:rPr lang="it-IT" b="0" dirty="0">
                <a:hlinkClick r:id="rId2"/>
              </a:rPr>
              <a:t>Live demo</a:t>
            </a:r>
            <a:endParaRPr lang="en-US" b="0" dirty="0">
              <a:solidFill>
                <a:srgbClr val="0000CD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256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HTML5 – </a:t>
            </a:r>
            <a:r>
              <a:rPr lang="it-IT" dirty="0" err="1"/>
              <a:t>Article</a:t>
            </a:r>
            <a:endParaRPr lang="it-IT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8224" y="2199584"/>
            <a:ext cx="11814048" cy="3903136"/>
          </a:xfrm>
        </p:spPr>
        <p:txBody>
          <a:bodyPr>
            <a:normAutofit/>
          </a:bodyPr>
          <a:lstStyle/>
          <a:p>
            <a:endParaRPr lang="it-IT" sz="1700" b="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0" dirty="0">
              <a:solidFill>
                <a:srgbClr val="0000CD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Fondamenti di sviluppo web</a:t>
            </a:r>
          </a:p>
          <a:p>
            <a:endParaRPr lang="it-IT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3912B27-202F-4857-A8C4-C7E5056703BF}"/>
              </a:ext>
            </a:extLst>
          </p:cNvPr>
          <p:cNvSpPr txBox="1">
            <a:spLocks/>
          </p:cNvSpPr>
          <p:nvPr/>
        </p:nvSpPr>
        <p:spPr>
          <a:xfrm>
            <a:off x="565714" y="2272736"/>
            <a:ext cx="11309294" cy="390313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b="0" dirty="0"/>
              <a:t>Il </a:t>
            </a:r>
            <a:r>
              <a:rPr lang="it-IT" b="0" dirty="0" err="1"/>
              <a:t>tag</a:t>
            </a:r>
            <a:r>
              <a:rPr lang="it-IT" b="0" dirty="0"/>
              <a:t> </a:t>
            </a:r>
            <a:r>
              <a:rPr lang="it-IT" dirty="0" err="1"/>
              <a:t>article</a:t>
            </a:r>
            <a:r>
              <a:rPr lang="it-IT" b="0" dirty="0"/>
              <a:t> serve a marcare il suo contenuto come distribuibile in modo indipendente dagli altri contenuti del documento.</a:t>
            </a:r>
          </a:p>
          <a:p>
            <a:pPr marL="0" indent="0">
              <a:buNone/>
            </a:pPr>
            <a:r>
              <a:rPr lang="it-IT" b="0" dirty="0"/>
              <a:t>Solitamente è utilizzato per post di forum/blog e commenti.</a:t>
            </a:r>
          </a:p>
          <a:p>
            <a:pPr marL="0" indent="0">
              <a:buNone/>
            </a:pPr>
            <a:r>
              <a:rPr lang="it-IT" b="0" dirty="0"/>
              <a:t>Questo </a:t>
            </a:r>
            <a:r>
              <a:rPr lang="it-IT" b="0" dirty="0" err="1"/>
              <a:t>tag</a:t>
            </a:r>
            <a:r>
              <a:rPr lang="it-IT" b="0" dirty="0"/>
              <a:t> è una novità di HTML5.</a:t>
            </a:r>
            <a:br>
              <a:rPr lang="it-IT" dirty="0"/>
            </a:br>
            <a:br>
              <a:rPr lang="it-IT" dirty="0"/>
            </a:b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article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h1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Google Chrome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/h1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p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Google Chrome is a free, open-source web browser developed by Google, released in 2008.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/p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/article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</a:br>
            <a:b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</a:br>
            <a:r>
              <a:rPr lang="it-IT" b="0" dirty="0">
                <a:hlinkClick r:id="rId2"/>
              </a:rPr>
              <a:t>Live demo</a:t>
            </a:r>
            <a:endParaRPr lang="en-US" b="0" dirty="0">
              <a:solidFill>
                <a:srgbClr val="0000CD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53529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HTML5 – </a:t>
            </a:r>
            <a:r>
              <a:rPr lang="it-IT" dirty="0" err="1"/>
              <a:t>details</a:t>
            </a:r>
            <a:r>
              <a:rPr lang="it-IT" dirty="0"/>
              <a:t> &amp; </a:t>
            </a:r>
            <a:r>
              <a:rPr lang="it-IT" dirty="0" err="1"/>
              <a:t>summary</a:t>
            </a:r>
            <a:endParaRPr lang="it-IT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8224" y="2199584"/>
            <a:ext cx="11814048" cy="3903136"/>
          </a:xfrm>
        </p:spPr>
        <p:txBody>
          <a:bodyPr>
            <a:normAutofit/>
          </a:bodyPr>
          <a:lstStyle/>
          <a:p>
            <a:endParaRPr lang="it-IT" sz="1700" b="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0" dirty="0">
              <a:solidFill>
                <a:srgbClr val="0000CD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Fondamenti di sviluppo web</a:t>
            </a:r>
          </a:p>
          <a:p>
            <a:endParaRPr lang="it-IT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3912B27-202F-4857-A8C4-C7E5056703BF}"/>
              </a:ext>
            </a:extLst>
          </p:cNvPr>
          <p:cNvSpPr txBox="1">
            <a:spLocks/>
          </p:cNvSpPr>
          <p:nvPr/>
        </p:nvSpPr>
        <p:spPr>
          <a:xfrm>
            <a:off x="565714" y="2272736"/>
            <a:ext cx="11309294" cy="39031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b="0" dirty="0"/>
              <a:t>Il </a:t>
            </a:r>
            <a:r>
              <a:rPr lang="it-IT" b="0" dirty="0" err="1"/>
              <a:t>tag</a:t>
            </a:r>
            <a:r>
              <a:rPr lang="it-IT" b="0" dirty="0"/>
              <a:t> </a:t>
            </a:r>
            <a:r>
              <a:rPr lang="it-IT" dirty="0" err="1"/>
              <a:t>details</a:t>
            </a:r>
            <a:r>
              <a:rPr lang="it-IT" b="0" dirty="0"/>
              <a:t> serve a definire dei contenuti espandibili che sono riassunti in un sommario.</a:t>
            </a:r>
          </a:p>
          <a:p>
            <a:pPr marL="0" indent="0">
              <a:buNone/>
            </a:pPr>
            <a:r>
              <a:rPr lang="it-IT" b="0" dirty="0"/>
              <a:t>I contenuti possono essere di qualsiasi tipo, mentre il sommario è un </a:t>
            </a:r>
            <a:r>
              <a:rPr lang="it-IT" b="0" dirty="0" err="1"/>
              <a:t>tag</a:t>
            </a:r>
            <a:r>
              <a:rPr lang="it-IT" b="0" dirty="0"/>
              <a:t> </a:t>
            </a:r>
            <a:r>
              <a:rPr lang="it-IT" dirty="0" err="1"/>
              <a:t>summary</a:t>
            </a:r>
            <a:r>
              <a:rPr lang="it-IT" b="0" dirty="0"/>
              <a:t>.</a:t>
            </a:r>
          </a:p>
          <a:p>
            <a:pPr marL="0" indent="0">
              <a:buNone/>
            </a:pPr>
            <a:r>
              <a:rPr lang="it-IT" b="0" dirty="0"/>
              <a:t>Questo </a:t>
            </a:r>
            <a:r>
              <a:rPr lang="it-IT" b="0" dirty="0" err="1"/>
              <a:t>tag</a:t>
            </a:r>
            <a:r>
              <a:rPr lang="it-IT" b="0" dirty="0"/>
              <a:t> è una novità di HTML5.</a:t>
            </a:r>
            <a:br>
              <a:rPr lang="it-IT" dirty="0"/>
            </a:br>
            <a:br>
              <a:rPr lang="it-IT" dirty="0"/>
            </a:b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details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summary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Copyright 1999-2014.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/summary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p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 - by </a:t>
            </a:r>
            <a:r>
              <a:rPr lang="en-US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Refsnes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 Data. All Rights Reserved.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/p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/details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</a:br>
            <a:b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</a:br>
            <a:r>
              <a:rPr lang="it-IT" b="0" dirty="0">
                <a:hlinkClick r:id="rId2"/>
              </a:rPr>
              <a:t>Live demo</a:t>
            </a:r>
            <a:endParaRPr lang="en-US" b="0" dirty="0">
              <a:solidFill>
                <a:srgbClr val="0000CD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46592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HTML5 – </a:t>
            </a:r>
            <a:r>
              <a:rPr lang="it-IT" dirty="0" err="1"/>
              <a:t>tag</a:t>
            </a:r>
            <a:r>
              <a:rPr lang="it-IT" dirty="0"/>
              <a:t> di formattazione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2978" y="2199584"/>
            <a:ext cx="10515600" cy="39031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b="0" dirty="0"/>
              <a:t>Sono quei </a:t>
            </a:r>
            <a:r>
              <a:rPr lang="it-IT" b="0" dirty="0" err="1"/>
              <a:t>tag</a:t>
            </a:r>
            <a:r>
              <a:rPr lang="it-IT" b="0" dirty="0"/>
              <a:t> che servono a formattare del contenuto.</a:t>
            </a:r>
          </a:p>
          <a:p>
            <a:pPr marL="0" indent="0">
              <a:buNone/>
            </a:pPr>
            <a:r>
              <a:rPr lang="it-IT" b="0" dirty="0"/>
              <a:t>Vedremo i </a:t>
            </a:r>
            <a:r>
              <a:rPr lang="it-IT" b="0" dirty="0" err="1"/>
              <a:t>tag</a:t>
            </a:r>
            <a:r>
              <a:rPr lang="it-IT" b="0" dirty="0"/>
              <a:t> di formattazione più utilizzati ed alcune novità di HTML5:</a:t>
            </a:r>
          </a:p>
          <a:p>
            <a:r>
              <a:rPr lang="it-IT" sz="2300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sz="2300" b="0" dirty="0">
                <a:solidFill>
                  <a:srgbClr val="A52A2A"/>
                </a:solidFill>
                <a:latin typeface="Consolas" panose="020B0609020204030204" pitchFamily="49" charset="0"/>
              </a:rPr>
              <a:t>b</a:t>
            </a:r>
            <a:r>
              <a:rPr lang="it-IT" sz="2300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it-IT" sz="2300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sz="2300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mark</a:t>
            </a:r>
            <a:r>
              <a:rPr lang="it-IT" sz="2300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it-IT" sz="2300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sz="2300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pre</a:t>
            </a:r>
            <a:r>
              <a:rPr lang="it-IT" sz="2300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0000CD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Fondamenti di sviluppo web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737741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HTML5 – b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8224" y="2199584"/>
            <a:ext cx="11814048" cy="3903136"/>
          </a:xfrm>
        </p:spPr>
        <p:txBody>
          <a:bodyPr>
            <a:normAutofit/>
          </a:bodyPr>
          <a:lstStyle/>
          <a:p>
            <a:endParaRPr lang="it-IT" sz="1700" b="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0" dirty="0">
              <a:solidFill>
                <a:srgbClr val="0000CD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Fondamenti di sviluppo web</a:t>
            </a:r>
          </a:p>
          <a:p>
            <a:endParaRPr lang="it-IT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3912B27-202F-4857-A8C4-C7E5056703BF}"/>
              </a:ext>
            </a:extLst>
          </p:cNvPr>
          <p:cNvSpPr txBox="1">
            <a:spLocks/>
          </p:cNvSpPr>
          <p:nvPr/>
        </p:nvSpPr>
        <p:spPr>
          <a:xfrm>
            <a:off x="565714" y="2272736"/>
            <a:ext cx="11309294" cy="39031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b="0" dirty="0"/>
              <a:t>Il </a:t>
            </a:r>
            <a:r>
              <a:rPr lang="it-IT" b="0" dirty="0" err="1"/>
              <a:t>tag</a:t>
            </a:r>
            <a:r>
              <a:rPr lang="it-IT" b="0" dirty="0"/>
              <a:t> </a:t>
            </a:r>
            <a:r>
              <a:rPr lang="it-IT" dirty="0"/>
              <a:t>b</a:t>
            </a:r>
            <a:r>
              <a:rPr lang="it-IT" b="0" dirty="0"/>
              <a:t> serve a formattare in grassetto del testo.</a:t>
            </a:r>
          </a:p>
          <a:p>
            <a:pPr marL="0" indent="0">
              <a:buNone/>
            </a:pPr>
            <a:r>
              <a:rPr lang="it-IT" b="0" u="sng" dirty="0"/>
              <a:t>Utilizzare questo </a:t>
            </a:r>
            <a:r>
              <a:rPr lang="it-IT" b="0" u="sng" dirty="0" err="1"/>
              <a:t>tag</a:t>
            </a:r>
            <a:r>
              <a:rPr lang="it-IT" b="0" u="sng" dirty="0"/>
              <a:t> è sconsigliato</a:t>
            </a:r>
            <a:r>
              <a:rPr lang="it-IT" b="0" dirty="0"/>
              <a:t>, scopriremo il perché quando parleremo di CSS.</a:t>
            </a:r>
            <a:br>
              <a:rPr lang="it-IT" dirty="0"/>
            </a:br>
            <a:br>
              <a:rPr lang="it-IT" dirty="0"/>
            </a:b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p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This is normal text - 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and this is bold text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/b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/p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</a:br>
            <a:r>
              <a:rPr lang="it-IT" b="0" dirty="0">
                <a:hlinkClick r:id="rId2"/>
              </a:rPr>
              <a:t>Live demo</a:t>
            </a:r>
            <a:endParaRPr lang="en-US" b="0" dirty="0">
              <a:solidFill>
                <a:srgbClr val="0000CD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55362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HTML5 – </a:t>
            </a:r>
            <a:r>
              <a:rPr lang="it-IT" dirty="0" err="1"/>
              <a:t>mark</a:t>
            </a:r>
            <a:endParaRPr lang="it-IT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8224" y="2199584"/>
            <a:ext cx="11814048" cy="3903136"/>
          </a:xfrm>
        </p:spPr>
        <p:txBody>
          <a:bodyPr>
            <a:normAutofit/>
          </a:bodyPr>
          <a:lstStyle/>
          <a:p>
            <a:endParaRPr lang="it-IT" sz="1700" b="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0" dirty="0">
              <a:solidFill>
                <a:srgbClr val="0000CD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Fondamenti di sviluppo web</a:t>
            </a:r>
          </a:p>
          <a:p>
            <a:endParaRPr lang="it-IT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3912B27-202F-4857-A8C4-C7E5056703BF}"/>
              </a:ext>
            </a:extLst>
          </p:cNvPr>
          <p:cNvSpPr txBox="1">
            <a:spLocks/>
          </p:cNvSpPr>
          <p:nvPr/>
        </p:nvSpPr>
        <p:spPr>
          <a:xfrm>
            <a:off x="565714" y="2272736"/>
            <a:ext cx="11309294" cy="39031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b="0" dirty="0"/>
              <a:t>Il </a:t>
            </a:r>
            <a:r>
              <a:rPr lang="it-IT" b="0" dirty="0" err="1"/>
              <a:t>tag</a:t>
            </a:r>
            <a:r>
              <a:rPr lang="it-IT" b="0" dirty="0"/>
              <a:t> </a:t>
            </a:r>
            <a:r>
              <a:rPr lang="it-IT" dirty="0" err="1"/>
              <a:t>mark</a:t>
            </a:r>
            <a:r>
              <a:rPr lang="it-IT" b="0" dirty="0"/>
              <a:t> serve ad evidenziare del testo.</a:t>
            </a:r>
          </a:p>
          <a:p>
            <a:pPr marL="0" indent="0">
              <a:buNone/>
            </a:pPr>
            <a:r>
              <a:rPr lang="it-IT" b="0" u="sng" dirty="0"/>
              <a:t>Utilizzare questo </a:t>
            </a:r>
            <a:r>
              <a:rPr lang="it-IT" b="0" u="sng" dirty="0" err="1"/>
              <a:t>tag</a:t>
            </a:r>
            <a:r>
              <a:rPr lang="it-IT" b="0" u="sng" dirty="0"/>
              <a:t> è sconsigliato</a:t>
            </a:r>
            <a:r>
              <a:rPr lang="it-IT" b="0" dirty="0"/>
              <a:t>, scopriremo il perché quando parleremo di CSS.</a:t>
            </a:r>
          </a:p>
          <a:p>
            <a:pPr marL="0" indent="0">
              <a:buNone/>
            </a:pPr>
            <a:r>
              <a:rPr lang="it-IT" b="0" dirty="0"/>
              <a:t>Questo </a:t>
            </a:r>
            <a:r>
              <a:rPr lang="it-IT" b="0" dirty="0" err="1"/>
              <a:t>tag</a:t>
            </a:r>
            <a:r>
              <a:rPr lang="it-IT" b="0" dirty="0"/>
              <a:t> è stato introdotto in HTML5.</a:t>
            </a:r>
            <a:br>
              <a:rPr lang="it-IT" dirty="0"/>
            </a:br>
            <a:br>
              <a:rPr lang="it-IT" dirty="0"/>
            </a:b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p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Do not forget to buy 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mark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milk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/mark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 today.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/p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</a:br>
            <a:r>
              <a:rPr lang="it-IT" b="0" dirty="0">
                <a:hlinkClick r:id="rId2"/>
              </a:rPr>
              <a:t>Live demo</a:t>
            </a:r>
            <a:endParaRPr lang="en-US" b="0" dirty="0">
              <a:solidFill>
                <a:srgbClr val="0000CD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4580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MATERIALE DEL CORSO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3620" y="2288544"/>
            <a:ext cx="10515600" cy="3643374"/>
          </a:xfrm>
        </p:spPr>
        <p:txBody>
          <a:bodyPr/>
          <a:lstStyle/>
          <a:p>
            <a:pPr marL="0" indent="0">
              <a:buNone/>
            </a:pPr>
            <a:r>
              <a:rPr lang="it-IT" b="0" dirty="0">
                <a:solidFill>
                  <a:schemeClr val="tx2"/>
                </a:solidFill>
              </a:rPr>
              <a:t>Il materiale del corso (slide </a:t>
            </a:r>
            <a:r>
              <a:rPr lang="it-IT" b="0" dirty="0" err="1">
                <a:solidFill>
                  <a:schemeClr val="tx2"/>
                </a:solidFill>
              </a:rPr>
              <a:t>Powerpoint</a:t>
            </a:r>
            <a:r>
              <a:rPr lang="it-IT" b="0" dirty="0">
                <a:solidFill>
                  <a:schemeClr val="tx2"/>
                </a:solidFill>
              </a:rPr>
              <a:t> </a:t>
            </a:r>
            <a:r>
              <a:rPr lang="it-IT" b="0" dirty="0"/>
              <a:t>e codice sorgente) è disponibile per chiunque.</a:t>
            </a:r>
          </a:p>
          <a:p>
            <a:pPr marL="0" indent="0">
              <a:buNone/>
            </a:pPr>
            <a:endParaRPr lang="it-IT" b="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it-IT" b="0" dirty="0"/>
              <a:t>Dopo ogni lezione è consigliabile rivedere le slide e giocare un po’ con gli esempi.</a:t>
            </a:r>
          </a:p>
          <a:p>
            <a:pPr marL="0" indent="0">
              <a:buNone/>
            </a:pPr>
            <a:endParaRPr lang="it-IT" b="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it-IT" b="0" dirty="0"/>
              <a:t>Tutto il materiale si trova nel repository GitHub di Code </a:t>
            </a:r>
            <a:r>
              <a:rPr lang="it-IT" b="0" dirty="0" err="1"/>
              <a:t>Architects</a:t>
            </a:r>
            <a:r>
              <a:rPr lang="it-IT" b="0" dirty="0"/>
              <a:t> Training.</a:t>
            </a:r>
          </a:p>
          <a:p>
            <a:pPr marL="0" indent="0">
              <a:buNone/>
            </a:pPr>
            <a:r>
              <a:rPr lang="it-IT" b="0" dirty="0"/>
              <a:t>Link: </a:t>
            </a:r>
            <a:r>
              <a:rPr lang="it-IT" dirty="0"/>
              <a:t>goo.gl/f9NKkf</a:t>
            </a:r>
          </a:p>
          <a:p>
            <a:pPr marL="0" indent="0">
              <a:buNone/>
            </a:pPr>
            <a:endParaRPr lang="it-IT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it-IT" dirty="0">
              <a:solidFill>
                <a:schemeClr val="tx2"/>
              </a:solidFill>
            </a:endParaRPr>
          </a:p>
          <a:p>
            <a:pPr lvl="1"/>
            <a:endParaRPr lang="it-IT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Fondamenti di sviluppo web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8151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HTML5 – </a:t>
            </a:r>
            <a:r>
              <a:rPr lang="it-IT" dirty="0" err="1"/>
              <a:t>pre</a:t>
            </a:r>
            <a:endParaRPr lang="it-IT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8224" y="2199584"/>
            <a:ext cx="11814048" cy="3903136"/>
          </a:xfrm>
        </p:spPr>
        <p:txBody>
          <a:bodyPr>
            <a:normAutofit/>
          </a:bodyPr>
          <a:lstStyle/>
          <a:p>
            <a:endParaRPr lang="it-IT" sz="1700" b="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0" dirty="0">
              <a:solidFill>
                <a:srgbClr val="0000CD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Fondamenti di sviluppo web</a:t>
            </a:r>
          </a:p>
          <a:p>
            <a:endParaRPr lang="it-IT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3912B27-202F-4857-A8C4-C7E5056703BF}"/>
              </a:ext>
            </a:extLst>
          </p:cNvPr>
          <p:cNvSpPr txBox="1">
            <a:spLocks/>
          </p:cNvSpPr>
          <p:nvPr/>
        </p:nvSpPr>
        <p:spPr>
          <a:xfrm>
            <a:off x="565714" y="2272736"/>
            <a:ext cx="11309294" cy="39031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b="0" dirty="0"/>
              <a:t>Il </a:t>
            </a:r>
            <a:r>
              <a:rPr lang="it-IT" b="0" dirty="0" err="1"/>
              <a:t>tag</a:t>
            </a:r>
            <a:r>
              <a:rPr lang="it-IT" b="0" dirty="0"/>
              <a:t> </a:t>
            </a:r>
            <a:r>
              <a:rPr lang="it-IT" dirty="0" err="1"/>
              <a:t>pre</a:t>
            </a:r>
            <a:r>
              <a:rPr lang="it-IT" b="0" dirty="0"/>
              <a:t> serve ad includere nel documento del testo già formattato.</a:t>
            </a:r>
            <a:br>
              <a:rPr lang="it-IT" dirty="0"/>
            </a:br>
            <a:br>
              <a:rPr lang="it-IT" dirty="0"/>
            </a:b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pre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Text in a pre element</a:t>
            </a:r>
            <a:br>
              <a:rPr lang="en-US" dirty="0"/>
            </a:b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is displayed in a fixed-width</a:t>
            </a:r>
            <a:br>
              <a:rPr lang="en-US" dirty="0"/>
            </a:b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font, and it preserves</a:t>
            </a:r>
            <a:br>
              <a:rPr lang="en-US" dirty="0"/>
            </a:b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both      spaces and</a:t>
            </a:r>
            <a:br>
              <a:rPr lang="en-US" dirty="0"/>
            </a:b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line breaks</a:t>
            </a:r>
            <a:br>
              <a:rPr lang="en-US" dirty="0"/>
            </a:b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/pre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</a:br>
            <a:r>
              <a:rPr lang="it-IT" b="0" dirty="0">
                <a:hlinkClick r:id="rId2"/>
              </a:rPr>
              <a:t>Live demo</a:t>
            </a:r>
            <a:endParaRPr lang="en-US" b="0" dirty="0">
              <a:solidFill>
                <a:srgbClr val="0000CD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28915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HTML5 – TAG per liste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2978" y="2199584"/>
            <a:ext cx="10515600" cy="39031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b="0" dirty="0"/>
              <a:t>Sono quei </a:t>
            </a:r>
            <a:r>
              <a:rPr lang="it-IT" b="0" dirty="0" err="1"/>
              <a:t>tag</a:t>
            </a:r>
            <a:r>
              <a:rPr lang="it-IT" b="0" dirty="0"/>
              <a:t> che servono ad aggiungere liste nel documento.</a:t>
            </a:r>
          </a:p>
          <a:p>
            <a:pPr marL="0" indent="0">
              <a:buNone/>
            </a:pPr>
            <a:r>
              <a:rPr lang="it-IT" b="0" dirty="0"/>
              <a:t>Vedremo i </a:t>
            </a:r>
            <a:r>
              <a:rPr lang="it-IT" b="0" dirty="0" err="1"/>
              <a:t>tag</a:t>
            </a:r>
            <a:r>
              <a:rPr lang="it-IT" b="0" dirty="0"/>
              <a:t> per liste più utilizzati:</a:t>
            </a:r>
          </a:p>
          <a:p>
            <a:r>
              <a:rPr lang="it-IT" sz="2300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sz="2300" b="0" dirty="0">
                <a:solidFill>
                  <a:srgbClr val="A52A2A"/>
                </a:solidFill>
                <a:latin typeface="Consolas" panose="020B0609020204030204" pitchFamily="49" charset="0"/>
              </a:rPr>
              <a:t>li</a:t>
            </a:r>
            <a:r>
              <a:rPr lang="it-IT" sz="2300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it-IT" sz="2300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sz="2300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ul</a:t>
            </a:r>
            <a:r>
              <a:rPr lang="it-IT" sz="2300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it-IT" sz="2300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sz="2300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ol</a:t>
            </a:r>
            <a:r>
              <a:rPr lang="it-IT" sz="2300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0000CD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Fondamenti di sviluppo web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565727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HTML5 – li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8224" y="2199584"/>
            <a:ext cx="11814048" cy="3903136"/>
          </a:xfrm>
        </p:spPr>
        <p:txBody>
          <a:bodyPr>
            <a:normAutofit/>
          </a:bodyPr>
          <a:lstStyle/>
          <a:p>
            <a:endParaRPr lang="it-IT" sz="1700" b="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  </a:t>
            </a:r>
            <a:r>
              <a:rPr lang="it-IT" b="0" dirty="0"/>
              <a:t>Va quindi sempre annidato in un elemento di tipo lista.</a:t>
            </a:r>
            <a:endParaRPr lang="en-US" b="0" dirty="0">
              <a:solidFill>
                <a:srgbClr val="0000CD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Fondamenti di sviluppo web</a:t>
            </a:r>
          </a:p>
          <a:p>
            <a:endParaRPr lang="it-IT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3912B27-202F-4857-A8C4-C7E5056703BF}"/>
              </a:ext>
            </a:extLst>
          </p:cNvPr>
          <p:cNvSpPr txBox="1">
            <a:spLocks/>
          </p:cNvSpPr>
          <p:nvPr/>
        </p:nvSpPr>
        <p:spPr>
          <a:xfrm>
            <a:off x="565714" y="2272736"/>
            <a:ext cx="11345870" cy="39031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b="0" dirty="0"/>
              <a:t>Il </a:t>
            </a:r>
            <a:r>
              <a:rPr lang="it-IT" b="0" dirty="0" err="1"/>
              <a:t>tag</a:t>
            </a:r>
            <a:r>
              <a:rPr lang="it-IT" b="0" dirty="0"/>
              <a:t> </a:t>
            </a:r>
            <a:r>
              <a:rPr lang="it-IT" dirty="0"/>
              <a:t>li</a:t>
            </a:r>
            <a:r>
              <a:rPr lang="it-IT" b="0" dirty="0"/>
              <a:t> serve a definire un elemento di una qualsiasi lista (ordinata o non ordinata).</a:t>
            </a:r>
            <a:br>
              <a:rPr lang="it-IT" dirty="0"/>
            </a:br>
            <a:br>
              <a:rPr lang="it-IT" dirty="0"/>
            </a:br>
            <a:r>
              <a:rPr lang="it-IT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b="0" dirty="0">
                <a:solidFill>
                  <a:srgbClr val="A52A2A"/>
                </a:solidFill>
                <a:latin typeface="Consolas" panose="020B0609020204030204" pitchFamily="49" charset="0"/>
              </a:rPr>
              <a:t>li</a:t>
            </a: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it-IT" b="0" dirty="0">
                <a:solidFill>
                  <a:srgbClr val="000000"/>
                </a:solidFill>
                <a:latin typeface="Consolas" panose="020B0609020204030204" pitchFamily="49" charset="0"/>
              </a:rPr>
              <a:t>Coffee</a:t>
            </a: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b="0" dirty="0">
                <a:solidFill>
                  <a:srgbClr val="A52A2A"/>
                </a:solidFill>
                <a:latin typeface="Consolas" panose="020B0609020204030204" pitchFamily="49" charset="0"/>
              </a:rPr>
              <a:t>/li</a:t>
            </a: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b="0" dirty="0">
              <a:solidFill>
                <a:srgbClr val="0000CD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42668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HTML5 – </a:t>
            </a:r>
            <a:r>
              <a:rPr lang="it-IT" dirty="0" err="1"/>
              <a:t>ol</a:t>
            </a:r>
            <a:endParaRPr lang="it-IT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8224" y="2199584"/>
            <a:ext cx="11814048" cy="3903136"/>
          </a:xfrm>
        </p:spPr>
        <p:txBody>
          <a:bodyPr>
            <a:normAutofit/>
          </a:bodyPr>
          <a:lstStyle/>
          <a:p>
            <a:endParaRPr lang="it-IT" sz="1700" b="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0" dirty="0">
              <a:solidFill>
                <a:srgbClr val="0000CD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Fondamenti di sviluppo web</a:t>
            </a:r>
          </a:p>
          <a:p>
            <a:endParaRPr lang="it-IT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3912B27-202F-4857-A8C4-C7E5056703BF}"/>
              </a:ext>
            </a:extLst>
          </p:cNvPr>
          <p:cNvSpPr txBox="1">
            <a:spLocks/>
          </p:cNvSpPr>
          <p:nvPr/>
        </p:nvSpPr>
        <p:spPr>
          <a:xfrm>
            <a:off x="565714" y="2272736"/>
            <a:ext cx="6152078" cy="39031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b="0" dirty="0"/>
              <a:t>Il </a:t>
            </a:r>
            <a:r>
              <a:rPr lang="it-IT" b="0" dirty="0" err="1"/>
              <a:t>tag</a:t>
            </a:r>
            <a:r>
              <a:rPr lang="it-IT" b="0" dirty="0"/>
              <a:t> </a:t>
            </a:r>
            <a:r>
              <a:rPr lang="it-IT" dirty="0" err="1"/>
              <a:t>ol</a:t>
            </a:r>
            <a:r>
              <a:rPr lang="it-IT" b="0" dirty="0"/>
              <a:t> serve a definire una lista ordinata.</a:t>
            </a:r>
            <a:br>
              <a:rPr lang="it-IT" dirty="0"/>
            </a:br>
            <a:br>
              <a:rPr lang="it-IT" dirty="0"/>
            </a:b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ol</a:t>
            </a: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it-IT" dirty="0"/>
            </a:br>
            <a:r>
              <a:rPr lang="it-IT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b="0" dirty="0">
                <a:solidFill>
                  <a:srgbClr val="A52A2A"/>
                </a:solidFill>
                <a:latin typeface="Consolas" panose="020B0609020204030204" pitchFamily="49" charset="0"/>
              </a:rPr>
              <a:t>li</a:t>
            </a: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it-IT" b="0" dirty="0">
                <a:solidFill>
                  <a:srgbClr val="000000"/>
                </a:solidFill>
                <a:latin typeface="Consolas" panose="020B0609020204030204" pitchFamily="49" charset="0"/>
              </a:rPr>
              <a:t>Coffee</a:t>
            </a: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b="0" dirty="0">
                <a:solidFill>
                  <a:srgbClr val="A52A2A"/>
                </a:solidFill>
                <a:latin typeface="Consolas" panose="020B0609020204030204" pitchFamily="49" charset="0"/>
              </a:rPr>
              <a:t>/li</a:t>
            </a: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it-IT" dirty="0"/>
            </a:br>
            <a:r>
              <a:rPr lang="it-IT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b="0" dirty="0">
                <a:solidFill>
                  <a:srgbClr val="A52A2A"/>
                </a:solidFill>
                <a:latin typeface="Consolas" panose="020B0609020204030204" pitchFamily="49" charset="0"/>
              </a:rPr>
              <a:t>li</a:t>
            </a: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it-IT" b="0" dirty="0">
                <a:solidFill>
                  <a:srgbClr val="000000"/>
                </a:solidFill>
                <a:latin typeface="Consolas" panose="020B0609020204030204" pitchFamily="49" charset="0"/>
              </a:rPr>
              <a:t>Tea</a:t>
            </a: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b="0" dirty="0">
                <a:solidFill>
                  <a:srgbClr val="A52A2A"/>
                </a:solidFill>
                <a:latin typeface="Consolas" panose="020B0609020204030204" pitchFamily="49" charset="0"/>
              </a:rPr>
              <a:t>/li</a:t>
            </a: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it-IT" dirty="0"/>
            </a:br>
            <a:r>
              <a:rPr lang="it-IT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b="0" dirty="0">
                <a:solidFill>
                  <a:srgbClr val="A52A2A"/>
                </a:solidFill>
                <a:latin typeface="Consolas" panose="020B0609020204030204" pitchFamily="49" charset="0"/>
              </a:rPr>
              <a:t>li</a:t>
            </a: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it-IT" b="0" dirty="0">
                <a:solidFill>
                  <a:srgbClr val="000000"/>
                </a:solidFill>
                <a:latin typeface="Consolas" panose="020B0609020204030204" pitchFamily="49" charset="0"/>
              </a:rPr>
              <a:t>Milk</a:t>
            </a: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b="0" dirty="0">
                <a:solidFill>
                  <a:srgbClr val="A52A2A"/>
                </a:solidFill>
                <a:latin typeface="Consolas" panose="020B0609020204030204" pitchFamily="49" charset="0"/>
              </a:rPr>
              <a:t>/li</a:t>
            </a: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it-IT" dirty="0"/>
            </a:b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b="0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it-IT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ol</a:t>
            </a: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</a:br>
            <a:r>
              <a:rPr lang="it-IT" b="0" dirty="0">
                <a:hlinkClick r:id="rId2"/>
              </a:rPr>
              <a:t>Live demo</a:t>
            </a:r>
            <a:endParaRPr lang="en-US" b="0" dirty="0">
              <a:solidFill>
                <a:srgbClr val="0000CD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F9BDDC7-56BD-4063-8FD8-2B3A5D3C7118}"/>
              </a:ext>
            </a:extLst>
          </p:cNvPr>
          <p:cNvSpPr txBox="1">
            <a:spLocks/>
          </p:cNvSpPr>
          <p:nvPr/>
        </p:nvSpPr>
        <p:spPr>
          <a:xfrm>
            <a:off x="4802434" y="3016068"/>
            <a:ext cx="5243774" cy="39031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ol</a:t>
            </a:r>
            <a:r>
              <a:rPr lang="it-IT" b="0" dirty="0">
                <a:solidFill>
                  <a:srgbClr val="FF0000"/>
                </a:solidFill>
                <a:latin typeface="Consolas" panose="020B0609020204030204" pitchFamily="49" charset="0"/>
              </a:rPr>
              <a:t> start</a:t>
            </a: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="50"&gt;</a:t>
            </a:r>
            <a:br>
              <a:rPr lang="it-IT" b="0" dirty="0"/>
            </a:br>
            <a:r>
              <a:rPr lang="it-IT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b="0" dirty="0">
                <a:solidFill>
                  <a:srgbClr val="A52A2A"/>
                </a:solidFill>
                <a:latin typeface="Consolas" panose="020B0609020204030204" pitchFamily="49" charset="0"/>
              </a:rPr>
              <a:t>li</a:t>
            </a: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it-IT" b="0" dirty="0">
                <a:solidFill>
                  <a:srgbClr val="000000"/>
                </a:solidFill>
                <a:latin typeface="Consolas" panose="020B0609020204030204" pitchFamily="49" charset="0"/>
              </a:rPr>
              <a:t>Coffee</a:t>
            </a: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b="0" dirty="0">
                <a:solidFill>
                  <a:srgbClr val="A52A2A"/>
                </a:solidFill>
                <a:latin typeface="Consolas" panose="020B0609020204030204" pitchFamily="49" charset="0"/>
              </a:rPr>
              <a:t>/li</a:t>
            </a: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it-IT" b="0" dirty="0"/>
            </a:br>
            <a:r>
              <a:rPr lang="it-IT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b="0" dirty="0">
                <a:solidFill>
                  <a:srgbClr val="A52A2A"/>
                </a:solidFill>
                <a:latin typeface="Consolas" panose="020B0609020204030204" pitchFamily="49" charset="0"/>
              </a:rPr>
              <a:t>li</a:t>
            </a: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it-IT" b="0" dirty="0">
                <a:solidFill>
                  <a:srgbClr val="000000"/>
                </a:solidFill>
                <a:latin typeface="Consolas" panose="020B0609020204030204" pitchFamily="49" charset="0"/>
              </a:rPr>
              <a:t>Tea</a:t>
            </a: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b="0" dirty="0">
                <a:solidFill>
                  <a:srgbClr val="A52A2A"/>
                </a:solidFill>
                <a:latin typeface="Consolas" panose="020B0609020204030204" pitchFamily="49" charset="0"/>
              </a:rPr>
              <a:t>/li</a:t>
            </a: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it-IT" b="0" dirty="0"/>
            </a:br>
            <a:r>
              <a:rPr lang="it-IT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b="0" dirty="0">
                <a:solidFill>
                  <a:srgbClr val="A52A2A"/>
                </a:solidFill>
                <a:latin typeface="Consolas" panose="020B0609020204030204" pitchFamily="49" charset="0"/>
              </a:rPr>
              <a:t>li</a:t>
            </a: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it-IT" b="0" dirty="0">
                <a:solidFill>
                  <a:srgbClr val="000000"/>
                </a:solidFill>
                <a:latin typeface="Consolas" panose="020B0609020204030204" pitchFamily="49" charset="0"/>
              </a:rPr>
              <a:t>Milk</a:t>
            </a: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b="0" dirty="0">
                <a:solidFill>
                  <a:srgbClr val="A52A2A"/>
                </a:solidFill>
                <a:latin typeface="Consolas" panose="020B0609020204030204" pitchFamily="49" charset="0"/>
              </a:rPr>
              <a:t>/li</a:t>
            </a: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it-IT" b="0" dirty="0"/>
            </a:b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b="0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it-IT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ol</a:t>
            </a: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it-IT" b="0" dirty="0"/>
          </a:p>
        </p:txBody>
      </p:sp>
    </p:spTree>
    <p:extLst>
      <p:ext uri="{BB962C8B-B14F-4D97-AF65-F5344CB8AC3E}">
        <p14:creationId xmlns:p14="http://schemas.microsoft.com/office/powerpoint/2010/main" val="42145633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HTML5 – </a:t>
            </a:r>
            <a:r>
              <a:rPr lang="it-IT" dirty="0" err="1"/>
              <a:t>ul</a:t>
            </a:r>
            <a:endParaRPr lang="it-IT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8224" y="2199584"/>
            <a:ext cx="11814048" cy="3903136"/>
          </a:xfrm>
        </p:spPr>
        <p:txBody>
          <a:bodyPr>
            <a:normAutofit/>
          </a:bodyPr>
          <a:lstStyle/>
          <a:p>
            <a:endParaRPr lang="it-IT" sz="1700" b="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0" dirty="0">
              <a:solidFill>
                <a:srgbClr val="0000CD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Fondamenti di sviluppo web</a:t>
            </a:r>
          </a:p>
          <a:p>
            <a:endParaRPr lang="it-IT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3912B27-202F-4857-A8C4-C7E5056703BF}"/>
              </a:ext>
            </a:extLst>
          </p:cNvPr>
          <p:cNvSpPr txBox="1">
            <a:spLocks/>
          </p:cNvSpPr>
          <p:nvPr/>
        </p:nvSpPr>
        <p:spPr>
          <a:xfrm>
            <a:off x="565714" y="2272736"/>
            <a:ext cx="6152078" cy="39031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b="0" dirty="0"/>
              <a:t>Il </a:t>
            </a:r>
            <a:r>
              <a:rPr lang="it-IT" b="0" dirty="0" err="1"/>
              <a:t>tag</a:t>
            </a:r>
            <a:r>
              <a:rPr lang="it-IT" b="0" dirty="0"/>
              <a:t> </a:t>
            </a:r>
            <a:r>
              <a:rPr lang="it-IT" dirty="0" err="1"/>
              <a:t>ul</a:t>
            </a:r>
            <a:r>
              <a:rPr lang="it-IT" b="0" dirty="0"/>
              <a:t> serve a definire una lista non ordinata.</a:t>
            </a:r>
            <a:br>
              <a:rPr lang="it-IT" dirty="0"/>
            </a:br>
            <a:br>
              <a:rPr lang="it-IT" dirty="0"/>
            </a:b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ul</a:t>
            </a: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it-IT" dirty="0"/>
            </a:br>
            <a:r>
              <a:rPr lang="it-IT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b="0" dirty="0">
                <a:solidFill>
                  <a:srgbClr val="A52A2A"/>
                </a:solidFill>
                <a:latin typeface="Consolas" panose="020B0609020204030204" pitchFamily="49" charset="0"/>
              </a:rPr>
              <a:t>li</a:t>
            </a: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it-IT" b="0" dirty="0">
                <a:solidFill>
                  <a:srgbClr val="000000"/>
                </a:solidFill>
                <a:latin typeface="Consolas" panose="020B0609020204030204" pitchFamily="49" charset="0"/>
              </a:rPr>
              <a:t>Coffee</a:t>
            </a: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b="0" dirty="0">
                <a:solidFill>
                  <a:srgbClr val="A52A2A"/>
                </a:solidFill>
                <a:latin typeface="Consolas" panose="020B0609020204030204" pitchFamily="49" charset="0"/>
              </a:rPr>
              <a:t>/li</a:t>
            </a: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it-IT" dirty="0"/>
            </a:br>
            <a:r>
              <a:rPr lang="it-IT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b="0" dirty="0">
                <a:solidFill>
                  <a:srgbClr val="A52A2A"/>
                </a:solidFill>
                <a:latin typeface="Consolas" panose="020B0609020204030204" pitchFamily="49" charset="0"/>
              </a:rPr>
              <a:t>li</a:t>
            </a: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it-IT" b="0" dirty="0">
                <a:solidFill>
                  <a:srgbClr val="000000"/>
                </a:solidFill>
                <a:latin typeface="Consolas" panose="020B0609020204030204" pitchFamily="49" charset="0"/>
              </a:rPr>
              <a:t>Tea</a:t>
            </a: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b="0" dirty="0">
                <a:solidFill>
                  <a:srgbClr val="A52A2A"/>
                </a:solidFill>
                <a:latin typeface="Consolas" panose="020B0609020204030204" pitchFamily="49" charset="0"/>
              </a:rPr>
              <a:t>/li</a:t>
            </a: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it-IT" dirty="0"/>
            </a:br>
            <a:r>
              <a:rPr lang="it-IT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b="0" dirty="0">
                <a:solidFill>
                  <a:srgbClr val="A52A2A"/>
                </a:solidFill>
                <a:latin typeface="Consolas" panose="020B0609020204030204" pitchFamily="49" charset="0"/>
              </a:rPr>
              <a:t>li</a:t>
            </a: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it-IT" b="0" dirty="0">
                <a:solidFill>
                  <a:srgbClr val="000000"/>
                </a:solidFill>
                <a:latin typeface="Consolas" panose="020B0609020204030204" pitchFamily="49" charset="0"/>
              </a:rPr>
              <a:t>Milk</a:t>
            </a: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b="0" dirty="0">
                <a:solidFill>
                  <a:srgbClr val="A52A2A"/>
                </a:solidFill>
                <a:latin typeface="Consolas" panose="020B0609020204030204" pitchFamily="49" charset="0"/>
              </a:rPr>
              <a:t>/li</a:t>
            </a: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it-IT" dirty="0"/>
            </a:b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b="0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it-IT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ul</a:t>
            </a: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</a:br>
            <a:r>
              <a:rPr lang="it-IT" b="0" dirty="0">
                <a:hlinkClick r:id="rId2"/>
              </a:rPr>
              <a:t>Live demo</a:t>
            </a:r>
            <a:endParaRPr lang="en-US" b="0" dirty="0">
              <a:solidFill>
                <a:srgbClr val="0000CD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57482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HTML5 – TAG per tabelle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2978" y="2199584"/>
            <a:ext cx="10515600" cy="390313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it-IT" b="0" dirty="0"/>
              <a:t>Sono quei </a:t>
            </a:r>
            <a:r>
              <a:rPr lang="it-IT" b="0" dirty="0" err="1"/>
              <a:t>tag</a:t>
            </a:r>
            <a:r>
              <a:rPr lang="it-IT" b="0" dirty="0"/>
              <a:t> che servono ad aggiungere tabelle nel documento.</a:t>
            </a:r>
          </a:p>
          <a:p>
            <a:pPr marL="0" indent="0">
              <a:buNone/>
            </a:pPr>
            <a:r>
              <a:rPr lang="it-IT" b="0" dirty="0"/>
              <a:t>Vedremo i </a:t>
            </a:r>
            <a:r>
              <a:rPr lang="it-IT" b="0" dirty="0" err="1"/>
              <a:t>tag</a:t>
            </a:r>
            <a:r>
              <a:rPr lang="it-IT" b="0" dirty="0"/>
              <a:t> per tabelle più utilizzati:</a:t>
            </a:r>
          </a:p>
          <a:p>
            <a:r>
              <a:rPr lang="it-IT" sz="2300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sz="2300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table</a:t>
            </a:r>
            <a:r>
              <a:rPr lang="it-IT" sz="2300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it-IT" sz="2300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sz="2300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tr</a:t>
            </a:r>
            <a:r>
              <a:rPr lang="it-IT" sz="2300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it-IT" sz="2300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sz="2300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td</a:t>
            </a:r>
            <a:r>
              <a:rPr lang="it-IT" sz="2300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it-IT" sz="2000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sz="2000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th</a:t>
            </a:r>
            <a:r>
              <a:rPr lang="it-IT" sz="2000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it-IT" sz="2000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sz="2000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thead</a:t>
            </a:r>
            <a:r>
              <a:rPr lang="it-IT" sz="2000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en-US" sz="2000" b="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r>
              <a:rPr lang="it-IT" sz="2000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sz="2000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tbody</a:t>
            </a:r>
            <a:r>
              <a:rPr lang="it-IT" sz="2000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en-US" sz="2000" b="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r>
              <a:rPr lang="it-IT" sz="2000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sz="2000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tfoot</a:t>
            </a:r>
            <a:r>
              <a:rPr lang="it-IT" sz="2000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en-US" sz="2000" b="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endParaRPr lang="en-US" sz="2000" b="0" dirty="0">
              <a:solidFill>
                <a:srgbClr val="0000CD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Fondamenti di sviluppo web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921549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HTML5 – TABLE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8224" y="2199584"/>
            <a:ext cx="5852160" cy="3903136"/>
          </a:xfrm>
        </p:spPr>
        <p:txBody>
          <a:bodyPr>
            <a:normAutofit/>
          </a:bodyPr>
          <a:lstStyle/>
          <a:p>
            <a:endParaRPr lang="it-IT" sz="1700" b="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0" dirty="0">
              <a:solidFill>
                <a:srgbClr val="0000CD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Fondamenti di sviluppo web</a:t>
            </a:r>
          </a:p>
          <a:p>
            <a:endParaRPr lang="it-IT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3912B27-202F-4857-A8C4-C7E5056703BF}"/>
              </a:ext>
            </a:extLst>
          </p:cNvPr>
          <p:cNvSpPr txBox="1">
            <a:spLocks/>
          </p:cNvSpPr>
          <p:nvPr/>
        </p:nvSpPr>
        <p:spPr>
          <a:xfrm>
            <a:off x="565714" y="2272736"/>
            <a:ext cx="7243262" cy="39031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b="0" dirty="0"/>
              <a:t>Il </a:t>
            </a:r>
            <a:r>
              <a:rPr lang="it-IT" b="0" dirty="0" err="1"/>
              <a:t>tag</a:t>
            </a:r>
            <a:r>
              <a:rPr lang="it-IT" b="0" dirty="0"/>
              <a:t> </a:t>
            </a:r>
            <a:r>
              <a:rPr lang="it-IT" dirty="0" err="1"/>
              <a:t>table</a:t>
            </a:r>
            <a:r>
              <a:rPr lang="it-IT" dirty="0"/>
              <a:t> </a:t>
            </a:r>
            <a:r>
              <a:rPr lang="it-IT" b="0" dirty="0"/>
              <a:t>serve a definire una tabella.</a:t>
            </a:r>
          </a:p>
          <a:p>
            <a:pPr marL="0" indent="0">
              <a:buNone/>
            </a:pPr>
            <a:r>
              <a:rPr lang="it-IT" b="0" dirty="0"/>
              <a:t>Solitamente le tabelle contengono righe (</a:t>
            </a:r>
            <a:r>
              <a:rPr lang="it-IT" dirty="0" err="1"/>
              <a:t>tr</a:t>
            </a:r>
            <a:r>
              <a:rPr lang="it-IT" b="0" dirty="0"/>
              <a:t>), celle (</a:t>
            </a:r>
            <a:r>
              <a:rPr lang="it-IT" dirty="0" err="1"/>
              <a:t>td</a:t>
            </a:r>
            <a:r>
              <a:rPr lang="it-IT" b="0" dirty="0"/>
              <a:t>) e celle di intestazione (</a:t>
            </a:r>
            <a:r>
              <a:rPr lang="it-IT" dirty="0" err="1"/>
              <a:t>th</a:t>
            </a:r>
            <a:r>
              <a:rPr lang="it-IT" b="0" dirty="0"/>
              <a:t>).</a:t>
            </a:r>
          </a:p>
          <a:p>
            <a:pPr marL="0" indent="0">
              <a:buNone/>
            </a:pPr>
            <a:r>
              <a:rPr lang="it-IT" b="0" dirty="0"/>
              <a:t>Altri elementi utilizzabili nelle tabelle sono </a:t>
            </a:r>
            <a:r>
              <a:rPr lang="it-IT" dirty="0" err="1"/>
              <a:t>thead</a:t>
            </a:r>
            <a:r>
              <a:rPr lang="it-IT" b="0" dirty="0"/>
              <a:t>, </a:t>
            </a:r>
            <a:r>
              <a:rPr lang="it-IT" dirty="0" err="1"/>
              <a:t>tbody</a:t>
            </a:r>
            <a:r>
              <a:rPr lang="it-IT" b="0" dirty="0"/>
              <a:t> e </a:t>
            </a:r>
            <a:r>
              <a:rPr lang="it-IT" dirty="0" err="1"/>
              <a:t>tfoot</a:t>
            </a:r>
            <a:r>
              <a:rPr lang="it-IT" b="0" dirty="0"/>
              <a:t>.</a:t>
            </a:r>
            <a:br>
              <a:rPr lang="it-IT" dirty="0"/>
            </a:br>
            <a:b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</a:br>
            <a:r>
              <a:rPr lang="it-IT" b="0" dirty="0">
                <a:hlinkClick r:id="rId2"/>
              </a:rPr>
              <a:t>Live demo</a:t>
            </a:r>
            <a:endParaRPr lang="en-US" b="0" dirty="0">
              <a:solidFill>
                <a:srgbClr val="0000CD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BB7DCD7-66D1-47D4-99C4-0E8E29E5FD56}"/>
              </a:ext>
            </a:extLst>
          </p:cNvPr>
          <p:cNvSpPr txBox="1">
            <a:spLocks/>
          </p:cNvSpPr>
          <p:nvPr/>
        </p:nvSpPr>
        <p:spPr>
          <a:xfrm>
            <a:off x="8016240" y="2272736"/>
            <a:ext cx="3803904" cy="39031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table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tr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th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Month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en-US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th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th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Savings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en-US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th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en-US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tr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tr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td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January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/td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td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$100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/td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en-US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tr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/table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6475319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HTML5 – </a:t>
            </a:r>
            <a:r>
              <a:rPr lang="it-IT" dirty="0" err="1"/>
              <a:t>tr</a:t>
            </a:r>
            <a:endParaRPr lang="it-IT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8224" y="2199584"/>
            <a:ext cx="5852160" cy="3903136"/>
          </a:xfrm>
        </p:spPr>
        <p:txBody>
          <a:bodyPr>
            <a:normAutofit/>
          </a:bodyPr>
          <a:lstStyle/>
          <a:p>
            <a:endParaRPr lang="it-IT" sz="1700" b="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0" dirty="0">
              <a:solidFill>
                <a:srgbClr val="0000CD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Fondamenti di sviluppo web</a:t>
            </a:r>
          </a:p>
          <a:p>
            <a:endParaRPr lang="it-IT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3912B27-202F-4857-A8C4-C7E5056703BF}"/>
              </a:ext>
            </a:extLst>
          </p:cNvPr>
          <p:cNvSpPr txBox="1">
            <a:spLocks/>
          </p:cNvSpPr>
          <p:nvPr/>
        </p:nvSpPr>
        <p:spPr>
          <a:xfrm>
            <a:off x="565714" y="2272736"/>
            <a:ext cx="7243262" cy="39031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b="0" dirty="0"/>
              <a:t>Il </a:t>
            </a:r>
            <a:r>
              <a:rPr lang="it-IT" b="0" dirty="0" err="1"/>
              <a:t>tag</a:t>
            </a:r>
            <a:r>
              <a:rPr lang="it-IT" b="0" dirty="0"/>
              <a:t> </a:t>
            </a:r>
            <a:r>
              <a:rPr lang="it-IT" dirty="0" err="1"/>
              <a:t>tr</a:t>
            </a:r>
            <a:r>
              <a:rPr lang="it-IT" dirty="0"/>
              <a:t> </a:t>
            </a:r>
            <a:r>
              <a:rPr lang="it-IT" b="0" dirty="0"/>
              <a:t>serve a definire una riga di una tabella.</a:t>
            </a:r>
          </a:p>
          <a:p>
            <a:pPr marL="0" indent="0">
              <a:buNone/>
            </a:pPr>
            <a:r>
              <a:rPr lang="it-IT" b="0" dirty="0"/>
              <a:t>Elementi di questo tipo possono contenere celle (</a:t>
            </a:r>
            <a:r>
              <a:rPr lang="it-IT" dirty="0" err="1"/>
              <a:t>td</a:t>
            </a:r>
            <a:r>
              <a:rPr lang="it-IT" b="0" dirty="0"/>
              <a:t>) o celle di intestazione (</a:t>
            </a:r>
            <a:r>
              <a:rPr lang="it-IT" dirty="0" err="1"/>
              <a:t>th</a:t>
            </a:r>
            <a:r>
              <a:rPr lang="it-IT" b="0" dirty="0"/>
              <a:t>).</a:t>
            </a:r>
            <a:br>
              <a:rPr lang="it-IT" dirty="0"/>
            </a:br>
            <a:b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</a:br>
            <a:r>
              <a:rPr lang="it-IT" b="0" dirty="0">
                <a:hlinkClick r:id="rId2"/>
              </a:rPr>
              <a:t>Live demo</a:t>
            </a:r>
            <a:endParaRPr lang="en-US" b="0" dirty="0">
              <a:solidFill>
                <a:srgbClr val="0000CD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BB7DCD7-66D1-47D4-99C4-0E8E29E5FD56}"/>
              </a:ext>
            </a:extLst>
          </p:cNvPr>
          <p:cNvSpPr txBox="1">
            <a:spLocks/>
          </p:cNvSpPr>
          <p:nvPr/>
        </p:nvSpPr>
        <p:spPr>
          <a:xfrm>
            <a:off x="8016240" y="2272736"/>
            <a:ext cx="3803904" cy="39031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table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tr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th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Month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en-US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th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th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Savings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en-US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th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en-US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tr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tr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td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January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/td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td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$100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/td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en-US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tr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/table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78309395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HTML5 – </a:t>
            </a:r>
            <a:r>
              <a:rPr lang="it-IT" dirty="0" err="1"/>
              <a:t>tD</a:t>
            </a:r>
            <a:endParaRPr lang="it-IT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8224" y="2199584"/>
            <a:ext cx="5852160" cy="3903136"/>
          </a:xfrm>
        </p:spPr>
        <p:txBody>
          <a:bodyPr>
            <a:normAutofit/>
          </a:bodyPr>
          <a:lstStyle/>
          <a:p>
            <a:endParaRPr lang="it-IT" sz="1700" b="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0" dirty="0">
              <a:solidFill>
                <a:srgbClr val="0000CD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Fondamenti di sviluppo web</a:t>
            </a:r>
          </a:p>
          <a:p>
            <a:endParaRPr lang="it-IT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3912B27-202F-4857-A8C4-C7E5056703BF}"/>
              </a:ext>
            </a:extLst>
          </p:cNvPr>
          <p:cNvSpPr txBox="1">
            <a:spLocks/>
          </p:cNvSpPr>
          <p:nvPr/>
        </p:nvSpPr>
        <p:spPr>
          <a:xfrm>
            <a:off x="565714" y="2272736"/>
            <a:ext cx="7243262" cy="39031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b="0" dirty="0"/>
              <a:t>Il </a:t>
            </a:r>
            <a:r>
              <a:rPr lang="it-IT" b="0" dirty="0" err="1"/>
              <a:t>tag</a:t>
            </a:r>
            <a:r>
              <a:rPr lang="it-IT" b="0" dirty="0"/>
              <a:t> </a:t>
            </a:r>
            <a:r>
              <a:rPr lang="it-IT" dirty="0" err="1"/>
              <a:t>td</a:t>
            </a:r>
            <a:r>
              <a:rPr lang="it-IT" dirty="0"/>
              <a:t> </a:t>
            </a:r>
            <a:r>
              <a:rPr lang="it-IT" b="0" dirty="0"/>
              <a:t>serve a definire una cella dati di una tabella.</a:t>
            </a:r>
          </a:p>
          <a:p>
            <a:pPr marL="0" indent="0">
              <a:buNone/>
            </a:pPr>
            <a:r>
              <a:rPr lang="it-IT" b="0" dirty="0"/>
              <a:t>Il testo in una </a:t>
            </a:r>
            <a:r>
              <a:rPr lang="it-IT" dirty="0" err="1"/>
              <a:t>td</a:t>
            </a:r>
            <a:r>
              <a:rPr lang="it-IT" b="0" dirty="0"/>
              <a:t> è allineato a sinistra per default.</a:t>
            </a:r>
            <a:br>
              <a:rPr lang="it-IT" dirty="0"/>
            </a:br>
            <a:b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</a:br>
            <a:r>
              <a:rPr lang="it-IT" b="0" dirty="0">
                <a:hlinkClick r:id="rId2"/>
              </a:rPr>
              <a:t>Live demo</a:t>
            </a:r>
            <a:endParaRPr lang="en-US" b="0" dirty="0">
              <a:solidFill>
                <a:srgbClr val="0000CD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BB7DCD7-66D1-47D4-99C4-0E8E29E5FD56}"/>
              </a:ext>
            </a:extLst>
          </p:cNvPr>
          <p:cNvSpPr txBox="1">
            <a:spLocks/>
          </p:cNvSpPr>
          <p:nvPr/>
        </p:nvSpPr>
        <p:spPr>
          <a:xfrm>
            <a:off x="8016240" y="2272736"/>
            <a:ext cx="3803904" cy="39031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table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tr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td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Cell A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/td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td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Cell B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/td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en-US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tr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/table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97935155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HTML5 – </a:t>
            </a:r>
            <a:r>
              <a:rPr lang="it-IT" dirty="0" err="1"/>
              <a:t>th</a:t>
            </a:r>
            <a:endParaRPr lang="it-IT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8224" y="2199584"/>
            <a:ext cx="5852160" cy="3903136"/>
          </a:xfrm>
        </p:spPr>
        <p:txBody>
          <a:bodyPr>
            <a:normAutofit/>
          </a:bodyPr>
          <a:lstStyle/>
          <a:p>
            <a:endParaRPr lang="it-IT" sz="1700" b="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0" dirty="0">
              <a:solidFill>
                <a:srgbClr val="0000CD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Fondamenti di sviluppo web</a:t>
            </a:r>
          </a:p>
          <a:p>
            <a:endParaRPr lang="it-IT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3912B27-202F-4857-A8C4-C7E5056703BF}"/>
              </a:ext>
            </a:extLst>
          </p:cNvPr>
          <p:cNvSpPr txBox="1">
            <a:spLocks/>
          </p:cNvSpPr>
          <p:nvPr/>
        </p:nvSpPr>
        <p:spPr>
          <a:xfrm>
            <a:off x="565714" y="2272736"/>
            <a:ext cx="7243262" cy="39031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b="0" dirty="0"/>
              <a:t>Il </a:t>
            </a:r>
            <a:r>
              <a:rPr lang="it-IT" b="0" dirty="0" err="1"/>
              <a:t>tag</a:t>
            </a:r>
            <a:r>
              <a:rPr lang="it-IT" b="0" dirty="0"/>
              <a:t> </a:t>
            </a:r>
            <a:r>
              <a:rPr lang="it-IT" dirty="0" err="1"/>
              <a:t>th</a:t>
            </a:r>
            <a:r>
              <a:rPr lang="it-IT" dirty="0"/>
              <a:t> </a:t>
            </a:r>
            <a:r>
              <a:rPr lang="it-IT" b="0" dirty="0"/>
              <a:t>serve a definire una cella di intestazione di una tabella.</a:t>
            </a:r>
          </a:p>
          <a:p>
            <a:pPr marL="0" indent="0">
              <a:buNone/>
            </a:pPr>
            <a:r>
              <a:rPr lang="it-IT" b="0" dirty="0"/>
              <a:t>Il testo in una </a:t>
            </a:r>
            <a:r>
              <a:rPr lang="it-IT" dirty="0" err="1"/>
              <a:t>th</a:t>
            </a:r>
            <a:r>
              <a:rPr lang="it-IT" b="0" dirty="0"/>
              <a:t> è in grassetto e centrato per default.</a:t>
            </a:r>
            <a:br>
              <a:rPr lang="it-IT" dirty="0"/>
            </a:br>
            <a:b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</a:br>
            <a:r>
              <a:rPr lang="it-IT" b="0" dirty="0">
                <a:hlinkClick r:id="rId2"/>
              </a:rPr>
              <a:t>Live demo</a:t>
            </a:r>
            <a:endParaRPr lang="en-US" b="0" dirty="0">
              <a:solidFill>
                <a:srgbClr val="0000CD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BB7DCD7-66D1-47D4-99C4-0E8E29E5FD56}"/>
              </a:ext>
            </a:extLst>
          </p:cNvPr>
          <p:cNvSpPr txBox="1">
            <a:spLocks/>
          </p:cNvSpPr>
          <p:nvPr/>
        </p:nvSpPr>
        <p:spPr>
          <a:xfrm>
            <a:off x="8016240" y="2272736"/>
            <a:ext cx="3803904" cy="39031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table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tr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th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Month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en-US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th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th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Savings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en-US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th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en-US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tr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tr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td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January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/td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td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$100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/td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en-US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tr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/table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081095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Le applicazioni web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3620" y="2288544"/>
            <a:ext cx="10515600" cy="3643374"/>
          </a:xfrm>
        </p:spPr>
        <p:txBody>
          <a:bodyPr/>
          <a:lstStyle/>
          <a:p>
            <a:r>
              <a:rPr lang="it-IT" dirty="0"/>
              <a:t>Sono le applicazioni che usano il web per comunicare con i loro utenti</a:t>
            </a:r>
            <a:br>
              <a:rPr lang="it-IT" dirty="0"/>
            </a:br>
            <a:r>
              <a:rPr lang="it-IT" sz="2000" b="0" i="1" dirty="0"/>
              <a:t>Esempio: Facebook</a:t>
            </a:r>
          </a:p>
          <a:p>
            <a:endParaRPr lang="it-IT" sz="2000" b="0" i="1" dirty="0"/>
          </a:p>
          <a:p>
            <a:r>
              <a:rPr lang="it-IT" dirty="0"/>
              <a:t>Come comunicano le applicazioni web?</a:t>
            </a:r>
          </a:p>
          <a:p>
            <a:pPr lvl="1"/>
            <a:r>
              <a:rPr lang="it-IT" dirty="0">
                <a:solidFill>
                  <a:schemeClr val="tx2"/>
                </a:solidFill>
              </a:rPr>
              <a:t>Solitamente con il modello </a:t>
            </a:r>
            <a:r>
              <a:rPr lang="it-IT" i="1" dirty="0">
                <a:solidFill>
                  <a:schemeClr val="tx2"/>
                </a:solidFill>
              </a:rPr>
              <a:t>Client-Server</a:t>
            </a:r>
            <a:r>
              <a:rPr lang="it-IT" dirty="0">
                <a:solidFill>
                  <a:schemeClr val="tx2"/>
                </a:solidFill>
              </a:rPr>
              <a:t>, ovvero ci sono 2 partecipanti alla comuncazione:</a:t>
            </a:r>
          </a:p>
          <a:p>
            <a:pPr lvl="1"/>
            <a:r>
              <a:rPr lang="it-IT" b="1" dirty="0">
                <a:solidFill>
                  <a:schemeClr val="tx2"/>
                </a:solidFill>
              </a:rPr>
              <a:t>Client</a:t>
            </a:r>
            <a:r>
              <a:rPr lang="it-IT" dirty="0">
                <a:solidFill>
                  <a:schemeClr val="tx2"/>
                </a:solidFill>
              </a:rPr>
              <a:t>: effettua richieste al server, è controllato dall’utente.</a:t>
            </a:r>
          </a:p>
          <a:p>
            <a:pPr lvl="1"/>
            <a:r>
              <a:rPr lang="it-IT" b="1" dirty="0">
                <a:solidFill>
                  <a:schemeClr val="tx2"/>
                </a:solidFill>
              </a:rPr>
              <a:t>Server</a:t>
            </a:r>
            <a:r>
              <a:rPr lang="it-IT" dirty="0">
                <a:solidFill>
                  <a:schemeClr val="tx2"/>
                </a:solidFill>
              </a:rPr>
              <a:t>: elabora le richieste del client e poi fornisce una risposta.</a:t>
            </a:r>
          </a:p>
          <a:p>
            <a:pPr lvl="1"/>
            <a:r>
              <a:rPr lang="it-IT" dirty="0">
                <a:solidFill>
                  <a:schemeClr val="tx2"/>
                </a:solidFill>
              </a:rPr>
              <a:t>Il protocollo di comunicazione utilizzato di solito per queste applicazioni è </a:t>
            </a:r>
            <a:r>
              <a:rPr lang="it-IT" b="1" dirty="0">
                <a:solidFill>
                  <a:schemeClr val="tx2"/>
                </a:solidFill>
              </a:rPr>
              <a:t>HTTP</a:t>
            </a:r>
            <a:r>
              <a:rPr lang="it-IT" dirty="0">
                <a:solidFill>
                  <a:schemeClr val="tx2"/>
                </a:solidFill>
              </a:rPr>
              <a:t>.</a:t>
            </a:r>
          </a:p>
          <a:p>
            <a:pPr lvl="1"/>
            <a:endParaRPr lang="it-IT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Fondamenti di sviluppo web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848707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HTML5 – </a:t>
            </a:r>
            <a:r>
              <a:rPr lang="it-IT" dirty="0" err="1"/>
              <a:t>thead</a:t>
            </a:r>
            <a:endParaRPr lang="it-IT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8224" y="2199584"/>
            <a:ext cx="5852160" cy="3903136"/>
          </a:xfrm>
        </p:spPr>
        <p:txBody>
          <a:bodyPr>
            <a:normAutofit/>
          </a:bodyPr>
          <a:lstStyle/>
          <a:p>
            <a:endParaRPr lang="it-IT" sz="1700" b="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0" dirty="0">
              <a:solidFill>
                <a:srgbClr val="0000CD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Fondamenti di sviluppo web</a:t>
            </a:r>
          </a:p>
          <a:p>
            <a:endParaRPr lang="it-IT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3912B27-202F-4857-A8C4-C7E5056703BF}"/>
              </a:ext>
            </a:extLst>
          </p:cNvPr>
          <p:cNvSpPr txBox="1">
            <a:spLocks/>
          </p:cNvSpPr>
          <p:nvPr/>
        </p:nvSpPr>
        <p:spPr>
          <a:xfrm>
            <a:off x="565714" y="2272736"/>
            <a:ext cx="7243262" cy="39031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b="0" dirty="0"/>
              <a:t>Il </a:t>
            </a:r>
            <a:r>
              <a:rPr lang="it-IT" b="0" dirty="0" err="1"/>
              <a:t>tag</a:t>
            </a:r>
            <a:r>
              <a:rPr lang="it-IT" b="0" dirty="0"/>
              <a:t> </a:t>
            </a:r>
            <a:r>
              <a:rPr lang="it-IT" dirty="0" err="1"/>
              <a:t>thead</a:t>
            </a:r>
            <a:r>
              <a:rPr lang="it-IT" dirty="0"/>
              <a:t> </a:t>
            </a:r>
            <a:r>
              <a:rPr lang="it-IT" b="0" dirty="0"/>
              <a:t>serve a raggruppare il contenuto di intestazione in una tabella.</a:t>
            </a:r>
          </a:p>
          <a:p>
            <a:pPr marL="0" indent="0">
              <a:buNone/>
            </a:pPr>
            <a:r>
              <a:rPr lang="it-IT" b="0" dirty="0"/>
              <a:t>Un elemento </a:t>
            </a:r>
            <a:r>
              <a:rPr lang="it-IT" dirty="0" err="1"/>
              <a:t>thead</a:t>
            </a:r>
            <a:r>
              <a:rPr lang="it-IT" b="0" dirty="0"/>
              <a:t> deve essere inserito prima degli elementi </a:t>
            </a:r>
            <a:r>
              <a:rPr lang="it-IT" dirty="0" err="1"/>
              <a:t>tfoot</a:t>
            </a:r>
            <a:r>
              <a:rPr lang="it-IT" b="0" dirty="0"/>
              <a:t> e </a:t>
            </a:r>
            <a:r>
              <a:rPr lang="it-IT" dirty="0" err="1"/>
              <a:t>tbody</a:t>
            </a:r>
            <a:r>
              <a:rPr lang="it-IT" dirty="0"/>
              <a:t> </a:t>
            </a:r>
            <a:r>
              <a:rPr lang="it-IT" b="0" dirty="0"/>
              <a:t>all’interno di una tabella.</a:t>
            </a:r>
            <a:br>
              <a:rPr lang="it-IT" dirty="0"/>
            </a:br>
            <a:b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</a:br>
            <a:r>
              <a:rPr lang="it-IT" b="0" dirty="0">
                <a:hlinkClick r:id="rId2"/>
              </a:rPr>
              <a:t>Live demo</a:t>
            </a:r>
            <a:endParaRPr lang="en-US" b="0" dirty="0">
              <a:solidFill>
                <a:srgbClr val="0000CD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BB7DCD7-66D1-47D4-99C4-0E8E29E5FD56}"/>
              </a:ext>
            </a:extLst>
          </p:cNvPr>
          <p:cNvSpPr txBox="1">
            <a:spLocks/>
          </p:cNvSpPr>
          <p:nvPr/>
        </p:nvSpPr>
        <p:spPr>
          <a:xfrm>
            <a:off x="8016240" y="2272736"/>
            <a:ext cx="3803904" cy="39031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table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thead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tr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     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th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Month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en-US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th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 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th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Savings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en-US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th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en-US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tr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en-US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thead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 …</a:t>
            </a:r>
            <a:br>
              <a:rPr lang="en-US" dirty="0"/>
            </a:b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/table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23130547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HTML5 – </a:t>
            </a:r>
            <a:r>
              <a:rPr lang="it-IT" dirty="0" err="1"/>
              <a:t>tbody</a:t>
            </a:r>
            <a:endParaRPr lang="it-IT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8224" y="2199584"/>
            <a:ext cx="5852160" cy="3903136"/>
          </a:xfrm>
        </p:spPr>
        <p:txBody>
          <a:bodyPr>
            <a:normAutofit/>
          </a:bodyPr>
          <a:lstStyle/>
          <a:p>
            <a:endParaRPr lang="it-IT" sz="1700" b="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0" dirty="0">
              <a:solidFill>
                <a:srgbClr val="0000CD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Fondamenti di sviluppo web</a:t>
            </a:r>
          </a:p>
          <a:p>
            <a:endParaRPr lang="it-IT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3912B27-202F-4857-A8C4-C7E5056703BF}"/>
              </a:ext>
            </a:extLst>
          </p:cNvPr>
          <p:cNvSpPr txBox="1">
            <a:spLocks/>
          </p:cNvSpPr>
          <p:nvPr/>
        </p:nvSpPr>
        <p:spPr>
          <a:xfrm>
            <a:off x="565714" y="2272736"/>
            <a:ext cx="7243262" cy="39031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b="0" dirty="0"/>
              <a:t>Il </a:t>
            </a:r>
            <a:r>
              <a:rPr lang="it-IT" b="0" dirty="0" err="1"/>
              <a:t>tag</a:t>
            </a:r>
            <a:r>
              <a:rPr lang="it-IT" b="0" dirty="0"/>
              <a:t> </a:t>
            </a:r>
            <a:r>
              <a:rPr lang="it-IT" dirty="0" err="1"/>
              <a:t>tbody</a:t>
            </a:r>
            <a:r>
              <a:rPr lang="it-IT" dirty="0"/>
              <a:t> </a:t>
            </a:r>
            <a:r>
              <a:rPr lang="it-IT" b="0" dirty="0"/>
              <a:t>serve a raggruppare il contenuto di </a:t>
            </a:r>
            <a:r>
              <a:rPr lang="it-IT" b="0" i="1" dirty="0"/>
              <a:t>corpo</a:t>
            </a:r>
            <a:r>
              <a:rPr lang="it-IT" b="0" dirty="0"/>
              <a:t> (</a:t>
            </a:r>
            <a:r>
              <a:rPr lang="it-IT" b="0" i="1" dirty="0"/>
              <a:t>body</a:t>
            </a:r>
            <a:r>
              <a:rPr lang="it-IT" b="0" dirty="0"/>
              <a:t>) in una tabella.</a:t>
            </a:r>
          </a:p>
          <a:p>
            <a:pPr marL="0" indent="0">
              <a:buNone/>
            </a:pPr>
            <a:r>
              <a:rPr lang="it-IT" b="0" dirty="0"/>
              <a:t>Un elemento </a:t>
            </a:r>
            <a:r>
              <a:rPr lang="it-IT" dirty="0" err="1"/>
              <a:t>tbody</a:t>
            </a:r>
            <a:r>
              <a:rPr lang="it-IT" b="0" dirty="0"/>
              <a:t> deve essere inserito dopo degli elementi </a:t>
            </a:r>
            <a:r>
              <a:rPr lang="it-IT" dirty="0" err="1"/>
              <a:t>thead</a:t>
            </a:r>
            <a:r>
              <a:rPr lang="it-IT" b="0" dirty="0"/>
              <a:t> e </a:t>
            </a:r>
            <a:r>
              <a:rPr lang="it-IT" dirty="0" err="1"/>
              <a:t>tfoot</a:t>
            </a:r>
            <a:r>
              <a:rPr lang="it-IT" dirty="0"/>
              <a:t> </a:t>
            </a:r>
            <a:r>
              <a:rPr lang="it-IT" b="0" dirty="0"/>
              <a:t>all’interno di una tabella.</a:t>
            </a:r>
            <a:br>
              <a:rPr lang="it-IT" dirty="0"/>
            </a:br>
            <a:b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</a:br>
            <a:r>
              <a:rPr lang="it-IT" b="0" dirty="0">
                <a:hlinkClick r:id="rId2"/>
              </a:rPr>
              <a:t>Live demo</a:t>
            </a:r>
            <a:endParaRPr lang="en-US" b="0" dirty="0">
              <a:solidFill>
                <a:srgbClr val="0000CD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BB7DCD7-66D1-47D4-99C4-0E8E29E5FD56}"/>
              </a:ext>
            </a:extLst>
          </p:cNvPr>
          <p:cNvSpPr txBox="1">
            <a:spLocks/>
          </p:cNvSpPr>
          <p:nvPr/>
        </p:nvSpPr>
        <p:spPr>
          <a:xfrm>
            <a:off x="8016240" y="2272736"/>
            <a:ext cx="3803904" cy="390313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table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  …</a:t>
            </a:r>
            <a:br>
              <a:rPr lang="en-US" dirty="0"/>
            </a:b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tbody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tr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 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td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January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/td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 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td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$100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/td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en-US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tr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tr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td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February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/td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td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$80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/td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en-US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tr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en-US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tbody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/table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25358622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HTML5 – </a:t>
            </a:r>
            <a:r>
              <a:rPr lang="it-IT" dirty="0" err="1"/>
              <a:t>tfoot</a:t>
            </a:r>
            <a:endParaRPr lang="it-IT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8224" y="2199584"/>
            <a:ext cx="5852160" cy="3903136"/>
          </a:xfrm>
        </p:spPr>
        <p:txBody>
          <a:bodyPr>
            <a:normAutofit/>
          </a:bodyPr>
          <a:lstStyle/>
          <a:p>
            <a:endParaRPr lang="it-IT" sz="1700" b="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0" dirty="0">
              <a:solidFill>
                <a:srgbClr val="0000CD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Fondamenti di sviluppo web</a:t>
            </a:r>
          </a:p>
          <a:p>
            <a:endParaRPr lang="it-IT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3912B27-202F-4857-A8C4-C7E5056703BF}"/>
              </a:ext>
            </a:extLst>
          </p:cNvPr>
          <p:cNvSpPr txBox="1">
            <a:spLocks/>
          </p:cNvSpPr>
          <p:nvPr/>
        </p:nvSpPr>
        <p:spPr>
          <a:xfrm>
            <a:off x="565714" y="2272736"/>
            <a:ext cx="7243262" cy="39031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b="0" dirty="0"/>
              <a:t>Il </a:t>
            </a:r>
            <a:r>
              <a:rPr lang="it-IT" b="0" dirty="0" err="1"/>
              <a:t>tag</a:t>
            </a:r>
            <a:r>
              <a:rPr lang="it-IT" b="0" dirty="0"/>
              <a:t> </a:t>
            </a:r>
            <a:r>
              <a:rPr lang="it-IT" dirty="0" err="1"/>
              <a:t>tfoot</a:t>
            </a:r>
            <a:r>
              <a:rPr lang="it-IT" dirty="0"/>
              <a:t> </a:t>
            </a:r>
            <a:r>
              <a:rPr lang="it-IT" b="0" dirty="0"/>
              <a:t>serve a raggruppare il contenuto di </a:t>
            </a:r>
            <a:r>
              <a:rPr lang="it-IT" b="0" i="1" dirty="0"/>
              <a:t>coda</a:t>
            </a:r>
            <a:r>
              <a:rPr lang="it-IT" b="0" dirty="0"/>
              <a:t> (</a:t>
            </a:r>
            <a:r>
              <a:rPr lang="it-IT" b="0" i="1" dirty="0" err="1"/>
              <a:t>footer</a:t>
            </a:r>
            <a:r>
              <a:rPr lang="it-IT" b="0" dirty="0"/>
              <a:t>) in una tabella.</a:t>
            </a:r>
          </a:p>
          <a:p>
            <a:pPr marL="0" indent="0">
              <a:buNone/>
            </a:pPr>
            <a:r>
              <a:rPr lang="it-IT" b="0" dirty="0"/>
              <a:t>Un elemento </a:t>
            </a:r>
            <a:r>
              <a:rPr lang="it-IT" dirty="0" err="1"/>
              <a:t>tfoot</a:t>
            </a:r>
            <a:r>
              <a:rPr lang="it-IT" b="0" dirty="0"/>
              <a:t> deve essere inserito dopo un </a:t>
            </a:r>
            <a:r>
              <a:rPr lang="it-IT" dirty="0" err="1"/>
              <a:t>thead</a:t>
            </a:r>
            <a:r>
              <a:rPr lang="it-IT" b="0" dirty="0"/>
              <a:t> e prima di un </a:t>
            </a:r>
            <a:r>
              <a:rPr lang="it-IT" dirty="0" err="1"/>
              <a:t>tbody</a:t>
            </a:r>
            <a:r>
              <a:rPr lang="it-IT" b="0" dirty="0"/>
              <a:t>.</a:t>
            </a:r>
            <a:b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</a:br>
            <a:r>
              <a:rPr lang="it-IT" b="0" dirty="0">
                <a:hlinkClick r:id="rId2"/>
              </a:rPr>
              <a:t>Live demo</a:t>
            </a:r>
            <a:endParaRPr lang="en-US" b="0" dirty="0">
              <a:solidFill>
                <a:srgbClr val="0000CD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BB7DCD7-66D1-47D4-99C4-0E8E29E5FD56}"/>
              </a:ext>
            </a:extLst>
          </p:cNvPr>
          <p:cNvSpPr txBox="1">
            <a:spLocks/>
          </p:cNvSpPr>
          <p:nvPr/>
        </p:nvSpPr>
        <p:spPr>
          <a:xfrm>
            <a:off x="8016240" y="2272736"/>
            <a:ext cx="3803904" cy="39031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table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…</a:t>
            </a:r>
            <a:b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</a:br>
            <a:b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tfoot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tr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td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Sum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/td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td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$180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/td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en-US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tr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en-US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tfoot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  …</a:t>
            </a:r>
            <a:br>
              <a:rPr lang="en-US" dirty="0"/>
            </a:b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/table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4472287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HTML5 – </a:t>
            </a:r>
            <a:r>
              <a:rPr lang="it-IT" dirty="0" err="1"/>
              <a:t>embedded</a:t>
            </a:r>
            <a:r>
              <a:rPr lang="it-IT" dirty="0"/>
              <a:t> </a:t>
            </a:r>
            <a:r>
              <a:rPr lang="it-IT" dirty="0" err="1"/>
              <a:t>content</a:t>
            </a:r>
            <a:r>
              <a:rPr lang="it-IT" dirty="0"/>
              <a:t> </a:t>
            </a:r>
            <a:r>
              <a:rPr lang="it-IT" dirty="0" err="1"/>
              <a:t>tags</a:t>
            </a:r>
            <a:endParaRPr lang="it-IT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2978" y="2199584"/>
            <a:ext cx="10515600" cy="390313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it-IT" b="0" dirty="0"/>
              <a:t>Sono quei </a:t>
            </a:r>
            <a:r>
              <a:rPr lang="it-IT" b="0" dirty="0" err="1"/>
              <a:t>tag</a:t>
            </a:r>
            <a:r>
              <a:rPr lang="it-IT" b="0" dirty="0"/>
              <a:t> che servono ad includere risorse di vario tipo nel documento.</a:t>
            </a:r>
          </a:p>
          <a:p>
            <a:pPr marL="0" indent="0">
              <a:buNone/>
            </a:pPr>
            <a:r>
              <a:rPr lang="it-IT" b="0" dirty="0"/>
              <a:t>Vedremo gli </a:t>
            </a:r>
            <a:r>
              <a:rPr lang="it-IT" b="0" dirty="0" err="1"/>
              <a:t>embedded</a:t>
            </a:r>
            <a:r>
              <a:rPr lang="it-IT" b="0" dirty="0"/>
              <a:t> </a:t>
            </a:r>
            <a:r>
              <a:rPr lang="it-IT" b="0" dirty="0" err="1"/>
              <a:t>content</a:t>
            </a:r>
            <a:r>
              <a:rPr lang="it-IT" b="0" dirty="0"/>
              <a:t> </a:t>
            </a:r>
            <a:r>
              <a:rPr lang="it-IT" b="0" dirty="0" err="1"/>
              <a:t>tags</a:t>
            </a:r>
            <a:r>
              <a:rPr lang="it-IT" b="0" dirty="0"/>
              <a:t> più utilizzati ed alcune novità di HTML5:</a:t>
            </a:r>
          </a:p>
          <a:p>
            <a:r>
              <a:rPr lang="it-IT" sz="2300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sz="2300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img</a:t>
            </a:r>
            <a:r>
              <a:rPr lang="it-IT" sz="2300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it-IT" sz="2300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sz="2300" b="0" dirty="0">
                <a:solidFill>
                  <a:srgbClr val="A52A2A"/>
                </a:solidFill>
                <a:latin typeface="Consolas" panose="020B0609020204030204" pitchFamily="49" charset="0"/>
              </a:rPr>
              <a:t>audio</a:t>
            </a:r>
            <a:r>
              <a:rPr lang="it-IT" sz="2300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it-IT" sz="2300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sz="2300" b="0" dirty="0">
                <a:solidFill>
                  <a:srgbClr val="A52A2A"/>
                </a:solidFill>
                <a:latin typeface="Consolas" panose="020B0609020204030204" pitchFamily="49" charset="0"/>
              </a:rPr>
              <a:t>video</a:t>
            </a:r>
            <a:r>
              <a:rPr lang="it-IT" sz="2300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it-IT" sz="2000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sz="2300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iframe</a:t>
            </a:r>
            <a:r>
              <a:rPr lang="it-IT" sz="2000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it-IT" sz="2000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sz="2300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canvas</a:t>
            </a:r>
            <a:r>
              <a:rPr lang="it-IT" sz="2000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it-IT" sz="1800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sz="2300" b="0" dirty="0">
                <a:solidFill>
                  <a:srgbClr val="A52A2A"/>
                </a:solidFill>
                <a:latin typeface="Consolas" panose="020B0609020204030204" pitchFamily="49" charset="0"/>
              </a:rPr>
              <a:t>script</a:t>
            </a:r>
            <a:r>
              <a:rPr lang="it-IT" sz="1800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it-IT" sz="2300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sz="2300" b="0" dirty="0">
                <a:solidFill>
                  <a:srgbClr val="A52A2A"/>
                </a:solidFill>
                <a:latin typeface="Consolas" panose="020B0609020204030204" pitchFamily="49" charset="0"/>
              </a:rPr>
              <a:t>style</a:t>
            </a:r>
            <a:r>
              <a:rPr lang="it-IT" sz="2300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</a:p>
          <a:p>
            <a:endParaRPr lang="it-IT" sz="2000" b="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endParaRPr lang="en-US" sz="2000" b="0" dirty="0">
              <a:solidFill>
                <a:srgbClr val="0000CD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Fondamenti di sviluppo web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3280220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HTML5 – </a:t>
            </a:r>
            <a:r>
              <a:rPr lang="it-IT" dirty="0" err="1"/>
              <a:t>img</a:t>
            </a:r>
            <a:endParaRPr lang="it-IT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8224" y="2199584"/>
            <a:ext cx="11814048" cy="3903136"/>
          </a:xfrm>
        </p:spPr>
        <p:txBody>
          <a:bodyPr>
            <a:normAutofit lnSpcReduction="10000"/>
          </a:bodyPr>
          <a:lstStyle/>
          <a:p>
            <a:endParaRPr lang="it-IT" sz="1700" b="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r>
              <a:rPr lang="it-IT" dirty="0"/>
              <a:t>src</a:t>
            </a:r>
            <a:r>
              <a:rPr lang="it-IT" b="0" dirty="0"/>
              <a:t> indica URL dell’immagine da visualizzare</a:t>
            </a:r>
          </a:p>
          <a:p>
            <a:r>
              <a:rPr lang="it-IT" dirty="0"/>
              <a:t>alt</a:t>
            </a:r>
            <a:r>
              <a:rPr lang="it-IT" b="0" dirty="0"/>
              <a:t> indica il testo da visualizzare nel caso ci siano problemi a caricare l’immagine</a:t>
            </a:r>
            <a:endParaRPr lang="it-IT" b="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r>
              <a:rPr lang="it-IT" dirty="0" err="1"/>
              <a:t>height</a:t>
            </a:r>
            <a:r>
              <a:rPr lang="it-IT" b="0" dirty="0"/>
              <a:t> imposta l’altezza dell’immagine</a:t>
            </a:r>
          </a:p>
          <a:p>
            <a:r>
              <a:rPr lang="it-IT" dirty="0" err="1"/>
              <a:t>width</a:t>
            </a:r>
            <a:r>
              <a:rPr lang="it-IT" b="0" dirty="0"/>
              <a:t> imposta la larghezza dell’immagine</a:t>
            </a:r>
          </a:p>
          <a:p>
            <a:pPr marL="0" indent="0">
              <a:buNone/>
            </a:pPr>
            <a:b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</a:b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											</a:t>
            </a:r>
            <a:r>
              <a:rPr lang="it-IT" b="0" dirty="0">
                <a:hlinkClick r:id="rId2"/>
              </a:rPr>
              <a:t>Live demo</a:t>
            </a:r>
            <a:endParaRPr lang="it-IT" b="0" dirty="0">
              <a:solidFill>
                <a:srgbClr val="0000CD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Fondamenti di sviluppo web</a:t>
            </a:r>
          </a:p>
          <a:p>
            <a:endParaRPr lang="it-IT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3912B27-202F-4857-A8C4-C7E5056703BF}"/>
              </a:ext>
            </a:extLst>
          </p:cNvPr>
          <p:cNvSpPr txBox="1">
            <a:spLocks/>
          </p:cNvSpPr>
          <p:nvPr/>
        </p:nvSpPr>
        <p:spPr>
          <a:xfrm>
            <a:off x="565714" y="2272736"/>
            <a:ext cx="11345870" cy="39031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b="0" dirty="0"/>
              <a:t>Il </a:t>
            </a:r>
            <a:r>
              <a:rPr lang="it-IT" b="0" dirty="0" err="1"/>
              <a:t>tag</a:t>
            </a:r>
            <a:r>
              <a:rPr lang="it-IT" b="0" dirty="0"/>
              <a:t> </a:t>
            </a:r>
            <a:r>
              <a:rPr lang="it-IT" dirty="0" err="1"/>
              <a:t>img</a:t>
            </a:r>
            <a:r>
              <a:rPr lang="it-IT" b="0" dirty="0"/>
              <a:t> serve ad includere un’immagine nel documento.</a:t>
            </a:r>
            <a:br>
              <a:rPr lang="it-IT" dirty="0"/>
            </a:br>
            <a:br>
              <a:rPr lang="it-IT" dirty="0"/>
            </a:b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img</a:t>
            </a:r>
            <a:r>
              <a:rPr lang="en-US" b="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FF0000"/>
                </a:solidFill>
                <a:latin typeface="Consolas" panose="020B0609020204030204" pitchFamily="49" charset="0"/>
              </a:rPr>
              <a:t>src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="smiley.gif"</a:t>
            </a:r>
            <a:r>
              <a:rPr lang="en-US" b="0" dirty="0">
                <a:solidFill>
                  <a:srgbClr val="FF0000"/>
                </a:solidFill>
                <a:latin typeface="Consolas" panose="020B0609020204030204" pitchFamily="49" charset="0"/>
              </a:rPr>
              <a:t> alt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="Smiley face"</a:t>
            </a:r>
            <a:r>
              <a:rPr lang="en-US" b="0" dirty="0">
                <a:solidFill>
                  <a:srgbClr val="FF0000"/>
                </a:solidFill>
                <a:latin typeface="Consolas" panose="020B0609020204030204" pitchFamily="49" charset="0"/>
              </a:rPr>
              <a:t> height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="42"</a:t>
            </a:r>
            <a:r>
              <a:rPr lang="en-US" b="0" dirty="0">
                <a:solidFill>
                  <a:srgbClr val="FF0000"/>
                </a:solidFill>
                <a:latin typeface="Consolas" panose="020B0609020204030204" pitchFamily="49" charset="0"/>
              </a:rPr>
              <a:t> width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="42"&gt;</a:t>
            </a:r>
            <a:b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b="0" dirty="0">
              <a:solidFill>
                <a:srgbClr val="0000CD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486208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HTML5 – audio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Fondamenti di sviluppo web</a:t>
            </a:r>
          </a:p>
          <a:p>
            <a:endParaRPr lang="it-IT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3912B27-202F-4857-A8C4-C7E5056703BF}"/>
              </a:ext>
            </a:extLst>
          </p:cNvPr>
          <p:cNvSpPr txBox="1">
            <a:spLocks/>
          </p:cNvSpPr>
          <p:nvPr/>
        </p:nvSpPr>
        <p:spPr>
          <a:xfrm>
            <a:off x="565714" y="2272736"/>
            <a:ext cx="11345870" cy="409148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b="0" dirty="0"/>
              <a:t>Il </a:t>
            </a:r>
            <a:r>
              <a:rPr lang="it-IT" b="0" dirty="0" err="1"/>
              <a:t>tag</a:t>
            </a:r>
            <a:r>
              <a:rPr lang="it-IT" b="0" dirty="0"/>
              <a:t> </a:t>
            </a:r>
            <a:r>
              <a:rPr lang="it-IT" dirty="0"/>
              <a:t>audio</a:t>
            </a:r>
            <a:r>
              <a:rPr lang="it-IT" b="0" dirty="0"/>
              <a:t> serve ad includere contenuti audio nel documento.</a:t>
            </a:r>
            <a:br>
              <a:rPr lang="it-IT" dirty="0"/>
            </a:br>
            <a:br>
              <a:rPr lang="it-IT" dirty="0"/>
            </a:b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b="0" dirty="0">
                <a:solidFill>
                  <a:srgbClr val="A52A2A"/>
                </a:solidFill>
                <a:latin typeface="Consolas" panose="020B0609020204030204" pitchFamily="49" charset="0"/>
              </a:rPr>
              <a:t>audio</a:t>
            </a:r>
            <a:r>
              <a:rPr lang="it-IT" b="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it-IT" b="0" dirty="0" err="1">
                <a:solidFill>
                  <a:srgbClr val="FF0000"/>
                </a:solidFill>
                <a:latin typeface="Consolas" panose="020B0609020204030204" pitchFamily="49" charset="0"/>
              </a:rPr>
              <a:t>controls</a:t>
            </a: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it-IT" dirty="0"/>
            </a:br>
            <a:r>
              <a:rPr lang="it-IT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b="0" dirty="0">
                <a:solidFill>
                  <a:srgbClr val="A52A2A"/>
                </a:solidFill>
                <a:latin typeface="Consolas" panose="020B0609020204030204" pitchFamily="49" charset="0"/>
              </a:rPr>
              <a:t>source</a:t>
            </a:r>
            <a:r>
              <a:rPr lang="it-IT" b="0" dirty="0">
                <a:solidFill>
                  <a:srgbClr val="FF0000"/>
                </a:solidFill>
                <a:latin typeface="Consolas" panose="020B0609020204030204" pitchFamily="49" charset="0"/>
              </a:rPr>
              <a:t> src</a:t>
            </a: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="horse.mp3"</a:t>
            </a:r>
            <a:r>
              <a:rPr lang="it-IT" b="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it-IT" b="0" dirty="0" err="1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="audio/</a:t>
            </a:r>
            <a:r>
              <a:rPr lang="it-IT" b="0" dirty="0" err="1">
                <a:solidFill>
                  <a:srgbClr val="0000CD"/>
                </a:solidFill>
                <a:latin typeface="Consolas" panose="020B0609020204030204" pitchFamily="49" charset="0"/>
              </a:rPr>
              <a:t>mpeg</a:t>
            </a: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"&gt;</a:t>
            </a:r>
            <a:br>
              <a:rPr lang="it-IT" dirty="0"/>
            </a:br>
            <a:r>
              <a:rPr lang="it-IT" b="0" dirty="0">
                <a:solidFill>
                  <a:srgbClr val="000000"/>
                </a:solidFill>
                <a:latin typeface="Consolas" panose="020B0609020204030204" pitchFamily="49" charset="0"/>
              </a:rPr>
              <a:t>  Your browser </a:t>
            </a:r>
            <a:r>
              <a:rPr lang="it-IT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does</a:t>
            </a:r>
            <a:r>
              <a:rPr lang="it-IT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not</a:t>
            </a:r>
            <a:r>
              <a:rPr lang="it-IT" b="0" dirty="0">
                <a:solidFill>
                  <a:srgbClr val="000000"/>
                </a:solidFill>
                <a:latin typeface="Consolas" panose="020B0609020204030204" pitchFamily="49" charset="0"/>
              </a:rPr>
              <a:t> support the audio </a:t>
            </a:r>
            <a:r>
              <a:rPr lang="it-IT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tag</a:t>
            </a:r>
            <a:r>
              <a:rPr lang="it-IT" b="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br>
              <a:rPr lang="it-IT" dirty="0"/>
            </a:b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b="0" dirty="0">
                <a:solidFill>
                  <a:srgbClr val="A52A2A"/>
                </a:solidFill>
                <a:latin typeface="Consolas" panose="020B0609020204030204" pitchFamily="49" charset="0"/>
              </a:rPr>
              <a:t>/audio</a:t>
            </a: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</a:p>
          <a:p>
            <a:pPr algn="just"/>
            <a:r>
              <a:rPr lang="it-IT" dirty="0" err="1"/>
              <a:t>controls</a:t>
            </a:r>
            <a:r>
              <a:rPr lang="it-IT" b="0" dirty="0"/>
              <a:t> indica di visualizzare un controllo per riprodurre l’audio</a:t>
            </a:r>
          </a:p>
          <a:p>
            <a:r>
              <a:rPr lang="it-IT" dirty="0"/>
              <a:t>source</a:t>
            </a:r>
            <a:r>
              <a:rPr lang="it-IT" b="0" dirty="0"/>
              <a:t> indica il file audio da riprodurre</a:t>
            </a:r>
          </a:p>
          <a:p>
            <a:r>
              <a:rPr lang="it-IT" b="0" dirty="0"/>
              <a:t>il </a:t>
            </a:r>
            <a:r>
              <a:rPr lang="it-IT" dirty="0"/>
              <a:t>contenuto annidato </a:t>
            </a:r>
            <a:r>
              <a:rPr lang="it-IT" b="0" dirty="0"/>
              <a:t>nell’elemento </a:t>
            </a:r>
            <a:r>
              <a:rPr lang="it-IT" dirty="0"/>
              <a:t>audio</a:t>
            </a:r>
            <a:r>
              <a:rPr lang="it-IT" b="0" dirty="0"/>
              <a:t> verrà visualizzato se </a:t>
            </a:r>
            <a:r>
              <a:rPr lang="it-IT" dirty="0"/>
              <a:t>audio</a:t>
            </a:r>
            <a:r>
              <a:rPr lang="it-IT" b="0" dirty="0"/>
              <a:t> non è supportato dal browser</a:t>
            </a:r>
          </a:p>
          <a:p>
            <a:pPr marL="0" indent="0">
              <a:buNone/>
            </a:pPr>
            <a:b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										</a:t>
            </a:r>
            <a:r>
              <a:rPr lang="it-IT" b="0" dirty="0">
                <a:hlinkClick r:id="rId2"/>
              </a:rPr>
              <a:t>Live demo</a:t>
            </a:r>
            <a:endParaRPr lang="en-US" b="0" dirty="0">
              <a:solidFill>
                <a:srgbClr val="0000CD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B9093F9D-6667-49F6-844E-D03D641CE4CA}"/>
              </a:ext>
            </a:extLst>
          </p:cNvPr>
          <p:cNvSpPr txBox="1"/>
          <p:nvPr/>
        </p:nvSpPr>
        <p:spPr>
          <a:xfrm>
            <a:off x="10607040" y="2272736"/>
            <a:ext cx="1584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/>
              <a:t>Novità HTML5</a:t>
            </a:r>
          </a:p>
        </p:txBody>
      </p:sp>
    </p:spTree>
    <p:extLst>
      <p:ext uri="{BB962C8B-B14F-4D97-AF65-F5344CB8AC3E}">
        <p14:creationId xmlns:p14="http://schemas.microsoft.com/office/powerpoint/2010/main" val="305864170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HTML5 – video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Fondamenti di sviluppo web</a:t>
            </a:r>
          </a:p>
          <a:p>
            <a:endParaRPr lang="it-IT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3912B27-202F-4857-A8C4-C7E5056703BF}"/>
              </a:ext>
            </a:extLst>
          </p:cNvPr>
          <p:cNvSpPr txBox="1">
            <a:spLocks/>
          </p:cNvSpPr>
          <p:nvPr/>
        </p:nvSpPr>
        <p:spPr>
          <a:xfrm>
            <a:off x="565714" y="2272736"/>
            <a:ext cx="11345870" cy="409148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b="0" dirty="0"/>
              <a:t>Il </a:t>
            </a:r>
            <a:r>
              <a:rPr lang="it-IT" b="0" dirty="0" err="1"/>
              <a:t>tag</a:t>
            </a:r>
            <a:r>
              <a:rPr lang="it-IT" b="0" dirty="0"/>
              <a:t> </a:t>
            </a:r>
            <a:r>
              <a:rPr lang="it-IT" dirty="0"/>
              <a:t>video</a:t>
            </a:r>
            <a:r>
              <a:rPr lang="it-IT" b="0" dirty="0"/>
              <a:t> serve ad includere contenuti video nel documento.</a:t>
            </a:r>
            <a:br>
              <a:rPr lang="it-IT" dirty="0"/>
            </a:br>
            <a:br>
              <a:rPr lang="it-IT" dirty="0"/>
            </a:b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b="0" dirty="0">
                <a:solidFill>
                  <a:srgbClr val="A52A2A"/>
                </a:solidFill>
                <a:latin typeface="Consolas" panose="020B0609020204030204" pitchFamily="49" charset="0"/>
              </a:rPr>
              <a:t>video</a:t>
            </a:r>
            <a:r>
              <a:rPr lang="it-IT" b="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it-IT" b="0" dirty="0" err="1">
                <a:solidFill>
                  <a:srgbClr val="FF0000"/>
                </a:solidFill>
                <a:latin typeface="Consolas" panose="020B0609020204030204" pitchFamily="49" charset="0"/>
              </a:rPr>
              <a:t>width</a:t>
            </a: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="320"</a:t>
            </a:r>
            <a:r>
              <a:rPr lang="it-IT" b="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it-IT" b="0" dirty="0" err="1">
                <a:solidFill>
                  <a:srgbClr val="FF0000"/>
                </a:solidFill>
                <a:latin typeface="Consolas" panose="020B0609020204030204" pitchFamily="49" charset="0"/>
              </a:rPr>
              <a:t>height</a:t>
            </a: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="240"</a:t>
            </a:r>
            <a:r>
              <a:rPr lang="it-IT" b="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it-IT" b="0" dirty="0" err="1">
                <a:solidFill>
                  <a:srgbClr val="FF0000"/>
                </a:solidFill>
                <a:latin typeface="Consolas" panose="020B0609020204030204" pitchFamily="49" charset="0"/>
              </a:rPr>
              <a:t>controls</a:t>
            </a: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it-IT" dirty="0"/>
            </a:br>
            <a:r>
              <a:rPr lang="it-IT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b="0" dirty="0">
                <a:solidFill>
                  <a:srgbClr val="A52A2A"/>
                </a:solidFill>
                <a:latin typeface="Consolas" panose="020B0609020204030204" pitchFamily="49" charset="0"/>
              </a:rPr>
              <a:t>source</a:t>
            </a:r>
            <a:r>
              <a:rPr lang="it-IT" b="0" dirty="0">
                <a:solidFill>
                  <a:srgbClr val="FF0000"/>
                </a:solidFill>
                <a:latin typeface="Consolas" panose="020B0609020204030204" pitchFamily="49" charset="0"/>
              </a:rPr>
              <a:t> src</a:t>
            </a: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="movie.mp4"</a:t>
            </a:r>
            <a:r>
              <a:rPr lang="it-IT" b="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it-IT" b="0" dirty="0" err="1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="video/mp4"&gt;</a:t>
            </a:r>
            <a:br>
              <a:rPr lang="it-IT" dirty="0"/>
            </a:br>
            <a:r>
              <a:rPr lang="it-IT" b="0" dirty="0">
                <a:solidFill>
                  <a:srgbClr val="000000"/>
                </a:solidFill>
                <a:latin typeface="Consolas" panose="020B0609020204030204" pitchFamily="49" charset="0"/>
              </a:rPr>
              <a:t>  Your browser </a:t>
            </a:r>
            <a:r>
              <a:rPr lang="it-IT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does</a:t>
            </a:r>
            <a:r>
              <a:rPr lang="it-IT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not</a:t>
            </a:r>
            <a:r>
              <a:rPr lang="it-IT" b="0" dirty="0">
                <a:solidFill>
                  <a:srgbClr val="000000"/>
                </a:solidFill>
                <a:latin typeface="Consolas" panose="020B0609020204030204" pitchFamily="49" charset="0"/>
              </a:rPr>
              <a:t> support the video </a:t>
            </a:r>
            <a:r>
              <a:rPr lang="it-IT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tag</a:t>
            </a:r>
            <a:r>
              <a:rPr lang="it-IT" b="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br>
              <a:rPr lang="it-IT" dirty="0"/>
            </a:b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b="0" dirty="0">
                <a:solidFill>
                  <a:srgbClr val="A52A2A"/>
                </a:solidFill>
                <a:latin typeface="Consolas" panose="020B0609020204030204" pitchFamily="49" charset="0"/>
              </a:rPr>
              <a:t>/video</a:t>
            </a: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it-IT" dirty="0" err="1"/>
              <a:t>controls</a:t>
            </a:r>
            <a:r>
              <a:rPr lang="it-IT" b="0" dirty="0"/>
              <a:t> indica di visualizzare un controllo per riprodurre il video</a:t>
            </a:r>
          </a:p>
          <a:p>
            <a:r>
              <a:rPr lang="it-IT" dirty="0"/>
              <a:t>source</a:t>
            </a:r>
            <a:r>
              <a:rPr lang="it-IT" b="0" dirty="0"/>
              <a:t> indica il file video da riprodurre</a:t>
            </a:r>
          </a:p>
          <a:p>
            <a:r>
              <a:rPr lang="it-IT" b="0" dirty="0"/>
              <a:t>il </a:t>
            </a:r>
            <a:r>
              <a:rPr lang="it-IT" dirty="0"/>
              <a:t>contenuto annidato </a:t>
            </a:r>
            <a:r>
              <a:rPr lang="it-IT" b="0" dirty="0"/>
              <a:t>nell’elemento </a:t>
            </a:r>
            <a:r>
              <a:rPr lang="it-IT" dirty="0"/>
              <a:t>video</a:t>
            </a:r>
            <a:r>
              <a:rPr lang="it-IT" b="0" dirty="0"/>
              <a:t> verrà visualizzato se </a:t>
            </a:r>
            <a:r>
              <a:rPr lang="it-IT" dirty="0"/>
              <a:t>video</a:t>
            </a:r>
            <a:r>
              <a:rPr lang="it-IT" b="0" dirty="0"/>
              <a:t> non è supportato dal browser</a:t>
            </a:r>
          </a:p>
          <a:p>
            <a:pPr marL="0" indent="0">
              <a:buNone/>
            </a:pPr>
            <a:b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										</a:t>
            </a:r>
            <a:r>
              <a:rPr lang="it-IT" b="0" dirty="0">
                <a:hlinkClick r:id="rId2"/>
              </a:rPr>
              <a:t>Live demo</a:t>
            </a:r>
            <a:endParaRPr lang="en-US" b="0" dirty="0">
              <a:solidFill>
                <a:srgbClr val="0000CD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E474A921-3494-471B-B156-004B6FD9856F}"/>
              </a:ext>
            </a:extLst>
          </p:cNvPr>
          <p:cNvSpPr txBox="1"/>
          <p:nvPr/>
        </p:nvSpPr>
        <p:spPr>
          <a:xfrm>
            <a:off x="10607040" y="2272736"/>
            <a:ext cx="1584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/>
              <a:t>Novità HTML5</a:t>
            </a:r>
          </a:p>
        </p:txBody>
      </p:sp>
    </p:spTree>
    <p:extLst>
      <p:ext uri="{BB962C8B-B14F-4D97-AF65-F5344CB8AC3E}">
        <p14:creationId xmlns:p14="http://schemas.microsoft.com/office/powerpoint/2010/main" val="20474357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HTML5 – </a:t>
            </a:r>
            <a:r>
              <a:rPr lang="it-IT" dirty="0" err="1"/>
              <a:t>iframe</a:t>
            </a:r>
            <a:endParaRPr lang="it-IT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Fondamenti di sviluppo web</a:t>
            </a:r>
          </a:p>
          <a:p>
            <a:endParaRPr lang="it-IT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3912B27-202F-4857-A8C4-C7E5056703BF}"/>
              </a:ext>
            </a:extLst>
          </p:cNvPr>
          <p:cNvSpPr txBox="1">
            <a:spLocks/>
          </p:cNvSpPr>
          <p:nvPr/>
        </p:nvSpPr>
        <p:spPr>
          <a:xfrm>
            <a:off x="565714" y="2272736"/>
            <a:ext cx="11345870" cy="409148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b="0" dirty="0"/>
              <a:t>Il </a:t>
            </a:r>
            <a:r>
              <a:rPr lang="it-IT" b="0" dirty="0" err="1"/>
              <a:t>tag</a:t>
            </a:r>
            <a:r>
              <a:rPr lang="it-IT" b="0" dirty="0"/>
              <a:t> </a:t>
            </a:r>
            <a:r>
              <a:rPr lang="it-IT" dirty="0" err="1"/>
              <a:t>iframe</a:t>
            </a:r>
            <a:r>
              <a:rPr lang="it-IT" b="0" dirty="0"/>
              <a:t> serve ad includere un altro documento HTML nel documento.</a:t>
            </a:r>
            <a:br>
              <a:rPr lang="it-IT" dirty="0"/>
            </a:br>
            <a:br>
              <a:rPr lang="it-IT" dirty="0"/>
            </a:b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iframe</a:t>
            </a:r>
            <a:r>
              <a:rPr lang="it-IT" b="0" dirty="0">
                <a:solidFill>
                  <a:srgbClr val="FF0000"/>
                </a:solidFill>
                <a:latin typeface="Consolas" panose="020B0609020204030204" pitchFamily="49" charset="0"/>
              </a:rPr>
              <a:t> src</a:t>
            </a: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="https://www.w3schools.com"&gt;&lt;</a:t>
            </a:r>
            <a:r>
              <a:rPr lang="it-IT" b="0" dirty="0">
                <a:solidFill>
                  <a:srgbClr val="A52A2A"/>
                </a:solidFill>
                <a:latin typeface="Consolas" panose="020B0609020204030204" pitchFamily="49" charset="0"/>
              </a:rPr>
              <a:t>/iframe</a:t>
            </a: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it-IT" dirty="0"/>
              <a:t>src</a:t>
            </a:r>
            <a:r>
              <a:rPr lang="it-IT" b="0" dirty="0"/>
              <a:t> indica URL del documento HTML da includere</a:t>
            </a:r>
          </a:p>
          <a:p>
            <a:r>
              <a:rPr lang="it-IT" b="0" dirty="0"/>
              <a:t>il </a:t>
            </a:r>
            <a:r>
              <a:rPr lang="it-IT" dirty="0"/>
              <a:t>contenuto annidato</a:t>
            </a:r>
            <a:r>
              <a:rPr lang="it-IT" b="0" dirty="0"/>
              <a:t> nell’elemento </a:t>
            </a:r>
            <a:r>
              <a:rPr lang="it-IT" dirty="0" err="1"/>
              <a:t>iframe</a:t>
            </a:r>
            <a:r>
              <a:rPr lang="it-IT" b="0" dirty="0"/>
              <a:t> verrà visualizzato se </a:t>
            </a:r>
            <a:r>
              <a:rPr lang="it-IT" dirty="0" err="1"/>
              <a:t>iframe</a:t>
            </a:r>
            <a:r>
              <a:rPr lang="it-IT" b="0" dirty="0"/>
              <a:t> non è supportato dal browser</a:t>
            </a:r>
          </a:p>
          <a:p>
            <a:pPr marL="0" indent="0">
              <a:buNone/>
            </a:pPr>
            <a:b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										</a:t>
            </a:r>
            <a:r>
              <a:rPr lang="it-IT" b="0" dirty="0">
                <a:hlinkClick r:id="rId2"/>
              </a:rPr>
              <a:t>Live demo</a:t>
            </a:r>
            <a:endParaRPr lang="en-US" b="0" dirty="0">
              <a:solidFill>
                <a:srgbClr val="0000CD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518369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HTML5 – </a:t>
            </a:r>
            <a:r>
              <a:rPr lang="it-IT" dirty="0" err="1"/>
              <a:t>canvas</a:t>
            </a:r>
            <a:endParaRPr lang="it-IT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Fondamenti di sviluppo web</a:t>
            </a:r>
          </a:p>
          <a:p>
            <a:endParaRPr lang="it-IT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3912B27-202F-4857-A8C4-C7E5056703BF}"/>
              </a:ext>
            </a:extLst>
          </p:cNvPr>
          <p:cNvSpPr txBox="1">
            <a:spLocks/>
          </p:cNvSpPr>
          <p:nvPr/>
        </p:nvSpPr>
        <p:spPr>
          <a:xfrm>
            <a:off x="565714" y="2272736"/>
            <a:ext cx="11345870" cy="4091488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b="0" dirty="0"/>
              <a:t>Il </a:t>
            </a:r>
            <a:r>
              <a:rPr lang="it-IT" b="0" dirty="0" err="1"/>
              <a:t>tag</a:t>
            </a:r>
            <a:r>
              <a:rPr lang="it-IT" b="0" dirty="0"/>
              <a:t> </a:t>
            </a:r>
            <a:r>
              <a:rPr lang="it-IT" dirty="0" err="1"/>
              <a:t>canvas</a:t>
            </a:r>
            <a:r>
              <a:rPr lang="it-IT" b="0" dirty="0"/>
              <a:t> serve ad includere uno spazio su cui è possibile disegnare attraverso istruzioni </a:t>
            </a:r>
            <a:r>
              <a:rPr lang="it-IT" b="0" dirty="0" err="1"/>
              <a:t>Javascript</a:t>
            </a:r>
            <a:r>
              <a:rPr lang="it-IT" b="0" dirty="0"/>
              <a:t>.</a:t>
            </a:r>
          </a:p>
          <a:p>
            <a:pPr marL="0" indent="0">
              <a:buNone/>
            </a:pPr>
            <a:br>
              <a:rPr lang="it-IT" dirty="0"/>
            </a:br>
            <a:br>
              <a:rPr lang="it-IT" dirty="0"/>
            </a:b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canvas</a:t>
            </a:r>
            <a:r>
              <a:rPr lang="it-IT" b="0" dirty="0">
                <a:solidFill>
                  <a:srgbClr val="FF0000"/>
                </a:solidFill>
                <a:latin typeface="Consolas" panose="020B0609020204030204" pitchFamily="49" charset="0"/>
              </a:rPr>
              <a:t> id</a:t>
            </a: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it-IT" b="0" dirty="0" err="1">
                <a:solidFill>
                  <a:srgbClr val="0000CD"/>
                </a:solidFill>
                <a:latin typeface="Consolas" panose="020B0609020204030204" pitchFamily="49" charset="0"/>
              </a:rPr>
              <a:t>myCanvas</a:t>
            </a: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"&gt;&lt;</a:t>
            </a:r>
            <a:r>
              <a:rPr lang="it-IT" b="0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it-IT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canvas</a:t>
            </a: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endParaRPr lang="it-IT" b="0" dirty="0"/>
          </a:p>
          <a:p>
            <a:r>
              <a:rPr lang="it-IT" dirty="0"/>
              <a:t>id </a:t>
            </a:r>
            <a:r>
              <a:rPr lang="it-IT" b="0" dirty="0"/>
              <a:t>in questo caso ci è utile perché del codice </a:t>
            </a:r>
            <a:r>
              <a:rPr lang="it-IT" b="0" dirty="0" err="1"/>
              <a:t>Javascript</a:t>
            </a:r>
            <a:r>
              <a:rPr lang="it-IT" b="0" dirty="0"/>
              <a:t> potrebbe aver bisogno di identificare il </a:t>
            </a:r>
            <a:r>
              <a:rPr lang="it-IT" b="0" dirty="0" err="1"/>
              <a:t>canvas</a:t>
            </a:r>
            <a:r>
              <a:rPr lang="it-IT" b="0" dirty="0"/>
              <a:t> su cui disegnare degli oggetti</a:t>
            </a:r>
            <a:b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									</a:t>
            </a:r>
          </a:p>
          <a:p>
            <a:pPr marL="0" indent="0">
              <a:buNone/>
            </a:pPr>
            <a:r>
              <a:rPr lang="it-IT" b="0" dirty="0">
                <a:hlinkClick r:id="rId2"/>
              </a:rPr>
              <a:t>Live demo</a:t>
            </a:r>
            <a:endParaRPr lang="en-US" b="0" dirty="0">
              <a:solidFill>
                <a:srgbClr val="0000CD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E474A921-3494-471B-B156-004B6FD9856F}"/>
              </a:ext>
            </a:extLst>
          </p:cNvPr>
          <p:cNvSpPr txBox="1"/>
          <p:nvPr/>
        </p:nvSpPr>
        <p:spPr>
          <a:xfrm>
            <a:off x="10704576" y="2014918"/>
            <a:ext cx="1584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/>
              <a:t>Novità HTML5</a:t>
            </a:r>
          </a:p>
        </p:txBody>
      </p:sp>
    </p:spTree>
    <p:extLst>
      <p:ext uri="{BB962C8B-B14F-4D97-AF65-F5344CB8AC3E}">
        <p14:creationId xmlns:p14="http://schemas.microsoft.com/office/powerpoint/2010/main" val="132543871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HTML5 – script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Fondamenti di sviluppo web</a:t>
            </a:r>
          </a:p>
          <a:p>
            <a:endParaRPr lang="it-IT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3912B27-202F-4857-A8C4-C7E5056703BF}"/>
              </a:ext>
            </a:extLst>
          </p:cNvPr>
          <p:cNvSpPr txBox="1">
            <a:spLocks/>
          </p:cNvSpPr>
          <p:nvPr/>
        </p:nvSpPr>
        <p:spPr>
          <a:xfrm>
            <a:off x="565714" y="2272736"/>
            <a:ext cx="11345870" cy="69601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47500" lnSpcReduction="20000"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4400" b="0" dirty="0"/>
              <a:t>Il </a:t>
            </a:r>
            <a:r>
              <a:rPr lang="it-IT" sz="4400" b="0" dirty="0" err="1"/>
              <a:t>tag</a:t>
            </a:r>
            <a:r>
              <a:rPr lang="it-IT" sz="4400" b="0" dirty="0"/>
              <a:t> </a:t>
            </a:r>
            <a:r>
              <a:rPr lang="it-IT" sz="4400" dirty="0"/>
              <a:t>script</a:t>
            </a:r>
            <a:r>
              <a:rPr lang="it-IT" sz="4400" b="0" dirty="0"/>
              <a:t> serve ad includere codice </a:t>
            </a:r>
            <a:r>
              <a:rPr lang="it-IT" sz="4400" b="0" dirty="0" err="1"/>
              <a:t>Javascript</a:t>
            </a:r>
            <a:r>
              <a:rPr lang="it-IT" sz="4400" b="0" dirty="0"/>
              <a:t> nel documento.</a:t>
            </a:r>
            <a:br>
              <a:rPr lang="it-IT" b="0" dirty="0"/>
            </a:br>
            <a:br>
              <a:rPr lang="it-IT" dirty="0"/>
            </a:br>
            <a:b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									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6AC66C5A-300D-4BA8-9B31-B73E36A39990}"/>
              </a:ext>
            </a:extLst>
          </p:cNvPr>
          <p:cNvSpPr txBox="1"/>
          <p:nvPr/>
        </p:nvSpPr>
        <p:spPr>
          <a:xfrm>
            <a:off x="10570774" y="5748192"/>
            <a:ext cx="15697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100" dirty="0">
                <a:hlinkClick r:id="rId2"/>
              </a:rPr>
              <a:t>Live demo</a:t>
            </a:r>
            <a:endParaRPr lang="en-US" sz="21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endParaRPr lang="it-IT" sz="2100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7FAF89A7-A109-4189-8A28-4B0BD943F70F}"/>
              </a:ext>
            </a:extLst>
          </p:cNvPr>
          <p:cNvSpPr txBox="1"/>
          <p:nvPr/>
        </p:nvSpPr>
        <p:spPr>
          <a:xfrm>
            <a:off x="565714" y="2883408"/>
            <a:ext cx="439643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sz="2400" dirty="0">
                <a:solidFill>
                  <a:srgbClr val="A52A2A"/>
                </a:solidFill>
                <a:latin typeface="Consolas" panose="020B0609020204030204" pitchFamily="49" charset="0"/>
              </a:rPr>
              <a:t>script</a:t>
            </a:r>
            <a:r>
              <a:rPr lang="it-IT" sz="24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it-IT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it-IT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alert</a:t>
            </a:r>
            <a:r>
              <a:rPr lang="it-IT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it-IT" sz="2400" dirty="0">
                <a:solidFill>
                  <a:srgbClr val="A52A2A"/>
                </a:solidFill>
                <a:latin typeface="Consolas" panose="020B0609020204030204" pitchFamily="49" charset="0"/>
              </a:rPr>
              <a:t>"Hello!"</a:t>
            </a:r>
            <a:r>
              <a:rPr lang="it-IT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it-IT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it-IT" sz="24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sz="2400" dirty="0">
                <a:solidFill>
                  <a:srgbClr val="A52A2A"/>
                </a:solidFill>
                <a:latin typeface="Consolas" panose="020B0609020204030204" pitchFamily="49" charset="0"/>
              </a:rPr>
              <a:t>/script</a:t>
            </a:r>
            <a:r>
              <a:rPr lang="it-IT" sz="24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</a:p>
          <a:p>
            <a:endParaRPr lang="it-IT" dirty="0"/>
          </a:p>
          <a:p>
            <a:r>
              <a:rPr lang="it-IT" sz="2400" dirty="0">
                <a:solidFill>
                  <a:schemeClr val="tx2"/>
                </a:solidFill>
              </a:rPr>
              <a:t>Qui includiamo codice </a:t>
            </a:r>
            <a:r>
              <a:rPr lang="it-IT" sz="2400" i="1" dirty="0" err="1">
                <a:solidFill>
                  <a:schemeClr val="tx2"/>
                </a:solidFill>
              </a:rPr>
              <a:t>inline</a:t>
            </a:r>
            <a:r>
              <a:rPr lang="it-IT" sz="2400" dirty="0">
                <a:solidFill>
                  <a:schemeClr val="tx2"/>
                </a:solidFill>
              </a:rPr>
              <a:t>. Sarebbe meglio evitare questo utilizzo del </a:t>
            </a:r>
            <a:r>
              <a:rPr lang="it-IT" sz="2400" dirty="0" err="1">
                <a:solidFill>
                  <a:schemeClr val="tx2"/>
                </a:solidFill>
              </a:rPr>
              <a:t>tag</a:t>
            </a:r>
            <a:r>
              <a:rPr lang="it-IT" sz="2400" dirty="0">
                <a:solidFill>
                  <a:schemeClr val="tx2"/>
                </a:solidFill>
              </a:rPr>
              <a:t> </a:t>
            </a:r>
            <a:r>
              <a:rPr lang="it-IT" sz="2400" b="1" dirty="0">
                <a:solidFill>
                  <a:schemeClr val="tx2"/>
                </a:solidFill>
              </a:rPr>
              <a:t>script</a:t>
            </a:r>
            <a:r>
              <a:rPr lang="it-IT" sz="2400" dirty="0">
                <a:solidFill>
                  <a:schemeClr val="tx2"/>
                </a:solidFill>
              </a:rPr>
              <a:t>.</a:t>
            </a:r>
            <a:endParaRPr lang="it-IT" sz="2400" i="1" dirty="0">
              <a:solidFill>
                <a:schemeClr val="tx2"/>
              </a:solidFill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9E90F11B-898C-41D9-BFC5-5143E862AE04}"/>
              </a:ext>
            </a:extLst>
          </p:cNvPr>
          <p:cNvSpPr txBox="1"/>
          <p:nvPr/>
        </p:nvSpPr>
        <p:spPr>
          <a:xfrm>
            <a:off x="5224272" y="3078479"/>
            <a:ext cx="5940552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sz="2400" dirty="0">
                <a:solidFill>
                  <a:srgbClr val="A52A2A"/>
                </a:solidFill>
                <a:latin typeface="Consolas" panose="020B0609020204030204" pitchFamily="49" charset="0"/>
              </a:rPr>
              <a:t>script </a:t>
            </a:r>
            <a:r>
              <a:rPr lang="it-IT" sz="2400" dirty="0">
                <a:solidFill>
                  <a:srgbClr val="FF0000"/>
                </a:solidFill>
                <a:latin typeface="Consolas" panose="020B0609020204030204" pitchFamily="49" charset="0"/>
              </a:rPr>
              <a:t>src</a:t>
            </a:r>
            <a:r>
              <a:rPr lang="it-IT" sz="2400" dirty="0">
                <a:solidFill>
                  <a:srgbClr val="0000CD"/>
                </a:solidFill>
                <a:latin typeface="Consolas" panose="020B0609020204030204" pitchFamily="49" charset="0"/>
              </a:rPr>
              <a:t>="file.js"&gt;&lt;</a:t>
            </a:r>
            <a:r>
              <a:rPr lang="it-IT" sz="2400" dirty="0">
                <a:solidFill>
                  <a:srgbClr val="A52A2A"/>
                </a:solidFill>
                <a:latin typeface="Consolas" panose="020B0609020204030204" pitchFamily="49" charset="0"/>
              </a:rPr>
              <a:t>/script</a:t>
            </a:r>
            <a:r>
              <a:rPr lang="it-IT" sz="24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r>
              <a:rPr lang="it-IT" sz="2400" dirty="0">
                <a:solidFill>
                  <a:schemeClr val="tx2"/>
                </a:solidFill>
              </a:rPr>
              <a:t>Qui includiamo codice da un URL</a:t>
            </a:r>
            <a:r>
              <a:rPr lang="it-IT" sz="2400" i="1" dirty="0">
                <a:solidFill>
                  <a:schemeClr val="tx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41976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MODELLO </a:t>
            </a:r>
            <a:r>
              <a:rPr lang="it-IT" dirty="0" err="1"/>
              <a:t>Client-server</a:t>
            </a:r>
            <a:endParaRPr lang="it-IT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9984" y="2255520"/>
            <a:ext cx="4832914" cy="3324686"/>
          </a:xfrm>
        </p:spPr>
        <p:txBody>
          <a:bodyPr/>
          <a:lstStyle/>
          <a:p>
            <a:pPr lvl="1"/>
            <a:r>
              <a:rPr lang="it-IT" i="1" dirty="0">
                <a:solidFill>
                  <a:schemeClr val="tx2"/>
                </a:solidFill>
              </a:rPr>
              <a:t>Esempio: Inviare un messaggio con Facebook</a:t>
            </a:r>
          </a:p>
          <a:p>
            <a:pPr lvl="1"/>
            <a:r>
              <a:rPr lang="it-IT" i="1" dirty="0">
                <a:solidFill>
                  <a:schemeClr val="tx2"/>
                </a:solidFill>
              </a:rPr>
              <a:t>Utilizzando l’applicazione web di Facebook dal nostro PC inviamo un messaggio ad un nostro contatto.</a:t>
            </a:r>
          </a:p>
          <a:p>
            <a:pPr lvl="1"/>
            <a:r>
              <a:rPr lang="it-IT" i="1" dirty="0">
                <a:solidFill>
                  <a:schemeClr val="tx2"/>
                </a:solidFill>
              </a:rPr>
              <a:t>In realtà il messaggio viene prima inviato ai server di Facebook, che si occuperanno poi di recapitarlo al nostro contatto (un altro client).</a:t>
            </a:r>
          </a:p>
          <a:p>
            <a:pPr marL="0" indent="0">
              <a:buNone/>
            </a:pPr>
            <a:endParaRPr lang="it-IT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Fondamenti di sviluppo web</a:t>
            </a:r>
          </a:p>
          <a:p>
            <a:endParaRPr lang="it-IT" dirty="0"/>
          </a:p>
        </p:txBody>
      </p:sp>
      <p:pic>
        <p:nvPicPr>
          <p:cNvPr id="1026" name="Picture 2" descr="Risultati immagini per client server">
            <a:extLst>
              <a:ext uri="{FF2B5EF4-FFF2-40B4-BE49-F238E27FC236}">
                <a16:creationId xmlns:a16="http://schemas.microsoft.com/office/drawing/2014/main" id="{0F46837F-BE65-4B6B-9322-B41C700656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792" y="2432304"/>
            <a:ext cx="5686354" cy="3411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536383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HTML5 –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Fondamenti di sviluppo web</a:t>
            </a:r>
          </a:p>
          <a:p>
            <a:endParaRPr lang="it-IT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3912B27-202F-4857-A8C4-C7E5056703BF}"/>
              </a:ext>
            </a:extLst>
          </p:cNvPr>
          <p:cNvSpPr txBox="1">
            <a:spLocks/>
          </p:cNvSpPr>
          <p:nvPr/>
        </p:nvSpPr>
        <p:spPr>
          <a:xfrm>
            <a:off x="565714" y="2272736"/>
            <a:ext cx="11345870" cy="69601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47500" lnSpcReduction="20000"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4400" b="0" dirty="0"/>
              <a:t>Il </a:t>
            </a:r>
            <a:r>
              <a:rPr lang="it-IT" sz="4400" b="0" dirty="0" err="1"/>
              <a:t>tag</a:t>
            </a:r>
            <a:r>
              <a:rPr lang="it-IT" sz="4400" b="0" dirty="0"/>
              <a:t> </a:t>
            </a:r>
            <a:r>
              <a:rPr lang="it-IT" sz="4400" dirty="0"/>
              <a:t>style</a:t>
            </a:r>
            <a:r>
              <a:rPr lang="it-IT" sz="4400" b="0" dirty="0"/>
              <a:t> serve ad includere CSS nel documento.</a:t>
            </a:r>
            <a:br>
              <a:rPr lang="it-IT" b="0" dirty="0"/>
            </a:br>
            <a:br>
              <a:rPr lang="it-IT" dirty="0"/>
            </a:br>
            <a:b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									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6AC66C5A-300D-4BA8-9B31-B73E36A39990}"/>
              </a:ext>
            </a:extLst>
          </p:cNvPr>
          <p:cNvSpPr txBox="1"/>
          <p:nvPr/>
        </p:nvSpPr>
        <p:spPr>
          <a:xfrm>
            <a:off x="10570774" y="5748192"/>
            <a:ext cx="15697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100" dirty="0">
                <a:hlinkClick r:id="rId2"/>
              </a:rPr>
              <a:t>Live demo</a:t>
            </a:r>
            <a:endParaRPr lang="en-US" sz="21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endParaRPr lang="it-IT" sz="2100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7FAF89A7-A109-4189-8A28-4B0BD943F70F}"/>
              </a:ext>
            </a:extLst>
          </p:cNvPr>
          <p:cNvSpPr txBox="1"/>
          <p:nvPr/>
        </p:nvSpPr>
        <p:spPr>
          <a:xfrm>
            <a:off x="565714" y="2883408"/>
            <a:ext cx="1143731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sz="2400" dirty="0">
                <a:solidFill>
                  <a:srgbClr val="A52A2A"/>
                </a:solidFill>
                <a:latin typeface="Consolas" panose="020B0609020204030204" pitchFamily="49" charset="0"/>
              </a:rPr>
              <a:t>style</a:t>
            </a:r>
            <a:r>
              <a:rPr lang="it-IT" sz="24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it-IT" sz="2400" dirty="0">
                <a:solidFill>
                  <a:srgbClr val="A52A2A"/>
                </a:solidFill>
                <a:latin typeface="Consolas" panose="020B0609020204030204" pitchFamily="49" charset="0"/>
              </a:rPr>
            </a:br>
            <a:r>
              <a:rPr lang="it-IT" sz="2400" dirty="0">
                <a:solidFill>
                  <a:srgbClr val="A52A2A"/>
                </a:solidFill>
                <a:latin typeface="Consolas" panose="020B0609020204030204" pitchFamily="49" charset="0"/>
              </a:rPr>
              <a:t>h1 </a:t>
            </a:r>
            <a:r>
              <a:rPr lang="it-IT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it-IT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it-IT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it-IT" sz="2400" dirty="0" err="1">
                <a:solidFill>
                  <a:srgbClr val="0000CD"/>
                </a:solidFill>
                <a:latin typeface="Consolas" panose="020B0609020204030204" pitchFamily="49" charset="0"/>
              </a:rPr>
              <a:t>red</a:t>
            </a:r>
            <a:r>
              <a:rPr lang="it-IT" sz="2400" dirty="0">
                <a:solidFill>
                  <a:srgbClr val="000000"/>
                </a:solidFill>
                <a:latin typeface="Consolas" panose="020B0609020204030204" pitchFamily="49" charset="0"/>
              </a:rPr>
              <a:t>;}</a:t>
            </a:r>
            <a:br>
              <a:rPr lang="it-IT" sz="2400" dirty="0">
                <a:solidFill>
                  <a:srgbClr val="A52A2A"/>
                </a:solidFill>
                <a:latin typeface="Consolas" panose="020B0609020204030204" pitchFamily="49" charset="0"/>
              </a:rPr>
            </a:br>
            <a:r>
              <a:rPr lang="it-IT" sz="2400" dirty="0">
                <a:solidFill>
                  <a:srgbClr val="A52A2A"/>
                </a:solidFill>
                <a:latin typeface="Consolas" panose="020B0609020204030204" pitchFamily="49" charset="0"/>
              </a:rPr>
              <a:t>p </a:t>
            </a:r>
            <a:r>
              <a:rPr lang="it-IT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it-IT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it-IT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it-IT" sz="2400" dirty="0" err="1">
                <a:solidFill>
                  <a:srgbClr val="0000CD"/>
                </a:solidFill>
                <a:latin typeface="Consolas" panose="020B0609020204030204" pitchFamily="49" charset="0"/>
              </a:rPr>
              <a:t>blue</a:t>
            </a:r>
            <a:r>
              <a:rPr lang="it-IT" sz="2400" dirty="0">
                <a:solidFill>
                  <a:srgbClr val="000000"/>
                </a:solidFill>
                <a:latin typeface="Consolas" panose="020B0609020204030204" pitchFamily="49" charset="0"/>
              </a:rPr>
              <a:t>;}</a:t>
            </a:r>
            <a:br>
              <a:rPr lang="it-IT" sz="2400" dirty="0">
                <a:solidFill>
                  <a:srgbClr val="A52A2A"/>
                </a:solidFill>
                <a:latin typeface="Consolas" panose="020B0609020204030204" pitchFamily="49" charset="0"/>
              </a:rPr>
            </a:br>
            <a:r>
              <a:rPr lang="it-IT" sz="24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sz="2400" dirty="0">
                <a:solidFill>
                  <a:srgbClr val="A52A2A"/>
                </a:solidFill>
                <a:latin typeface="Consolas" panose="020B0609020204030204" pitchFamily="49" charset="0"/>
              </a:rPr>
              <a:t>/style</a:t>
            </a:r>
            <a:r>
              <a:rPr lang="it-IT" sz="24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it-IT" sz="2400" dirty="0">
                <a:solidFill>
                  <a:srgbClr val="0000CD"/>
                </a:solidFill>
                <a:latin typeface="Consolas" panose="020B0609020204030204" pitchFamily="49" charset="0"/>
              </a:rPr>
            </a:br>
            <a:endParaRPr lang="it-IT" dirty="0"/>
          </a:p>
          <a:p>
            <a:r>
              <a:rPr lang="it-IT" sz="2400" dirty="0">
                <a:solidFill>
                  <a:schemeClr val="tx2"/>
                </a:solidFill>
              </a:rPr>
              <a:t>Possiamo includere solo CSS </a:t>
            </a:r>
            <a:r>
              <a:rPr lang="it-IT" sz="2400" i="1" dirty="0" err="1">
                <a:solidFill>
                  <a:schemeClr val="tx2"/>
                </a:solidFill>
              </a:rPr>
              <a:t>inline</a:t>
            </a:r>
            <a:r>
              <a:rPr lang="it-IT" sz="2400" dirty="0">
                <a:solidFill>
                  <a:schemeClr val="tx2"/>
                </a:solidFill>
              </a:rPr>
              <a:t>. Sarebbe meglio evitare quindi l’utilizzo di questo </a:t>
            </a:r>
            <a:r>
              <a:rPr lang="it-IT" sz="2400" dirty="0" err="1">
                <a:solidFill>
                  <a:schemeClr val="tx2"/>
                </a:solidFill>
              </a:rPr>
              <a:t>tag</a:t>
            </a:r>
            <a:r>
              <a:rPr lang="it-IT" sz="2400" dirty="0">
                <a:solidFill>
                  <a:schemeClr val="tx2"/>
                </a:solidFill>
              </a:rPr>
              <a:t>: esistono soluzioni migliori per includere CSS in un documento HTML.</a:t>
            </a:r>
            <a:endParaRPr lang="it-IT" sz="2400" i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20142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HTML5 – </a:t>
            </a:r>
            <a:r>
              <a:rPr lang="it-IT" dirty="0" err="1"/>
              <a:t>tag</a:t>
            </a:r>
            <a:r>
              <a:rPr lang="it-IT" dirty="0"/>
              <a:t> di input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2978" y="2199584"/>
            <a:ext cx="10515600" cy="410368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it-IT" b="0" dirty="0"/>
              <a:t>Sono quei </a:t>
            </a:r>
            <a:r>
              <a:rPr lang="it-IT" b="0" dirty="0" err="1"/>
              <a:t>tag</a:t>
            </a:r>
            <a:r>
              <a:rPr lang="it-IT" b="0" dirty="0"/>
              <a:t> che permettono all’utente di effettuare input di dati. </a:t>
            </a:r>
          </a:p>
          <a:p>
            <a:pPr marL="0" indent="0">
              <a:buNone/>
            </a:pPr>
            <a:r>
              <a:rPr lang="it-IT" b="0" dirty="0"/>
              <a:t>Vedremo </a:t>
            </a:r>
            <a:r>
              <a:rPr lang="it-IT" b="0" dirty="0" err="1"/>
              <a:t>tag</a:t>
            </a:r>
            <a:r>
              <a:rPr lang="it-IT" b="0" dirty="0"/>
              <a:t> di input e affini più utilizzati ed alcune novità introdotte in HTML5:</a:t>
            </a:r>
          </a:p>
          <a:p>
            <a:r>
              <a:rPr lang="it-IT" sz="2300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sz="2300" b="0" dirty="0">
                <a:solidFill>
                  <a:srgbClr val="A52A2A"/>
                </a:solidFill>
                <a:latin typeface="Consolas" panose="020B0609020204030204" pitchFamily="49" charset="0"/>
              </a:rPr>
              <a:t>input</a:t>
            </a:r>
            <a:r>
              <a:rPr lang="it-IT" sz="2300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it-IT" sz="2000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sz="2000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form</a:t>
            </a:r>
            <a:r>
              <a:rPr lang="it-IT" sz="2000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it-IT" sz="2300" b="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textarea</a:t>
            </a: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select</a:t>
            </a: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datalist</a:t>
            </a: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meter</a:t>
            </a: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label</a:t>
            </a: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fieldset</a:t>
            </a: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button</a:t>
            </a: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0000CD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Fondamenti di sviluppo web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3393793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HTML5 – input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Fondamenti di sviluppo web</a:t>
            </a:r>
          </a:p>
          <a:p>
            <a:endParaRPr lang="it-IT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3912B27-202F-4857-A8C4-C7E5056703BF}"/>
              </a:ext>
            </a:extLst>
          </p:cNvPr>
          <p:cNvSpPr txBox="1">
            <a:spLocks/>
          </p:cNvSpPr>
          <p:nvPr/>
        </p:nvSpPr>
        <p:spPr>
          <a:xfrm>
            <a:off x="565714" y="2272736"/>
            <a:ext cx="11345870" cy="69601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40000" lnSpcReduction="20000"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6000" b="0" dirty="0"/>
              <a:t>Il </a:t>
            </a:r>
            <a:r>
              <a:rPr lang="it-IT" sz="6000" b="0" dirty="0" err="1"/>
              <a:t>tag</a:t>
            </a:r>
            <a:r>
              <a:rPr lang="it-IT" sz="6000" b="0" dirty="0"/>
              <a:t> </a:t>
            </a:r>
            <a:r>
              <a:rPr lang="it-IT" sz="6000" dirty="0"/>
              <a:t>input</a:t>
            </a:r>
            <a:r>
              <a:rPr lang="it-IT" sz="6000" b="0" dirty="0"/>
              <a:t> rappresenta un campo in cui l’utente può inserire dati.</a:t>
            </a:r>
            <a:br>
              <a:rPr lang="it-IT" b="0" dirty="0"/>
            </a:br>
            <a:br>
              <a:rPr lang="it-IT" dirty="0"/>
            </a:br>
            <a:b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									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7FAF89A7-A109-4189-8A28-4B0BD943F70F}"/>
              </a:ext>
            </a:extLst>
          </p:cNvPr>
          <p:cNvSpPr txBox="1"/>
          <p:nvPr/>
        </p:nvSpPr>
        <p:spPr>
          <a:xfrm>
            <a:off x="565714" y="2883408"/>
            <a:ext cx="1143731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A52A2A"/>
                </a:solidFill>
                <a:latin typeface="Consolas" panose="020B0609020204030204" pitchFamily="49" charset="0"/>
              </a:rPr>
              <a:t>input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 type</a:t>
            </a:r>
            <a:r>
              <a:rPr lang="en-US" sz="2400" dirty="0">
                <a:solidFill>
                  <a:srgbClr val="0000CD"/>
                </a:solidFill>
                <a:latin typeface="Consolas" panose="020B0609020204030204" pitchFamily="49" charset="0"/>
              </a:rPr>
              <a:t>="text"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 name</a:t>
            </a:r>
            <a:r>
              <a:rPr lang="en-US" sz="2400" dirty="0">
                <a:solidFill>
                  <a:srgbClr val="0000CD"/>
                </a:solidFill>
                <a:latin typeface="Consolas" panose="020B0609020204030204" pitchFamily="49" charset="0"/>
              </a:rPr>
              <a:t>=“address"&gt;</a:t>
            </a:r>
            <a:br>
              <a:rPr lang="it-IT" sz="2400" dirty="0">
                <a:solidFill>
                  <a:srgbClr val="0000CD"/>
                </a:solidFill>
                <a:latin typeface="Consolas" panose="020B0609020204030204" pitchFamily="49" charset="0"/>
              </a:rPr>
            </a:br>
            <a:endParaRPr lang="it-IT" dirty="0"/>
          </a:p>
          <a:p>
            <a:r>
              <a:rPr lang="it-IT" sz="2400" dirty="0">
                <a:solidFill>
                  <a:schemeClr val="tx2"/>
                </a:solidFill>
              </a:rPr>
              <a:t>Ci sono vari tipi di </a:t>
            </a:r>
            <a:r>
              <a:rPr lang="it-IT" sz="2400" b="1" dirty="0">
                <a:solidFill>
                  <a:schemeClr val="tx2"/>
                </a:solidFill>
              </a:rPr>
              <a:t>input</a:t>
            </a:r>
            <a:r>
              <a:rPr lang="it-IT" sz="2400" dirty="0">
                <a:solidFill>
                  <a:schemeClr val="tx2"/>
                </a:solidFill>
              </a:rPr>
              <a:t>, per specificare il tipo di input che intendiamo aggiungere al documento dobbiamo utilizzare l’attributo </a:t>
            </a:r>
            <a:r>
              <a:rPr lang="it-IT" sz="2400" b="1" dirty="0" err="1">
                <a:solidFill>
                  <a:schemeClr val="tx2"/>
                </a:solidFill>
              </a:rPr>
              <a:t>type</a:t>
            </a:r>
            <a:r>
              <a:rPr lang="it-IT" sz="2400" dirty="0">
                <a:solidFill>
                  <a:schemeClr val="tx2"/>
                </a:solidFill>
              </a:rPr>
              <a:t>.</a:t>
            </a:r>
            <a:br>
              <a:rPr lang="it-IT" sz="2400" dirty="0">
                <a:solidFill>
                  <a:schemeClr val="tx2"/>
                </a:solidFill>
              </a:rPr>
            </a:br>
            <a:br>
              <a:rPr lang="it-IT" sz="2400" dirty="0">
                <a:solidFill>
                  <a:schemeClr val="tx2"/>
                </a:solidFill>
              </a:rPr>
            </a:br>
            <a:r>
              <a:rPr lang="it-IT" sz="2400" dirty="0">
                <a:solidFill>
                  <a:schemeClr val="tx2"/>
                </a:solidFill>
              </a:rPr>
              <a:t>Analizzeremo i tipi di </a:t>
            </a:r>
            <a:r>
              <a:rPr lang="it-IT" sz="2400" b="1" dirty="0">
                <a:solidFill>
                  <a:schemeClr val="tx2"/>
                </a:solidFill>
              </a:rPr>
              <a:t>input</a:t>
            </a:r>
            <a:r>
              <a:rPr lang="it-IT" sz="2400" dirty="0">
                <a:solidFill>
                  <a:schemeClr val="tx2"/>
                </a:solidFill>
              </a:rPr>
              <a:t> più utilizzati ed alcune novità introdotte in HTML5.</a:t>
            </a:r>
            <a:endParaRPr lang="it-IT" sz="2400" b="1" i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838421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HTML5 – text input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Fondamenti di sviluppo web</a:t>
            </a:r>
          </a:p>
          <a:p>
            <a:endParaRPr lang="it-IT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3912B27-202F-4857-A8C4-C7E5056703BF}"/>
              </a:ext>
            </a:extLst>
          </p:cNvPr>
          <p:cNvSpPr txBox="1">
            <a:spLocks/>
          </p:cNvSpPr>
          <p:nvPr/>
        </p:nvSpPr>
        <p:spPr>
          <a:xfrm>
            <a:off x="565714" y="2272736"/>
            <a:ext cx="11345870" cy="69601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40000" lnSpcReduction="20000"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6000" b="0" dirty="0"/>
              <a:t>Questo tipo di </a:t>
            </a:r>
            <a:r>
              <a:rPr lang="it-IT" sz="6000" dirty="0"/>
              <a:t>input</a:t>
            </a:r>
            <a:r>
              <a:rPr lang="it-IT" sz="6000" b="0" dirty="0"/>
              <a:t> rappresenta un campo in cui è possibile inserire una riga di testo.</a:t>
            </a:r>
            <a:b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									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7FAF89A7-A109-4189-8A28-4B0BD943F70F}"/>
              </a:ext>
            </a:extLst>
          </p:cNvPr>
          <p:cNvSpPr txBox="1"/>
          <p:nvPr/>
        </p:nvSpPr>
        <p:spPr>
          <a:xfrm>
            <a:off x="565714" y="2968752"/>
            <a:ext cx="1143731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A52A2A"/>
                </a:solidFill>
                <a:latin typeface="Consolas" panose="020B0609020204030204" pitchFamily="49" charset="0"/>
              </a:rPr>
              <a:t>input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 type</a:t>
            </a:r>
            <a:r>
              <a:rPr lang="en-US" sz="2400" dirty="0">
                <a:solidFill>
                  <a:srgbClr val="0000CD"/>
                </a:solidFill>
                <a:latin typeface="Consolas" panose="020B0609020204030204" pitchFamily="49" charset="0"/>
              </a:rPr>
              <a:t>="text"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 name</a:t>
            </a:r>
            <a:r>
              <a:rPr lang="en-US" sz="24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en-US" sz="2400" dirty="0" err="1">
                <a:solidFill>
                  <a:srgbClr val="0000CD"/>
                </a:solidFill>
                <a:latin typeface="Consolas" panose="020B0609020204030204" pitchFamily="49" charset="0"/>
              </a:rPr>
              <a:t>firstname</a:t>
            </a:r>
            <a:r>
              <a:rPr lang="en-US" sz="2400" dirty="0">
                <a:solidFill>
                  <a:srgbClr val="0000CD"/>
                </a:solidFill>
                <a:latin typeface="Consolas" panose="020B0609020204030204" pitchFamily="49" charset="0"/>
              </a:rPr>
              <a:t>"&gt;</a:t>
            </a:r>
            <a:br>
              <a:rPr lang="it-IT" sz="2400" dirty="0">
                <a:solidFill>
                  <a:srgbClr val="0000CD"/>
                </a:solidFill>
                <a:latin typeface="Consolas" panose="020B0609020204030204" pitchFamily="49" charset="0"/>
              </a:rPr>
            </a:br>
            <a:endParaRPr lang="it-IT" dirty="0"/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70EC6569-2C09-428C-90A0-ABFBF4E31FDE}"/>
              </a:ext>
            </a:extLst>
          </p:cNvPr>
          <p:cNvSpPr/>
          <p:nvPr/>
        </p:nvSpPr>
        <p:spPr>
          <a:xfrm>
            <a:off x="565714" y="3884961"/>
            <a:ext cx="16942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400" dirty="0">
                <a:hlinkClick r:id="rId2"/>
              </a:rPr>
              <a:t>Live demo</a:t>
            </a:r>
            <a:endParaRPr lang="en-US" sz="2400" dirty="0">
              <a:solidFill>
                <a:srgbClr val="0000CD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420938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HTML5 – </a:t>
            </a:r>
            <a:r>
              <a:rPr lang="it-IT" dirty="0" err="1"/>
              <a:t>form</a:t>
            </a:r>
            <a:endParaRPr lang="it-IT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Fondamenti di sviluppo web</a:t>
            </a:r>
          </a:p>
          <a:p>
            <a:endParaRPr lang="it-IT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3912B27-202F-4857-A8C4-C7E5056703BF}"/>
              </a:ext>
            </a:extLst>
          </p:cNvPr>
          <p:cNvSpPr txBox="1">
            <a:spLocks/>
          </p:cNvSpPr>
          <p:nvPr/>
        </p:nvSpPr>
        <p:spPr>
          <a:xfrm>
            <a:off x="565714" y="2272736"/>
            <a:ext cx="11345870" cy="69601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40000" lnSpcReduction="20000"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6000" b="0" dirty="0"/>
              <a:t>Il </a:t>
            </a:r>
            <a:r>
              <a:rPr lang="it-IT" sz="6000" b="0" dirty="0" err="1"/>
              <a:t>tag</a:t>
            </a:r>
            <a:r>
              <a:rPr lang="it-IT" sz="6000" b="0" dirty="0"/>
              <a:t> </a:t>
            </a:r>
            <a:r>
              <a:rPr lang="it-IT" sz="6000" dirty="0" err="1"/>
              <a:t>form</a:t>
            </a:r>
            <a:r>
              <a:rPr lang="it-IT" sz="6000" b="0" dirty="0"/>
              <a:t> rappresenta un modulo che può essere compilato dall’utente.</a:t>
            </a:r>
            <a:br>
              <a:rPr lang="it-IT" b="0" dirty="0"/>
            </a:br>
            <a:br>
              <a:rPr lang="it-IT" dirty="0"/>
            </a:br>
            <a:b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									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7FAF89A7-A109-4189-8A28-4B0BD943F70F}"/>
              </a:ext>
            </a:extLst>
          </p:cNvPr>
          <p:cNvSpPr txBox="1"/>
          <p:nvPr/>
        </p:nvSpPr>
        <p:spPr>
          <a:xfrm>
            <a:off x="519994" y="2620744"/>
            <a:ext cx="1143731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sz="2400" dirty="0" err="1">
                <a:solidFill>
                  <a:srgbClr val="A52A2A"/>
                </a:solidFill>
                <a:latin typeface="Consolas" panose="020B0609020204030204" pitchFamily="49" charset="0"/>
              </a:rPr>
              <a:t>form</a:t>
            </a:r>
            <a:r>
              <a:rPr lang="it-IT" sz="24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2400" dirty="0">
                <a:solidFill>
                  <a:srgbClr val="0000CD"/>
                </a:solidFill>
                <a:latin typeface="Consolas" panose="020B0609020204030204" pitchFamily="49" charset="0"/>
              </a:rPr>
              <a:t> &lt;</a:t>
            </a:r>
            <a:r>
              <a:rPr lang="en-US" sz="2400" dirty="0">
                <a:solidFill>
                  <a:srgbClr val="A52A2A"/>
                </a:solidFill>
                <a:latin typeface="Consolas" panose="020B0609020204030204" pitchFamily="49" charset="0"/>
              </a:rPr>
              <a:t>input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 type</a:t>
            </a:r>
            <a:r>
              <a:rPr lang="en-US" sz="2400" dirty="0">
                <a:solidFill>
                  <a:srgbClr val="0000CD"/>
                </a:solidFill>
                <a:latin typeface="Consolas" panose="020B0609020204030204" pitchFamily="49" charset="0"/>
              </a:rPr>
              <a:t>="text"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 name</a:t>
            </a:r>
            <a:r>
              <a:rPr lang="en-US" sz="24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en-US" sz="2400" dirty="0" err="1">
                <a:solidFill>
                  <a:srgbClr val="0000CD"/>
                </a:solidFill>
                <a:latin typeface="Consolas" panose="020B0609020204030204" pitchFamily="49" charset="0"/>
              </a:rPr>
              <a:t>firstname</a:t>
            </a:r>
            <a:r>
              <a:rPr lang="en-US" sz="2400" dirty="0">
                <a:solidFill>
                  <a:srgbClr val="0000CD"/>
                </a:solidFill>
                <a:latin typeface="Consolas" panose="020B0609020204030204" pitchFamily="49" charset="0"/>
              </a:rPr>
              <a:t>"&gt;</a:t>
            </a:r>
            <a:br>
              <a:rPr lang="it-IT" sz="2400" dirty="0"/>
            </a:br>
            <a:r>
              <a:rPr lang="it-IT" sz="2400" dirty="0"/>
              <a:t>   </a:t>
            </a:r>
            <a:r>
              <a:rPr lang="it-IT" sz="2400" dirty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  <a:br>
              <a:rPr lang="it-IT" sz="2400" dirty="0"/>
            </a:br>
            <a:r>
              <a:rPr lang="it-IT" sz="2400" dirty="0"/>
              <a:t>   </a:t>
            </a:r>
            <a:r>
              <a:rPr lang="it-IT" sz="2400" i="1" dirty="0">
                <a:solidFill>
                  <a:srgbClr val="000000"/>
                </a:solidFill>
                <a:latin typeface="Consolas" panose="020B0609020204030204" pitchFamily="49" charset="0"/>
              </a:rPr>
              <a:t>altri elementi</a:t>
            </a:r>
            <a:br>
              <a:rPr lang="it-IT" sz="2400" dirty="0"/>
            </a:br>
            <a:r>
              <a:rPr lang="it-IT" sz="2400" dirty="0"/>
              <a:t>   </a:t>
            </a:r>
            <a:r>
              <a:rPr lang="it-IT" sz="2400" dirty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  <a:br>
              <a:rPr lang="it-IT" sz="2400" dirty="0"/>
            </a:br>
            <a:r>
              <a:rPr lang="it-IT" sz="24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sz="2400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it-IT" sz="2400" dirty="0" err="1">
                <a:solidFill>
                  <a:srgbClr val="A52A2A"/>
                </a:solidFill>
                <a:latin typeface="Consolas" panose="020B0609020204030204" pitchFamily="49" charset="0"/>
              </a:rPr>
              <a:t>form</a:t>
            </a:r>
            <a:r>
              <a:rPr lang="it-IT" sz="24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it-IT" sz="2400" dirty="0">
                <a:solidFill>
                  <a:srgbClr val="0000CD"/>
                </a:solidFill>
                <a:latin typeface="Consolas" panose="020B0609020204030204" pitchFamily="49" charset="0"/>
              </a:rPr>
            </a:br>
            <a:endParaRPr lang="it-IT" dirty="0"/>
          </a:p>
          <a:p>
            <a:r>
              <a:rPr lang="it-IT" sz="2400" dirty="0">
                <a:solidFill>
                  <a:schemeClr val="tx2"/>
                </a:solidFill>
              </a:rPr>
              <a:t>In altre parole, un </a:t>
            </a:r>
            <a:r>
              <a:rPr lang="it-IT" sz="2400" b="1" dirty="0" err="1">
                <a:solidFill>
                  <a:schemeClr val="tx2"/>
                </a:solidFill>
              </a:rPr>
              <a:t>form</a:t>
            </a:r>
            <a:r>
              <a:rPr lang="it-IT" sz="2400" dirty="0">
                <a:solidFill>
                  <a:schemeClr val="tx2"/>
                </a:solidFill>
              </a:rPr>
              <a:t> raggruppa </a:t>
            </a:r>
            <a:r>
              <a:rPr lang="it-IT" sz="2400" dirty="0" err="1">
                <a:solidFill>
                  <a:schemeClr val="tx2"/>
                </a:solidFill>
              </a:rPr>
              <a:t>tag</a:t>
            </a:r>
            <a:r>
              <a:rPr lang="it-IT" sz="2400" dirty="0">
                <a:solidFill>
                  <a:schemeClr val="tx2"/>
                </a:solidFill>
              </a:rPr>
              <a:t> che permettono di effettuare input ed altri </a:t>
            </a:r>
            <a:r>
              <a:rPr lang="it-IT" sz="2400" dirty="0" err="1">
                <a:solidFill>
                  <a:schemeClr val="tx2"/>
                </a:solidFill>
              </a:rPr>
              <a:t>tag</a:t>
            </a:r>
            <a:r>
              <a:rPr lang="it-IT" sz="2400" dirty="0">
                <a:solidFill>
                  <a:schemeClr val="tx2"/>
                </a:solidFill>
              </a:rPr>
              <a:t> che ad esempio permettono di inviare il modulo ad un server. </a:t>
            </a:r>
          </a:p>
          <a:p>
            <a:r>
              <a:rPr lang="it-IT" sz="2400" dirty="0">
                <a:solidFill>
                  <a:schemeClr val="tx2"/>
                </a:solidFill>
              </a:rPr>
              <a:t>									                        </a:t>
            </a:r>
            <a:r>
              <a:rPr lang="it-IT" sz="2400" dirty="0">
                <a:solidFill>
                  <a:schemeClr val="tx2"/>
                </a:solidFill>
                <a:hlinkClick r:id="rId2"/>
              </a:rPr>
              <a:t>Live demo</a:t>
            </a:r>
            <a:br>
              <a:rPr lang="it-IT" sz="2400" dirty="0">
                <a:solidFill>
                  <a:schemeClr val="tx2"/>
                </a:solidFill>
              </a:rPr>
            </a:br>
            <a:endParaRPr lang="it-IT" sz="2400" b="1" i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352008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HTML5 – inviare un </a:t>
            </a:r>
            <a:r>
              <a:rPr lang="it-IT" dirty="0" err="1"/>
              <a:t>form</a:t>
            </a:r>
            <a:endParaRPr lang="it-IT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Fondamenti di sviluppo web</a:t>
            </a:r>
          </a:p>
          <a:p>
            <a:endParaRPr lang="it-IT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3912B27-202F-4857-A8C4-C7E5056703BF}"/>
              </a:ext>
            </a:extLst>
          </p:cNvPr>
          <p:cNvSpPr txBox="1">
            <a:spLocks/>
          </p:cNvSpPr>
          <p:nvPr/>
        </p:nvSpPr>
        <p:spPr>
          <a:xfrm>
            <a:off x="474274" y="2031817"/>
            <a:ext cx="11345870" cy="102896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b="0" dirty="0"/>
              <a:t>Per inviare un </a:t>
            </a:r>
            <a:r>
              <a:rPr lang="it-IT" dirty="0" err="1"/>
              <a:t>form</a:t>
            </a:r>
            <a:r>
              <a:rPr lang="it-IT" b="0" dirty="0"/>
              <a:t> al server solitamente si utilizza un </a:t>
            </a:r>
            <a:r>
              <a:rPr lang="it-IT" dirty="0"/>
              <a:t>input</a:t>
            </a:r>
            <a:r>
              <a:rPr lang="it-IT" b="0" dirty="0"/>
              <a:t> di tipo </a:t>
            </a:r>
            <a:r>
              <a:rPr lang="it-IT" dirty="0" err="1"/>
              <a:t>submit</a:t>
            </a:r>
            <a:r>
              <a:rPr lang="it-IT" b="0" dirty="0"/>
              <a:t>, che aggiunge un pulsante al </a:t>
            </a:r>
            <a:r>
              <a:rPr lang="it-IT" dirty="0" err="1"/>
              <a:t>form</a:t>
            </a:r>
            <a:r>
              <a:rPr lang="it-IT" b="0" dirty="0"/>
              <a:t>. Quando l’utente clicca su questo pulsante, il </a:t>
            </a:r>
            <a:r>
              <a:rPr lang="it-IT" dirty="0" err="1"/>
              <a:t>form</a:t>
            </a:r>
            <a:r>
              <a:rPr lang="it-IT" b="0" dirty="0"/>
              <a:t> viene inviato al server.</a:t>
            </a:r>
            <a:b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									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7FAF89A7-A109-4189-8A28-4B0BD943F70F}"/>
              </a:ext>
            </a:extLst>
          </p:cNvPr>
          <p:cNvSpPr txBox="1"/>
          <p:nvPr/>
        </p:nvSpPr>
        <p:spPr>
          <a:xfrm>
            <a:off x="474274" y="2719302"/>
            <a:ext cx="1143731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sz="2400" dirty="0" err="1">
                <a:solidFill>
                  <a:srgbClr val="A52A2A"/>
                </a:solidFill>
                <a:latin typeface="Consolas" panose="020B0609020204030204" pitchFamily="49" charset="0"/>
              </a:rPr>
              <a:t>form</a:t>
            </a:r>
            <a:r>
              <a:rPr lang="it-IT" sz="2400" dirty="0">
                <a:solidFill>
                  <a:srgbClr val="A52A2A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action</a:t>
            </a:r>
            <a:r>
              <a:rPr lang="en-US" sz="2400" dirty="0">
                <a:solidFill>
                  <a:srgbClr val="0000CD"/>
                </a:solidFill>
                <a:latin typeface="Consolas" panose="020B0609020204030204" pitchFamily="49" charset="0"/>
              </a:rPr>
              <a:t>="/action-</a:t>
            </a:r>
            <a:r>
              <a:rPr lang="en-US" sz="2400" dirty="0" err="1">
                <a:solidFill>
                  <a:srgbClr val="0000CD"/>
                </a:solidFill>
                <a:latin typeface="Consolas" panose="020B0609020204030204" pitchFamily="49" charset="0"/>
              </a:rPr>
              <a:t>url</a:t>
            </a:r>
            <a:r>
              <a:rPr lang="en-US" sz="2400" dirty="0">
                <a:solidFill>
                  <a:srgbClr val="0000CD"/>
                </a:solidFill>
                <a:latin typeface="Consolas" panose="020B0609020204030204" pitchFamily="49" charset="0"/>
              </a:rPr>
              <a:t>"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target</a:t>
            </a:r>
            <a:r>
              <a:rPr lang="en-US" sz="2400" dirty="0">
                <a:solidFill>
                  <a:srgbClr val="0000CD"/>
                </a:solidFill>
                <a:latin typeface="Consolas" panose="020B0609020204030204" pitchFamily="49" charset="0"/>
              </a:rPr>
              <a:t>="_blank"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method</a:t>
            </a:r>
            <a:r>
              <a:rPr lang="en-US" sz="2400" dirty="0">
                <a:solidFill>
                  <a:srgbClr val="0000CD"/>
                </a:solidFill>
                <a:latin typeface="Consolas" panose="020B0609020204030204" pitchFamily="49" charset="0"/>
              </a:rPr>
              <a:t>="post"</a:t>
            </a:r>
            <a:r>
              <a:rPr lang="it-IT" sz="24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it-IT" sz="2400" dirty="0">
                <a:solidFill>
                  <a:srgbClr val="000000"/>
                </a:solidFill>
                <a:latin typeface="Consolas" panose="020B0609020204030204" pitchFamily="49" charset="0"/>
              </a:rPr>
              <a:t> …</a:t>
            </a:r>
            <a:br>
              <a:rPr lang="it-IT" sz="2400" dirty="0"/>
            </a:br>
            <a:r>
              <a:rPr lang="it-IT" sz="2400" dirty="0"/>
              <a:t>  </a:t>
            </a:r>
            <a:r>
              <a:rPr lang="en-US" sz="24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A52A2A"/>
                </a:solidFill>
                <a:latin typeface="Consolas" panose="020B0609020204030204" pitchFamily="49" charset="0"/>
              </a:rPr>
              <a:t>input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 type</a:t>
            </a:r>
            <a:r>
              <a:rPr lang="en-US" sz="2400" dirty="0">
                <a:solidFill>
                  <a:srgbClr val="0000CD"/>
                </a:solidFill>
                <a:latin typeface="Consolas" panose="020B0609020204030204" pitchFamily="49" charset="0"/>
              </a:rPr>
              <a:t>="submit"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 value</a:t>
            </a:r>
            <a:r>
              <a:rPr lang="en-US" sz="2400" dirty="0">
                <a:solidFill>
                  <a:srgbClr val="0000CD"/>
                </a:solidFill>
                <a:latin typeface="Consolas" panose="020B0609020204030204" pitchFamily="49" charset="0"/>
              </a:rPr>
              <a:t>="Submit"&gt;</a:t>
            </a:r>
            <a:br>
              <a:rPr lang="it-IT" sz="2400" dirty="0"/>
            </a:br>
            <a:r>
              <a:rPr lang="it-IT" sz="24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sz="2400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it-IT" sz="2400" dirty="0" err="1">
                <a:solidFill>
                  <a:srgbClr val="A52A2A"/>
                </a:solidFill>
                <a:latin typeface="Consolas" panose="020B0609020204030204" pitchFamily="49" charset="0"/>
              </a:rPr>
              <a:t>form</a:t>
            </a:r>
            <a:r>
              <a:rPr lang="it-IT" sz="24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it-IT" sz="2400" dirty="0">
                <a:solidFill>
                  <a:schemeClr val="tx2"/>
                </a:solidFill>
              </a:rPr>
              <a:t>							</a:t>
            </a:r>
            <a:br>
              <a:rPr lang="it-IT" sz="2400" dirty="0">
                <a:solidFill>
                  <a:schemeClr val="tx2"/>
                </a:solidFill>
              </a:rPr>
            </a:br>
            <a:endParaRPr lang="it-IT" sz="2400" b="1" i="1" dirty="0">
              <a:solidFill>
                <a:schemeClr val="tx2"/>
              </a:solidFill>
            </a:endParaRP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BDA50345-D3A6-4727-AFD0-0C9C13696DF6}"/>
              </a:ext>
            </a:extLst>
          </p:cNvPr>
          <p:cNvSpPr txBox="1">
            <a:spLocks/>
          </p:cNvSpPr>
          <p:nvPr/>
        </p:nvSpPr>
        <p:spPr>
          <a:xfrm>
            <a:off x="423065" y="4259411"/>
            <a:ext cx="11345870" cy="176905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0" dirty="0"/>
              <a:t>L’attributo </a:t>
            </a:r>
            <a:r>
              <a:rPr lang="it-IT" dirty="0" err="1"/>
              <a:t>action</a:t>
            </a:r>
            <a:r>
              <a:rPr lang="it-IT" b="0" dirty="0"/>
              <a:t> indica l’URL a cui inviare il </a:t>
            </a:r>
            <a:r>
              <a:rPr lang="it-IT" dirty="0" err="1"/>
              <a:t>form</a:t>
            </a:r>
            <a:r>
              <a:rPr lang="it-IT" b="0" dirty="0"/>
              <a:t> (e.g. se il server è </a:t>
            </a:r>
            <a:r>
              <a:rPr lang="it-IT" b="0" i="1" dirty="0"/>
              <a:t>facebook.com</a:t>
            </a:r>
            <a:r>
              <a:rPr lang="it-IT" b="0" dirty="0"/>
              <a:t>, il </a:t>
            </a:r>
            <a:r>
              <a:rPr lang="it-IT" dirty="0" err="1"/>
              <a:t>form</a:t>
            </a:r>
            <a:r>
              <a:rPr lang="it-IT" b="0" dirty="0"/>
              <a:t> verrà inviato a </a:t>
            </a:r>
            <a:r>
              <a:rPr lang="it-IT" b="0" i="1" dirty="0"/>
              <a:t>facebook.com/</a:t>
            </a:r>
            <a:r>
              <a:rPr lang="it-IT" b="0" i="1" dirty="0" err="1"/>
              <a:t>action-url</a:t>
            </a:r>
            <a:r>
              <a:rPr lang="it-IT" b="0" dirty="0"/>
              <a:t>).</a:t>
            </a:r>
          </a:p>
          <a:p>
            <a:r>
              <a:rPr lang="it-IT" b="0" dirty="0"/>
              <a:t>L’attributo </a:t>
            </a:r>
            <a:r>
              <a:rPr lang="it-IT" dirty="0"/>
              <a:t>target</a:t>
            </a:r>
            <a:r>
              <a:rPr lang="it-IT" b="0" dirty="0"/>
              <a:t> indica in che modo aprire il risultato dell’invio del </a:t>
            </a:r>
            <a:r>
              <a:rPr lang="it-IT" dirty="0" err="1"/>
              <a:t>form</a:t>
            </a:r>
            <a:r>
              <a:rPr lang="it-IT" b="0" dirty="0"/>
              <a:t>. Se omesso, ha valore </a:t>
            </a:r>
            <a:r>
              <a:rPr lang="it-IT" b="0" i="1" dirty="0"/>
              <a:t>_self </a:t>
            </a:r>
            <a:r>
              <a:rPr lang="it-IT" b="0" dirty="0"/>
              <a:t>(il risultato verrò visualizzato nella stessa pagina). Ci sono diverse opzioni, tra cui </a:t>
            </a:r>
            <a:r>
              <a:rPr lang="it-IT" b="0" i="1" dirty="0"/>
              <a:t>_</a:t>
            </a:r>
            <a:r>
              <a:rPr lang="it-IT" b="0" i="1" dirty="0" err="1"/>
              <a:t>blank</a:t>
            </a:r>
            <a:r>
              <a:rPr lang="it-IT" b="0" i="1" dirty="0"/>
              <a:t> </a:t>
            </a:r>
            <a:r>
              <a:rPr lang="it-IT" b="0" dirty="0"/>
              <a:t>(il risultato verrà aperto in una nuova scheda del browser).</a:t>
            </a:r>
          </a:p>
          <a:p>
            <a:r>
              <a:rPr lang="it-IT" b="0" dirty="0"/>
              <a:t>L’attributo </a:t>
            </a:r>
            <a:r>
              <a:rPr lang="it-IT" dirty="0" err="1"/>
              <a:t>method</a:t>
            </a:r>
            <a:r>
              <a:rPr lang="it-IT" dirty="0"/>
              <a:t> </a:t>
            </a:r>
            <a:r>
              <a:rPr lang="it-IT" b="0" dirty="0"/>
              <a:t>indica il metodo HTTP da utilizzare per la richiesta al server.</a:t>
            </a:r>
          </a:p>
          <a:p>
            <a:endParaRPr lang="en-US" b="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46120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HTML5 – inviare dati in un </a:t>
            </a:r>
            <a:r>
              <a:rPr lang="it-IT" dirty="0" err="1"/>
              <a:t>form</a:t>
            </a:r>
            <a:endParaRPr lang="it-IT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Fondamenti di sviluppo web</a:t>
            </a:r>
          </a:p>
          <a:p>
            <a:endParaRPr lang="it-IT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3912B27-202F-4857-A8C4-C7E5056703BF}"/>
              </a:ext>
            </a:extLst>
          </p:cNvPr>
          <p:cNvSpPr txBox="1">
            <a:spLocks/>
          </p:cNvSpPr>
          <p:nvPr/>
        </p:nvSpPr>
        <p:spPr>
          <a:xfrm>
            <a:off x="474274" y="2031817"/>
            <a:ext cx="11345870" cy="102896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b="0" dirty="0"/>
              <a:t>Per includere i dati di un elemento di input nell’invio di un </a:t>
            </a:r>
            <a:r>
              <a:rPr lang="it-IT" dirty="0" err="1"/>
              <a:t>form</a:t>
            </a:r>
            <a:r>
              <a:rPr lang="it-IT" b="0" dirty="0"/>
              <a:t> bisogna specificare l’attributo </a:t>
            </a:r>
            <a:r>
              <a:rPr lang="it-IT" dirty="0" err="1"/>
              <a:t>name</a:t>
            </a:r>
            <a:r>
              <a:rPr lang="it-IT" dirty="0"/>
              <a:t> </a:t>
            </a:r>
            <a:r>
              <a:rPr lang="it-IT" b="0" dirty="0"/>
              <a:t>per quell’elemento di input.</a:t>
            </a:r>
            <a:b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									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7FAF89A7-A109-4189-8A28-4B0BD943F70F}"/>
              </a:ext>
            </a:extLst>
          </p:cNvPr>
          <p:cNvSpPr txBox="1"/>
          <p:nvPr/>
        </p:nvSpPr>
        <p:spPr>
          <a:xfrm>
            <a:off x="474274" y="2719302"/>
            <a:ext cx="1143731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sz="2400" dirty="0" err="1">
                <a:solidFill>
                  <a:srgbClr val="A52A2A"/>
                </a:solidFill>
                <a:latin typeface="Consolas" panose="020B0609020204030204" pitchFamily="49" charset="0"/>
              </a:rPr>
              <a:t>form</a:t>
            </a:r>
            <a:r>
              <a:rPr lang="it-IT" sz="24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it-IT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action</a:t>
            </a:r>
            <a:r>
              <a:rPr lang="it-IT" sz="2400" dirty="0">
                <a:solidFill>
                  <a:srgbClr val="0000CD"/>
                </a:solidFill>
                <a:latin typeface="Consolas" panose="020B0609020204030204" pitchFamily="49" charset="0"/>
              </a:rPr>
              <a:t>="/</a:t>
            </a:r>
            <a:r>
              <a:rPr lang="it-IT" sz="2400" dirty="0" err="1">
                <a:solidFill>
                  <a:srgbClr val="0000CD"/>
                </a:solidFill>
                <a:latin typeface="Consolas" panose="020B0609020204030204" pitchFamily="49" charset="0"/>
              </a:rPr>
              <a:t>action_page.php</a:t>
            </a:r>
            <a:r>
              <a:rPr lang="it-IT" sz="2400" dirty="0">
                <a:solidFill>
                  <a:srgbClr val="0000CD"/>
                </a:solidFill>
                <a:latin typeface="Consolas" panose="020B0609020204030204" pitchFamily="49" charset="0"/>
              </a:rPr>
              <a:t>"&gt;</a:t>
            </a:r>
            <a:br>
              <a:rPr lang="it-IT" sz="2400" dirty="0"/>
            </a:br>
            <a:r>
              <a:rPr lang="it-IT" sz="2400" dirty="0">
                <a:solidFill>
                  <a:srgbClr val="000000"/>
                </a:solidFill>
                <a:latin typeface="Consolas" panose="020B0609020204030204" pitchFamily="49" charset="0"/>
              </a:rPr>
              <a:t>  First </a:t>
            </a:r>
            <a:r>
              <a:rPr lang="it-IT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name</a:t>
            </a:r>
            <a:r>
              <a:rPr lang="it-IT" sz="2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it-IT" sz="24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sz="2400" dirty="0" err="1">
                <a:solidFill>
                  <a:srgbClr val="A52A2A"/>
                </a:solidFill>
                <a:latin typeface="Consolas" panose="020B0609020204030204" pitchFamily="49" charset="0"/>
              </a:rPr>
              <a:t>br</a:t>
            </a:r>
            <a:r>
              <a:rPr lang="it-IT" sz="24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it-IT" sz="2400" dirty="0"/>
            </a:br>
            <a:r>
              <a:rPr lang="it-IT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it-IT" sz="24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sz="2400" dirty="0">
                <a:solidFill>
                  <a:srgbClr val="A52A2A"/>
                </a:solidFill>
                <a:latin typeface="Consolas" panose="020B0609020204030204" pitchFamily="49" charset="0"/>
              </a:rPr>
              <a:t>input</a:t>
            </a:r>
            <a:r>
              <a:rPr lang="it-IT" sz="24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it-IT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it-IT" sz="2400" dirty="0">
                <a:solidFill>
                  <a:srgbClr val="0000CD"/>
                </a:solidFill>
                <a:latin typeface="Consolas" panose="020B0609020204030204" pitchFamily="49" charset="0"/>
              </a:rPr>
              <a:t>="text"</a:t>
            </a:r>
            <a:r>
              <a:rPr lang="it-IT" sz="24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it-IT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it-IT" sz="2400" dirty="0">
                <a:solidFill>
                  <a:srgbClr val="0000CD"/>
                </a:solidFill>
                <a:latin typeface="Consolas" panose="020B0609020204030204" pitchFamily="49" charset="0"/>
              </a:rPr>
              <a:t>="Mickey"&gt;&lt;</a:t>
            </a:r>
            <a:r>
              <a:rPr lang="it-IT" sz="2400" dirty="0" err="1">
                <a:solidFill>
                  <a:srgbClr val="A52A2A"/>
                </a:solidFill>
                <a:latin typeface="Consolas" panose="020B0609020204030204" pitchFamily="49" charset="0"/>
              </a:rPr>
              <a:t>br</a:t>
            </a:r>
            <a:r>
              <a:rPr lang="it-IT" sz="24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it-IT" sz="2400" dirty="0"/>
            </a:br>
            <a:r>
              <a:rPr lang="it-IT" sz="2400" dirty="0">
                <a:solidFill>
                  <a:srgbClr val="000000"/>
                </a:solidFill>
                <a:latin typeface="Consolas" panose="020B0609020204030204" pitchFamily="49" charset="0"/>
              </a:rPr>
              <a:t>  Last </a:t>
            </a:r>
            <a:r>
              <a:rPr lang="it-IT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name</a:t>
            </a:r>
            <a:r>
              <a:rPr lang="it-IT" sz="2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it-IT" sz="24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sz="2400" dirty="0" err="1">
                <a:solidFill>
                  <a:srgbClr val="A52A2A"/>
                </a:solidFill>
                <a:latin typeface="Consolas" panose="020B0609020204030204" pitchFamily="49" charset="0"/>
              </a:rPr>
              <a:t>br</a:t>
            </a:r>
            <a:r>
              <a:rPr lang="it-IT" sz="24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it-IT" sz="2400" dirty="0"/>
            </a:br>
            <a:r>
              <a:rPr lang="it-IT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it-IT" sz="24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sz="2400" dirty="0">
                <a:solidFill>
                  <a:srgbClr val="A52A2A"/>
                </a:solidFill>
                <a:latin typeface="Consolas" panose="020B0609020204030204" pitchFamily="49" charset="0"/>
              </a:rPr>
              <a:t>input</a:t>
            </a:r>
            <a:r>
              <a:rPr lang="it-IT" sz="24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it-IT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it-IT" sz="2400" dirty="0">
                <a:solidFill>
                  <a:srgbClr val="0000CD"/>
                </a:solidFill>
                <a:latin typeface="Consolas" panose="020B0609020204030204" pitchFamily="49" charset="0"/>
              </a:rPr>
              <a:t>="text"</a:t>
            </a:r>
            <a:r>
              <a:rPr lang="it-IT" sz="24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it-IT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it-IT" sz="24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it-IT" sz="2400" dirty="0" err="1">
                <a:solidFill>
                  <a:srgbClr val="0000CD"/>
                </a:solidFill>
                <a:latin typeface="Consolas" panose="020B0609020204030204" pitchFamily="49" charset="0"/>
              </a:rPr>
              <a:t>lastname</a:t>
            </a:r>
            <a:r>
              <a:rPr lang="it-IT" sz="2400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it-IT" sz="24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it-IT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it-IT" sz="2400" dirty="0">
                <a:solidFill>
                  <a:srgbClr val="0000CD"/>
                </a:solidFill>
                <a:latin typeface="Consolas" panose="020B0609020204030204" pitchFamily="49" charset="0"/>
              </a:rPr>
              <a:t>="Mouse"&gt;&lt;</a:t>
            </a:r>
            <a:r>
              <a:rPr lang="it-IT" sz="2400" dirty="0" err="1">
                <a:solidFill>
                  <a:srgbClr val="A52A2A"/>
                </a:solidFill>
                <a:latin typeface="Consolas" panose="020B0609020204030204" pitchFamily="49" charset="0"/>
              </a:rPr>
              <a:t>br</a:t>
            </a:r>
            <a:r>
              <a:rPr lang="it-IT" sz="2400" dirty="0">
                <a:solidFill>
                  <a:srgbClr val="0000CD"/>
                </a:solidFill>
                <a:latin typeface="Consolas" panose="020B0609020204030204" pitchFamily="49" charset="0"/>
              </a:rPr>
              <a:t>&gt;&lt;</a:t>
            </a:r>
            <a:r>
              <a:rPr lang="it-IT" sz="2400" dirty="0" err="1">
                <a:solidFill>
                  <a:srgbClr val="A52A2A"/>
                </a:solidFill>
                <a:latin typeface="Consolas" panose="020B0609020204030204" pitchFamily="49" charset="0"/>
              </a:rPr>
              <a:t>br</a:t>
            </a:r>
            <a:r>
              <a:rPr lang="it-IT" sz="24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it-IT" sz="2400" dirty="0"/>
            </a:br>
            <a:r>
              <a:rPr lang="it-IT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it-IT" sz="24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sz="2400" dirty="0">
                <a:solidFill>
                  <a:srgbClr val="A52A2A"/>
                </a:solidFill>
                <a:latin typeface="Consolas" panose="020B0609020204030204" pitchFamily="49" charset="0"/>
              </a:rPr>
              <a:t>input</a:t>
            </a:r>
            <a:r>
              <a:rPr lang="it-IT" sz="24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it-IT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it-IT" sz="24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it-IT" sz="2400" dirty="0" err="1">
                <a:solidFill>
                  <a:srgbClr val="0000CD"/>
                </a:solidFill>
                <a:latin typeface="Consolas" panose="020B0609020204030204" pitchFamily="49" charset="0"/>
              </a:rPr>
              <a:t>submit</a:t>
            </a:r>
            <a:r>
              <a:rPr lang="it-IT" sz="2400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it-IT" sz="24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it-IT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it-IT" sz="24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it-IT" sz="2400" dirty="0" err="1">
                <a:solidFill>
                  <a:srgbClr val="0000CD"/>
                </a:solidFill>
                <a:latin typeface="Consolas" panose="020B0609020204030204" pitchFamily="49" charset="0"/>
              </a:rPr>
              <a:t>Submit</a:t>
            </a:r>
            <a:r>
              <a:rPr lang="it-IT" sz="2400" dirty="0">
                <a:solidFill>
                  <a:srgbClr val="0000CD"/>
                </a:solidFill>
                <a:latin typeface="Consolas" panose="020B0609020204030204" pitchFamily="49" charset="0"/>
              </a:rPr>
              <a:t>"&gt;</a:t>
            </a:r>
            <a:br>
              <a:rPr lang="it-IT" sz="2400" dirty="0"/>
            </a:br>
            <a:r>
              <a:rPr lang="it-IT" sz="24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sz="2400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it-IT" sz="2400" dirty="0" err="1">
                <a:solidFill>
                  <a:srgbClr val="A52A2A"/>
                </a:solidFill>
                <a:latin typeface="Consolas" panose="020B0609020204030204" pitchFamily="49" charset="0"/>
              </a:rPr>
              <a:t>form</a:t>
            </a:r>
            <a:r>
              <a:rPr lang="it-IT" sz="24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it-IT" sz="2400" b="1" i="1" dirty="0">
              <a:solidFill>
                <a:schemeClr val="tx2"/>
              </a:solidFill>
            </a:endParaRP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BDA50345-D3A6-4727-AFD0-0C9C13696DF6}"/>
              </a:ext>
            </a:extLst>
          </p:cNvPr>
          <p:cNvSpPr txBox="1">
            <a:spLocks/>
          </p:cNvSpPr>
          <p:nvPr/>
        </p:nvSpPr>
        <p:spPr>
          <a:xfrm>
            <a:off x="474274" y="5396958"/>
            <a:ext cx="11345870" cy="17690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b="0" dirty="0"/>
              <a:t>In questo caso, solo il valore dell’</a:t>
            </a:r>
            <a:r>
              <a:rPr lang="it-IT" dirty="0"/>
              <a:t>input</a:t>
            </a:r>
            <a:r>
              <a:rPr lang="it-IT" b="0" dirty="0"/>
              <a:t> chiamato </a:t>
            </a:r>
            <a:r>
              <a:rPr lang="it-IT" b="0" i="1" dirty="0" err="1"/>
              <a:t>lastname</a:t>
            </a:r>
            <a:r>
              <a:rPr lang="it-IT" b="0" dirty="0"/>
              <a:t> verrà inviato nel </a:t>
            </a:r>
            <a:r>
              <a:rPr lang="it-IT" b="0" dirty="0" err="1"/>
              <a:t>form</a:t>
            </a:r>
            <a:r>
              <a:rPr lang="it-IT" b="0" dirty="0"/>
              <a:t> perché l’altro input non ha un attributo </a:t>
            </a:r>
            <a:r>
              <a:rPr lang="it-IT" dirty="0" err="1"/>
              <a:t>name</a:t>
            </a:r>
            <a:r>
              <a:rPr lang="it-IT" b="0" dirty="0"/>
              <a:t> specificato.                                                        </a:t>
            </a:r>
            <a:r>
              <a:rPr lang="it-IT" b="0" dirty="0">
                <a:hlinkClick r:id="rId2"/>
              </a:rPr>
              <a:t>Live demo</a:t>
            </a:r>
            <a:endParaRPr lang="it-IT" b="0" dirty="0"/>
          </a:p>
        </p:txBody>
      </p:sp>
    </p:spTree>
    <p:extLst>
      <p:ext uri="{BB962C8B-B14F-4D97-AF65-F5344CB8AC3E}">
        <p14:creationId xmlns:p14="http://schemas.microsoft.com/office/powerpoint/2010/main" val="113897792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HTML5 – password input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Fondamenti di sviluppo web</a:t>
            </a:r>
          </a:p>
          <a:p>
            <a:endParaRPr lang="it-IT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3912B27-202F-4857-A8C4-C7E5056703BF}"/>
              </a:ext>
            </a:extLst>
          </p:cNvPr>
          <p:cNvSpPr txBox="1">
            <a:spLocks/>
          </p:cNvSpPr>
          <p:nvPr/>
        </p:nvSpPr>
        <p:spPr>
          <a:xfrm>
            <a:off x="565714" y="2272736"/>
            <a:ext cx="11345870" cy="69601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40000" lnSpcReduction="20000"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6000" b="0" dirty="0"/>
              <a:t>Questo tipo di </a:t>
            </a:r>
            <a:r>
              <a:rPr lang="it-IT" sz="6000" dirty="0"/>
              <a:t>input</a:t>
            </a:r>
            <a:r>
              <a:rPr lang="it-IT" sz="6000" b="0" dirty="0"/>
              <a:t> rappresenta un campo in cui è possibile inserire una password.</a:t>
            </a:r>
            <a:b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									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7FAF89A7-A109-4189-8A28-4B0BD943F70F}"/>
              </a:ext>
            </a:extLst>
          </p:cNvPr>
          <p:cNvSpPr txBox="1"/>
          <p:nvPr/>
        </p:nvSpPr>
        <p:spPr>
          <a:xfrm>
            <a:off x="565714" y="2968752"/>
            <a:ext cx="1143731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A52A2A"/>
                </a:solidFill>
                <a:latin typeface="Consolas" panose="020B0609020204030204" pitchFamily="49" charset="0"/>
              </a:rPr>
              <a:t>input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 type</a:t>
            </a:r>
            <a:r>
              <a:rPr lang="en-US" sz="2400" dirty="0">
                <a:solidFill>
                  <a:srgbClr val="0000CD"/>
                </a:solidFill>
                <a:latin typeface="Consolas" panose="020B0609020204030204" pitchFamily="49" charset="0"/>
              </a:rPr>
              <a:t>="password"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 name</a:t>
            </a:r>
            <a:r>
              <a:rPr lang="en-US" sz="24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en-US" sz="2400" dirty="0" err="1">
                <a:solidFill>
                  <a:srgbClr val="0000CD"/>
                </a:solidFill>
                <a:latin typeface="Consolas" panose="020B0609020204030204" pitchFamily="49" charset="0"/>
              </a:rPr>
              <a:t>psw</a:t>
            </a:r>
            <a:r>
              <a:rPr lang="en-US" sz="2400" dirty="0">
                <a:solidFill>
                  <a:srgbClr val="0000CD"/>
                </a:solidFill>
                <a:latin typeface="Consolas" panose="020B0609020204030204" pitchFamily="49" charset="0"/>
              </a:rPr>
              <a:t>"&gt;</a:t>
            </a:r>
            <a:br>
              <a:rPr lang="it-IT" sz="2400" dirty="0">
                <a:solidFill>
                  <a:srgbClr val="0000CD"/>
                </a:solidFill>
                <a:latin typeface="Consolas" panose="020B0609020204030204" pitchFamily="49" charset="0"/>
              </a:rPr>
            </a:br>
            <a:endParaRPr lang="it-IT" dirty="0"/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70EC6569-2C09-428C-90A0-ABFBF4E31FDE}"/>
              </a:ext>
            </a:extLst>
          </p:cNvPr>
          <p:cNvSpPr/>
          <p:nvPr/>
        </p:nvSpPr>
        <p:spPr>
          <a:xfrm>
            <a:off x="565714" y="3884961"/>
            <a:ext cx="16942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400" dirty="0">
                <a:hlinkClick r:id="rId2"/>
              </a:rPr>
              <a:t>Live demo</a:t>
            </a:r>
            <a:endParaRPr lang="en-US" sz="2400" dirty="0">
              <a:solidFill>
                <a:srgbClr val="0000CD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475083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HTML5 – radio input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Fondamenti di sviluppo web</a:t>
            </a:r>
          </a:p>
          <a:p>
            <a:endParaRPr lang="it-IT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3912B27-202F-4857-A8C4-C7E5056703BF}"/>
              </a:ext>
            </a:extLst>
          </p:cNvPr>
          <p:cNvSpPr txBox="1">
            <a:spLocks/>
          </p:cNvSpPr>
          <p:nvPr/>
        </p:nvSpPr>
        <p:spPr>
          <a:xfrm>
            <a:off x="565714" y="2272736"/>
            <a:ext cx="11345870" cy="69601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2500" lnSpcReduction="20000"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6000" b="0" dirty="0"/>
              <a:t>Questo tipo di </a:t>
            </a:r>
            <a:r>
              <a:rPr lang="it-IT" sz="6000" dirty="0"/>
              <a:t>input</a:t>
            </a:r>
            <a:r>
              <a:rPr lang="it-IT" sz="6000" b="0" dirty="0"/>
              <a:t> rappresenta un </a:t>
            </a:r>
            <a:r>
              <a:rPr lang="it-IT" sz="6000" b="0" i="1" dirty="0"/>
              <a:t>radio </a:t>
            </a:r>
            <a:r>
              <a:rPr lang="it-IT" sz="6000" b="0" i="1" dirty="0" err="1"/>
              <a:t>button</a:t>
            </a:r>
            <a:r>
              <a:rPr lang="it-IT" sz="6000" b="0" dirty="0"/>
              <a:t>.</a:t>
            </a:r>
            <a:b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									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7FAF89A7-A109-4189-8A28-4B0BD943F70F}"/>
              </a:ext>
            </a:extLst>
          </p:cNvPr>
          <p:cNvSpPr txBox="1"/>
          <p:nvPr/>
        </p:nvSpPr>
        <p:spPr>
          <a:xfrm>
            <a:off x="565714" y="2968752"/>
            <a:ext cx="1143731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sz="2400" dirty="0" err="1">
                <a:solidFill>
                  <a:srgbClr val="A52A2A"/>
                </a:solidFill>
                <a:latin typeface="Consolas" panose="020B0609020204030204" pitchFamily="49" charset="0"/>
              </a:rPr>
              <a:t>form</a:t>
            </a:r>
            <a:r>
              <a:rPr lang="it-IT" sz="24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it-IT" sz="2400" dirty="0"/>
            </a:br>
            <a:r>
              <a:rPr lang="it-IT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it-IT" sz="24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sz="2400" dirty="0">
                <a:solidFill>
                  <a:srgbClr val="A52A2A"/>
                </a:solidFill>
                <a:latin typeface="Consolas" panose="020B0609020204030204" pitchFamily="49" charset="0"/>
              </a:rPr>
              <a:t>input</a:t>
            </a:r>
            <a:r>
              <a:rPr lang="it-IT" sz="24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it-IT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it-IT" sz="2400" dirty="0">
                <a:solidFill>
                  <a:srgbClr val="0000CD"/>
                </a:solidFill>
                <a:latin typeface="Consolas" panose="020B0609020204030204" pitchFamily="49" charset="0"/>
              </a:rPr>
              <a:t>="radio"</a:t>
            </a:r>
            <a:r>
              <a:rPr lang="it-IT" sz="24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it-IT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it-IT" sz="2400" dirty="0">
                <a:solidFill>
                  <a:srgbClr val="0000CD"/>
                </a:solidFill>
                <a:latin typeface="Consolas" panose="020B0609020204030204" pitchFamily="49" charset="0"/>
              </a:rPr>
              <a:t>="gender"</a:t>
            </a:r>
            <a:r>
              <a:rPr lang="it-IT" sz="24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it-IT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it-IT" sz="2400" dirty="0">
                <a:solidFill>
                  <a:srgbClr val="0000CD"/>
                </a:solidFill>
                <a:latin typeface="Consolas" panose="020B0609020204030204" pitchFamily="49" charset="0"/>
              </a:rPr>
              <a:t>="male"</a:t>
            </a:r>
            <a:r>
              <a:rPr lang="it-IT" sz="24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it-IT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checked</a:t>
            </a:r>
            <a:r>
              <a:rPr lang="it-IT" sz="24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it-IT" sz="2400" dirty="0">
                <a:solidFill>
                  <a:srgbClr val="000000"/>
                </a:solidFill>
                <a:latin typeface="Consolas" panose="020B0609020204030204" pitchFamily="49" charset="0"/>
              </a:rPr>
              <a:t> Male</a:t>
            </a:r>
            <a:r>
              <a:rPr lang="it-IT" sz="24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sz="2400" dirty="0" err="1">
                <a:solidFill>
                  <a:srgbClr val="A52A2A"/>
                </a:solidFill>
                <a:latin typeface="Consolas" panose="020B0609020204030204" pitchFamily="49" charset="0"/>
              </a:rPr>
              <a:t>br</a:t>
            </a:r>
            <a:r>
              <a:rPr lang="it-IT" sz="24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it-IT" sz="2400" dirty="0"/>
            </a:br>
            <a:r>
              <a:rPr lang="it-IT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it-IT" sz="24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sz="2400" dirty="0">
                <a:solidFill>
                  <a:srgbClr val="A52A2A"/>
                </a:solidFill>
                <a:latin typeface="Consolas" panose="020B0609020204030204" pitchFamily="49" charset="0"/>
              </a:rPr>
              <a:t>input</a:t>
            </a:r>
            <a:r>
              <a:rPr lang="it-IT" sz="24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it-IT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it-IT" sz="2400" dirty="0">
                <a:solidFill>
                  <a:srgbClr val="0000CD"/>
                </a:solidFill>
                <a:latin typeface="Consolas" panose="020B0609020204030204" pitchFamily="49" charset="0"/>
              </a:rPr>
              <a:t>="radio"</a:t>
            </a:r>
            <a:r>
              <a:rPr lang="it-IT" sz="24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it-IT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it-IT" sz="2400" dirty="0">
                <a:solidFill>
                  <a:srgbClr val="0000CD"/>
                </a:solidFill>
                <a:latin typeface="Consolas" panose="020B0609020204030204" pitchFamily="49" charset="0"/>
              </a:rPr>
              <a:t>="gender"</a:t>
            </a:r>
            <a:r>
              <a:rPr lang="it-IT" sz="24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it-IT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it-IT" sz="24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it-IT" sz="2400" dirty="0" err="1">
                <a:solidFill>
                  <a:srgbClr val="0000CD"/>
                </a:solidFill>
                <a:latin typeface="Consolas" panose="020B0609020204030204" pitchFamily="49" charset="0"/>
              </a:rPr>
              <a:t>female</a:t>
            </a:r>
            <a:r>
              <a:rPr lang="it-IT" sz="2400" dirty="0">
                <a:solidFill>
                  <a:srgbClr val="0000CD"/>
                </a:solidFill>
                <a:latin typeface="Consolas" panose="020B0609020204030204" pitchFamily="49" charset="0"/>
              </a:rPr>
              <a:t>"&gt;</a:t>
            </a:r>
            <a:r>
              <a:rPr lang="it-IT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it-IT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Female</a:t>
            </a:r>
            <a:r>
              <a:rPr lang="it-IT" sz="24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sz="2400" dirty="0" err="1">
                <a:solidFill>
                  <a:srgbClr val="A52A2A"/>
                </a:solidFill>
                <a:latin typeface="Consolas" panose="020B0609020204030204" pitchFamily="49" charset="0"/>
              </a:rPr>
              <a:t>br</a:t>
            </a:r>
            <a:r>
              <a:rPr lang="it-IT" sz="24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it-IT" sz="2400" dirty="0"/>
            </a:br>
            <a:r>
              <a:rPr lang="it-IT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it-IT" sz="24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sz="2400" dirty="0">
                <a:solidFill>
                  <a:srgbClr val="A52A2A"/>
                </a:solidFill>
                <a:latin typeface="Consolas" panose="020B0609020204030204" pitchFamily="49" charset="0"/>
              </a:rPr>
              <a:t>input</a:t>
            </a:r>
            <a:r>
              <a:rPr lang="it-IT" sz="24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it-IT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it-IT" sz="2400" dirty="0">
                <a:solidFill>
                  <a:srgbClr val="0000CD"/>
                </a:solidFill>
                <a:latin typeface="Consolas" panose="020B0609020204030204" pitchFamily="49" charset="0"/>
              </a:rPr>
              <a:t>="radio"</a:t>
            </a:r>
            <a:r>
              <a:rPr lang="it-IT" sz="24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it-IT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it-IT" sz="2400" dirty="0">
                <a:solidFill>
                  <a:srgbClr val="0000CD"/>
                </a:solidFill>
                <a:latin typeface="Consolas" panose="020B0609020204030204" pitchFamily="49" charset="0"/>
              </a:rPr>
              <a:t>="gender"</a:t>
            </a:r>
            <a:r>
              <a:rPr lang="it-IT" sz="24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it-IT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it-IT" sz="24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it-IT" sz="2400" dirty="0" err="1">
                <a:solidFill>
                  <a:srgbClr val="0000CD"/>
                </a:solidFill>
                <a:latin typeface="Consolas" panose="020B0609020204030204" pitchFamily="49" charset="0"/>
              </a:rPr>
              <a:t>other</a:t>
            </a:r>
            <a:r>
              <a:rPr lang="it-IT" sz="2400" dirty="0">
                <a:solidFill>
                  <a:srgbClr val="0000CD"/>
                </a:solidFill>
                <a:latin typeface="Consolas" panose="020B0609020204030204" pitchFamily="49" charset="0"/>
              </a:rPr>
              <a:t>"&gt;</a:t>
            </a:r>
            <a:r>
              <a:rPr lang="it-IT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it-IT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Other</a:t>
            </a:r>
            <a:br>
              <a:rPr lang="it-IT" sz="2400" dirty="0"/>
            </a:br>
            <a:r>
              <a:rPr lang="it-IT" sz="24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sz="2400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it-IT" sz="2400" dirty="0" err="1">
                <a:solidFill>
                  <a:srgbClr val="A52A2A"/>
                </a:solidFill>
                <a:latin typeface="Consolas" panose="020B0609020204030204" pitchFamily="49" charset="0"/>
              </a:rPr>
              <a:t>form</a:t>
            </a:r>
            <a:r>
              <a:rPr lang="it-IT" sz="24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it-IT" sz="2400" dirty="0">
                <a:solidFill>
                  <a:srgbClr val="0000CD"/>
                </a:solidFill>
                <a:latin typeface="Consolas" panose="020B0609020204030204" pitchFamily="49" charset="0"/>
              </a:rPr>
            </a:br>
            <a:endParaRPr lang="it-IT" dirty="0"/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70EC6569-2C09-428C-90A0-ABFBF4E31FDE}"/>
              </a:ext>
            </a:extLst>
          </p:cNvPr>
          <p:cNvSpPr/>
          <p:nvPr/>
        </p:nvSpPr>
        <p:spPr>
          <a:xfrm>
            <a:off x="565714" y="5095036"/>
            <a:ext cx="16942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400" dirty="0">
                <a:hlinkClick r:id="rId2"/>
              </a:rPr>
              <a:t>Live demo</a:t>
            </a:r>
            <a:endParaRPr lang="en-US" sz="2400" dirty="0">
              <a:solidFill>
                <a:srgbClr val="0000CD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317933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HTML5 – </a:t>
            </a:r>
            <a:r>
              <a:rPr lang="it-IT" dirty="0" err="1"/>
              <a:t>checkbox</a:t>
            </a:r>
            <a:r>
              <a:rPr lang="it-IT" dirty="0"/>
              <a:t> input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Fondamenti di sviluppo web</a:t>
            </a:r>
          </a:p>
          <a:p>
            <a:endParaRPr lang="it-IT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3912B27-202F-4857-A8C4-C7E5056703BF}"/>
              </a:ext>
            </a:extLst>
          </p:cNvPr>
          <p:cNvSpPr txBox="1">
            <a:spLocks/>
          </p:cNvSpPr>
          <p:nvPr/>
        </p:nvSpPr>
        <p:spPr>
          <a:xfrm>
            <a:off x="565714" y="2272736"/>
            <a:ext cx="11345870" cy="69601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2500" lnSpcReduction="20000"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6000" b="0" dirty="0"/>
              <a:t>Questo tipo di </a:t>
            </a:r>
            <a:r>
              <a:rPr lang="it-IT" sz="6000" dirty="0"/>
              <a:t>input</a:t>
            </a:r>
            <a:r>
              <a:rPr lang="it-IT" sz="6000" b="0" dirty="0"/>
              <a:t> rappresenta una </a:t>
            </a:r>
            <a:r>
              <a:rPr lang="it-IT" sz="6000" b="0" i="1" dirty="0" err="1"/>
              <a:t>checkbox</a:t>
            </a:r>
            <a:r>
              <a:rPr lang="it-IT" sz="6000" b="0" dirty="0"/>
              <a:t>.</a:t>
            </a:r>
            <a:b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									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7FAF89A7-A109-4189-8A28-4B0BD943F70F}"/>
              </a:ext>
            </a:extLst>
          </p:cNvPr>
          <p:cNvSpPr txBox="1"/>
          <p:nvPr/>
        </p:nvSpPr>
        <p:spPr>
          <a:xfrm>
            <a:off x="565714" y="2968752"/>
            <a:ext cx="1143731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A52A2A"/>
                </a:solidFill>
                <a:latin typeface="Consolas" panose="020B0609020204030204" pitchFamily="49" charset="0"/>
              </a:rPr>
              <a:t>form</a:t>
            </a:r>
            <a:r>
              <a:rPr lang="en-US" sz="24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sz="2400" dirty="0"/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24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A52A2A"/>
                </a:solidFill>
                <a:latin typeface="Consolas" panose="020B0609020204030204" pitchFamily="49" charset="0"/>
              </a:rPr>
              <a:t>input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 type</a:t>
            </a:r>
            <a:r>
              <a:rPr lang="en-US" sz="2400" dirty="0">
                <a:solidFill>
                  <a:srgbClr val="0000CD"/>
                </a:solidFill>
                <a:latin typeface="Consolas" panose="020B0609020204030204" pitchFamily="49" charset="0"/>
              </a:rPr>
              <a:t>="checkbox"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 name</a:t>
            </a:r>
            <a:r>
              <a:rPr lang="en-US" sz="2400" dirty="0">
                <a:solidFill>
                  <a:srgbClr val="0000CD"/>
                </a:solidFill>
                <a:latin typeface="Consolas" panose="020B0609020204030204" pitchFamily="49" charset="0"/>
              </a:rPr>
              <a:t>="vehicle1"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 value</a:t>
            </a:r>
            <a:r>
              <a:rPr lang="en-US" sz="2400" dirty="0">
                <a:solidFill>
                  <a:srgbClr val="0000CD"/>
                </a:solidFill>
                <a:latin typeface="Consolas" panose="020B0609020204030204" pitchFamily="49" charset="0"/>
              </a:rPr>
              <a:t>="Bike"&gt;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I have a bike</a:t>
            </a:r>
            <a:r>
              <a:rPr lang="en-US" sz="24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 err="1">
                <a:solidFill>
                  <a:srgbClr val="A52A2A"/>
                </a:solidFill>
                <a:latin typeface="Consolas" panose="020B0609020204030204" pitchFamily="49" charset="0"/>
              </a:rPr>
              <a:t>br</a:t>
            </a:r>
            <a:r>
              <a:rPr lang="en-US" sz="24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sz="2400" dirty="0"/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24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A52A2A"/>
                </a:solidFill>
                <a:latin typeface="Consolas" panose="020B0609020204030204" pitchFamily="49" charset="0"/>
              </a:rPr>
              <a:t>input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 type</a:t>
            </a:r>
            <a:r>
              <a:rPr lang="en-US" sz="2400" dirty="0">
                <a:solidFill>
                  <a:srgbClr val="0000CD"/>
                </a:solidFill>
                <a:latin typeface="Consolas" panose="020B0609020204030204" pitchFamily="49" charset="0"/>
              </a:rPr>
              <a:t>="checkbox"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 name</a:t>
            </a:r>
            <a:r>
              <a:rPr lang="en-US" sz="2400" dirty="0">
                <a:solidFill>
                  <a:srgbClr val="0000CD"/>
                </a:solidFill>
                <a:latin typeface="Consolas" panose="020B0609020204030204" pitchFamily="49" charset="0"/>
              </a:rPr>
              <a:t>="vehicle2"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 value</a:t>
            </a:r>
            <a:r>
              <a:rPr lang="en-US" sz="2400" dirty="0">
                <a:solidFill>
                  <a:srgbClr val="0000CD"/>
                </a:solidFill>
                <a:latin typeface="Consolas" panose="020B0609020204030204" pitchFamily="49" charset="0"/>
              </a:rPr>
              <a:t>="Car"&gt;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I have a car </a:t>
            </a:r>
            <a:br>
              <a:rPr lang="en-US" sz="2400" dirty="0"/>
            </a:br>
            <a:r>
              <a:rPr lang="en-US" sz="24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A52A2A"/>
                </a:solidFill>
                <a:latin typeface="Consolas" panose="020B0609020204030204" pitchFamily="49" charset="0"/>
              </a:rPr>
              <a:t>/form</a:t>
            </a:r>
            <a:r>
              <a:rPr lang="en-US" sz="24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it-IT" sz="2400" dirty="0">
                <a:solidFill>
                  <a:srgbClr val="0000CD"/>
                </a:solidFill>
                <a:latin typeface="Consolas" panose="020B0609020204030204" pitchFamily="49" charset="0"/>
              </a:rPr>
            </a:br>
            <a:endParaRPr lang="it-IT" dirty="0"/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70EC6569-2C09-428C-90A0-ABFBF4E31FDE}"/>
              </a:ext>
            </a:extLst>
          </p:cNvPr>
          <p:cNvSpPr/>
          <p:nvPr/>
        </p:nvSpPr>
        <p:spPr>
          <a:xfrm>
            <a:off x="565714" y="5396186"/>
            <a:ext cx="16942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400" dirty="0">
                <a:hlinkClick r:id="rId2"/>
              </a:rPr>
              <a:t>Live demo</a:t>
            </a:r>
            <a:endParaRPr lang="en-US" sz="2400" dirty="0">
              <a:solidFill>
                <a:srgbClr val="0000CD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8462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Client Web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34" y="2369648"/>
            <a:ext cx="10515600" cy="3643374"/>
          </a:xfrm>
        </p:spPr>
        <p:txBody>
          <a:bodyPr>
            <a:normAutofit/>
          </a:bodyPr>
          <a:lstStyle/>
          <a:p>
            <a:r>
              <a:rPr lang="it-IT" dirty="0"/>
              <a:t>In questo corso ci occuperemo dello sviluppo di un client web per il browser ed un server con cui il client comunicherà</a:t>
            </a:r>
          </a:p>
          <a:p>
            <a:endParaRPr lang="it-IT" dirty="0"/>
          </a:p>
          <a:p>
            <a:r>
              <a:rPr lang="it-IT" dirty="0"/>
              <a:t>Come sviluppare un client web per il browser?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chemeClr val="tx2"/>
                </a:solidFill>
              </a:rPr>
              <a:t>HTML</a:t>
            </a:r>
            <a:r>
              <a:rPr lang="it-IT" dirty="0">
                <a:solidFill>
                  <a:schemeClr val="tx2"/>
                </a:solidFill>
              </a:rPr>
              <a:t> per definire la struttura della nostra applicazione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chemeClr val="tx2"/>
                </a:solidFill>
              </a:rPr>
              <a:t>CSS</a:t>
            </a:r>
            <a:r>
              <a:rPr lang="it-IT" dirty="0">
                <a:solidFill>
                  <a:schemeClr val="tx2"/>
                </a:solidFill>
              </a:rPr>
              <a:t> per decorare e «abbellire» la struttura che abbiamo definito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b="1" dirty="0" err="1">
                <a:solidFill>
                  <a:schemeClr val="tx2"/>
                </a:solidFill>
              </a:rPr>
              <a:t>Javascript</a:t>
            </a:r>
            <a:r>
              <a:rPr lang="it-IT" dirty="0">
                <a:solidFill>
                  <a:schemeClr val="tx2"/>
                </a:solidFill>
              </a:rPr>
              <a:t> per aggiungere dinamicità (es. animazioni, interazione avanzata con l’utente)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Fondamenti di sviluppo web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7707198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HTML5 – </a:t>
            </a:r>
            <a:r>
              <a:rPr lang="it-IT" dirty="0" err="1"/>
              <a:t>button</a:t>
            </a:r>
            <a:r>
              <a:rPr lang="it-IT" dirty="0"/>
              <a:t> input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Fondamenti di sviluppo web</a:t>
            </a:r>
          </a:p>
          <a:p>
            <a:endParaRPr lang="it-IT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3912B27-202F-4857-A8C4-C7E5056703BF}"/>
              </a:ext>
            </a:extLst>
          </p:cNvPr>
          <p:cNvSpPr txBox="1">
            <a:spLocks/>
          </p:cNvSpPr>
          <p:nvPr/>
        </p:nvSpPr>
        <p:spPr>
          <a:xfrm>
            <a:off x="565714" y="2272736"/>
            <a:ext cx="11345870" cy="69601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2500" lnSpcReduction="20000"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6000" b="0" dirty="0"/>
              <a:t>Questo tipo di </a:t>
            </a:r>
            <a:r>
              <a:rPr lang="it-IT" sz="6000" dirty="0"/>
              <a:t>input</a:t>
            </a:r>
            <a:r>
              <a:rPr lang="it-IT" sz="6000" b="0" dirty="0"/>
              <a:t> rappresenta un pulsante.</a:t>
            </a:r>
            <a:b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									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7FAF89A7-A109-4189-8A28-4B0BD943F70F}"/>
              </a:ext>
            </a:extLst>
          </p:cNvPr>
          <p:cNvSpPr txBox="1"/>
          <p:nvPr/>
        </p:nvSpPr>
        <p:spPr>
          <a:xfrm>
            <a:off x="565714" y="2968752"/>
            <a:ext cx="1143731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A52A2A"/>
                </a:solidFill>
                <a:latin typeface="Consolas" panose="020B0609020204030204" pitchFamily="49" charset="0"/>
              </a:rPr>
              <a:t>input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 type</a:t>
            </a:r>
            <a:r>
              <a:rPr lang="en-US" sz="2400" dirty="0">
                <a:solidFill>
                  <a:srgbClr val="0000CD"/>
                </a:solidFill>
                <a:latin typeface="Consolas" panose="020B0609020204030204" pitchFamily="49" charset="0"/>
              </a:rPr>
              <a:t>="button"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 onclick</a:t>
            </a:r>
            <a:r>
              <a:rPr lang="en-US" sz="2400" dirty="0">
                <a:solidFill>
                  <a:srgbClr val="0000CD"/>
                </a:solidFill>
                <a:latin typeface="Consolas" panose="020B0609020204030204" pitchFamily="49" charset="0"/>
              </a:rPr>
              <a:t>="alert('Hello World!')"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 value</a:t>
            </a:r>
            <a:r>
              <a:rPr lang="en-US" sz="2400" dirty="0">
                <a:solidFill>
                  <a:srgbClr val="0000CD"/>
                </a:solidFill>
                <a:latin typeface="Consolas" panose="020B0609020204030204" pitchFamily="49" charset="0"/>
              </a:rPr>
              <a:t>="Click Me!"&gt;</a:t>
            </a:r>
            <a:br>
              <a:rPr lang="it-IT" sz="2400" dirty="0">
                <a:solidFill>
                  <a:srgbClr val="0000CD"/>
                </a:solidFill>
                <a:latin typeface="Consolas" panose="020B0609020204030204" pitchFamily="49" charset="0"/>
              </a:rPr>
            </a:br>
            <a:endParaRPr lang="it-IT" dirty="0"/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70EC6569-2C09-428C-90A0-ABFBF4E31FDE}"/>
              </a:ext>
            </a:extLst>
          </p:cNvPr>
          <p:cNvSpPr/>
          <p:nvPr/>
        </p:nvSpPr>
        <p:spPr>
          <a:xfrm>
            <a:off x="565714" y="5095036"/>
            <a:ext cx="16942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400" dirty="0">
                <a:hlinkClick r:id="rId2"/>
              </a:rPr>
              <a:t>Live demo</a:t>
            </a:r>
            <a:endParaRPr lang="en-US" sz="2400" dirty="0">
              <a:solidFill>
                <a:srgbClr val="0000CD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678443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HTML5 – date input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Fondamenti di sviluppo web</a:t>
            </a:r>
          </a:p>
          <a:p>
            <a:endParaRPr lang="it-IT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3912B27-202F-4857-A8C4-C7E5056703BF}"/>
              </a:ext>
            </a:extLst>
          </p:cNvPr>
          <p:cNvSpPr txBox="1">
            <a:spLocks/>
          </p:cNvSpPr>
          <p:nvPr/>
        </p:nvSpPr>
        <p:spPr>
          <a:xfrm>
            <a:off x="565714" y="2264394"/>
            <a:ext cx="11345870" cy="110799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2500" lnSpcReduction="20000"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6000" b="0" dirty="0"/>
              <a:t>Questo tipo di </a:t>
            </a:r>
            <a:r>
              <a:rPr lang="it-IT" sz="6000" dirty="0"/>
              <a:t>input</a:t>
            </a:r>
            <a:r>
              <a:rPr lang="it-IT" sz="6000" b="0" dirty="0"/>
              <a:t> rappresenta un calendario che permette all’utente di selezionare una data.</a:t>
            </a:r>
            <a:b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									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7FAF89A7-A109-4189-8A28-4B0BD943F70F}"/>
              </a:ext>
            </a:extLst>
          </p:cNvPr>
          <p:cNvSpPr txBox="1"/>
          <p:nvPr/>
        </p:nvSpPr>
        <p:spPr>
          <a:xfrm>
            <a:off x="565714" y="3484430"/>
            <a:ext cx="1143731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A52A2A"/>
                </a:solidFill>
                <a:latin typeface="Consolas" panose="020B0609020204030204" pitchFamily="49" charset="0"/>
              </a:rPr>
              <a:t>form</a:t>
            </a:r>
            <a:r>
              <a:rPr lang="en-US" sz="24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sz="2400" dirty="0"/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Birthday:</a:t>
            </a:r>
            <a:br>
              <a:rPr lang="en-US" sz="2400" dirty="0"/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24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A52A2A"/>
                </a:solidFill>
                <a:latin typeface="Consolas" panose="020B0609020204030204" pitchFamily="49" charset="0"/>
              </a:rPr>
              <a:t>input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 type</a:t>
            </a:r>
            <a:r>
              <a:rPr lang="en-US" sz="2400" dirty="0">
                <a:solidFill>
                  <a:srgbClr val="0000CD"/>
                </a:solidFill>
                <a:latin typeface="Consolas" panose="020B0609020204030204" pitchFamily="49" charset="0"/>
              </a:rPr>
              <a:t>="date"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 name</a:t>
            </a:r>
            <a:r>
              <a:rPr lang="en-US" sz="24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en-US" sz="2400" dirty="0" err="1">
                <a:solidFill>
                  <a:srgbClr val="0000CD"/>
                </a:solidFill>
                <a:latin typeface="Consolas" panose="020B0609020204030204" pitchFamily="49" charset="0"/>
              </a:rPr>
              <a:t>bday</a:t>
            </a:r>
            <a:r>
              <a:rPr lang="en-US" sz="2400" dirty="0">
                <a:solidFill>
                  <a:srgbClr val="0000CD"/>
                </a:solidFill>
                <a:latin typeface="Consolas" panose="020B0609020204030204" pitchFamily="49" charset="0"/>
              </a:rPr>
              <a:t>"&gt;</a:t>
            </a:r>
            <a:br>
              <a:rPr lang="en-US" sz="2400" dirty="0"/>
            </a:br>
            <a:r>
              <a:rPr lang="en-US" sz="24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A52A2A"/>
                </a:solidFill>
                <a:latin typeface="Consolas" panose="020B0609020204030204" pitchFamily="49" charset="0"/>
              </a:rPr>
              <a:t>/form</a:t>
            </a:r>
            <a:r>
              <a:rPr lang="en-US" sz="24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it-IT" sz="2400" dirty="0">
                <a:solidFill>
                  <a:srgbClr val="0000CD"/>
                </a:solidFill>
                <a:latin typeface="Consolas" panose="020B0609020204030204" pitchFamily="49" charset="0"/>
              </a:rPr>
            </a:br>
            <a:endParaRPr lang="it-IT" dirty="0"/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70EC6569-2C09-428C-90A0-ABFBF4E31FDE}"/>
              </a:ext>
            </a:extLst>
          </p:cNvPr>
          <p:cNvSpPr/>
          <p:nvPr/>
        </p:nvSpPr>
        <p:spPr>
          <a:xfrm>
            <a:off x="565714" y="5331089"/>
            <a:ext cx="16942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400" dirty="0">
                <a:hlinkClick r:id="rId2"/>
              </a:rPr>
              <a:t>Live demo</a:t>
            </a:r>
            <a:endParaRPr lang="en-US" sz="2400" dirty="0">
              <a:solidFill>
                <a:srgbClr val="0000CD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13BCE228-AB77-4314-926D-9FA29F698CB4}"/>
              </a:ext>
            </a:extLst>
          </p:cNvPr>
          <p:cNvSpPr/>
          <p:nvPr/>
        </p:nvSpPr>
        <p:spPr>
          <a:xfrm>
            <a:off x="9998170" y="5331089"/>
            <a:ext cx="208386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400" dirty="0"/>
              <a:t>Novità HTML5</a:t>
            </a:r>
            <a:endParaRPr lang="en-US" sz="2400" dirty="0">
              <a:solidFill>
                <a:srgbClr val="0000CD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378407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HTML5 – color input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Fondamenti di sviluppo web</a:t>
            </a:r>
          </a:p>
          <a:p>
            <a:endParaRPr lang="it-IT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3912B27-202F-4857-A8C4-C7E5056703BF}"/>
              </a:ext>
            </a:extLst>
          </p:cNvPr>
          <p:cNvSpPr txBox="1">
            <a:spLocks/>
          </p:cNvSpPr>
          <p:nvPr/>
        </p:nvSpPr>
        <p:spPr>
          <a:xfrm>
            <a:off x="565714" y="2264394"/>
            <a:ext cx="11345870" cy="110799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2500" lnSpcReduction="20000"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6000" b="0" dirty="0"/>
              <a:t>Questo tipo di </a:t>
            </a:r>
            <a:r>
              <a:rPr lang="it-IT" sz="6000" dirty="0"/>
              <a:t>input</a:t>
            </a:r>
            <a:r>
              <a:rPr lang="it-IT" sz="6000" b="0" dirty="0"/>
              <a:t> permette all’utente di scegliere un colore tramite un controllo specifico </a:t>
            </a:r>
            <a:r>
              <a:rPr lang="it-IT" sz="6000" b="0" i="1" dirty="0"/>
              <a:t>(color </a:t>
            </a:r>
            <a:r>
              <a:rPr lang="it-IT" sz="6000" b="0" i="1" dirty="0" err="1"/>
              <a:t>picker</a:t>
            </a:r>
            <a:r>
              <a:rPr lang="it-IT" sz="6000" b="0" i="1" dirty="0"/>
              <a:t>).</a:t>
            </a:r>
            <a:b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									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7FAF89A7-A109-4189-8A28-4B0BD943F70F}"/>
              </a:ext>
            </a:extLst>
          </p:cNvPr>
          <p:cNvSpPr txBox="1"/>
          <p:nvPr/>
        </p:nvSpPr>
        <p:spPr>
          <a:xfrm>
            <a:off x="565714" y="3484430"/>
            <a:ext cx="1143731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A52A2A"/>
                </a:solidFill>
                <a:latin typeface="Consolas" panose="020B0609020204030204" pitchFamily="49" charset="0"/>
              </a:rPr>
              <a:t>form</a:t>
            </a:r>
            <a:r>
              <a:rPr lang="en-US" sz="24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sz="2400" dirty="0"/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Select your favorite color:</a:t>
            </a:r>
            <a:br>
              <a:rPr lang="en-US" sz="2400" dirty="0"/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24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A52A2A"/>
                </a:solidFill>
                <a:latin typeface="Consolas" panose="020B0609020204030204" pitchFamily="49" charset="0"/>
              </a:rPr>
              <a:t>input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 type</a:t>
            </a:r>
            <a:r>
              <a:rPr lang="en-US" sz="2400" dirty="0">
                <a:solidFill>
                  <a:srgbClr val="0000CD"/>
                </a:solidFill>
                <a:latin typeface="Consolas" panose="020B0609020204030204" pitchFamily="49" charset="0"/>
              </a:rPr>
              <a:t>="color"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 name</a:t>
            </a:r>
            <a:r>
              <a:rPr lang="en-US" sz="24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en-US" sz="2400" dirty="0" err="1">
                <a:solidFill>
                  <a:srgbClr val="0000CD"/>
                </a:solidFill>
                <a:latin typeface="Consolas" panose="020B0609020204030204" pitchFamily="49" charset="0"/>
              </a:rPr>
              <a:t>favcolor</a:t>
            </a:r>
            <a:r>
              <a:rPr lang="en-US" sz="2400" dirty="0">
                <a:solidFill>
                  <a:srgbClr val="0000CD"/>
                </a:solidFill>
                <a:latin typeface="Consolas" panose="020B0609020204030204" pitchFamily="49" charset="0"/>
              </a:rPr>
              <a:t>"&gt;</a:t>
            </a:r>
            <a:br>
              <a:rPr lang="en-US" sz="2400" dirty="0"/>
            </a:br>
            <a:r>
              <a:rPr lang="en-US" sz="24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A52A2A"/>
                </a:solidFill>
                <a:latin typeface="Consolas" panose="020B0609020204030204" pitchFamily="49" charset="0"/>
              </a:rPr>
              <a:t>/form</a:t>
            </a:r>
            <a:r>
              <a:rPr lang="en-US" sz="24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it-IT" sz="2400" dirty="0">
                <a:solidFill>
                  <a:srgbClr val="0000CD"/>
                </a:solidFill>
                <a:latin typeface="Consolas" panose="020B0609020204030204" pitchFamily="49" charset="0"/>
              </a:rPr>
            </a:br>
            <a:endParaRPr lang="it-IT" dirty="0"/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70EC6569-2C09-428C-90A0-ABFBF4E31FDE}"/>
              </a:ext>
            </a:extLst>
          </p:cNvPr>
          <p:cNvSpPr/>
          <p:nvPr/>
        </p:nvSpPr>
        <p:spPr>
          <a:xfrm>
            <a:off x="565714" y="5331089"/>
            <a:ext cx="16942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400" dirty="0">
                <a:hlinkClick r:id="rId2"/>
              </a:rPr>
              <a:t>Live demo</a:t>
            </a:r>
            <a:endParaRPr lang="en-US" sz="2400" dirty="0">
              <a:solidFill>
                <a:srgbClr val="0000CD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0FB736BE-8586-4A07-B188-C66940C24CBE}"/>
              </a:ext>
            </a:extLst>
          </p:cNvPr>
          <p:cNvSpPr/>
          <p:nvPr/>
        </p:nvSpPr>
        <p:spPr>
          <a:xfrm>
            <a:off x="9919155" y="5331089"/>
            <a:ext cx="208386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400" dirty="0"/>
              <a:t>Novità HTML5</a:t>
            </a:r>
            <a:endParaRPr lang="en-US" sz="2400" dirty="0">
              <a:solidFill>
                <a:srgbClr val="0000CD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931964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HTML5 – </a:t>
            </a:r>
            <a:r>
              <a:rPr lang="it-IT" dirty="0" err="1"/>
              <a:t>textarea</a:t>
            </a:r>
            <a:endParaRPr lang="it-IT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Fondamenti di sviluppo web</a:t>
            </a:r>
          </a:p>
          <a:p>
            <a:endParaRPr lang="it-IT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3912B27-202F-4857-A8C4-C7E5056703BF}"/>
              </a:ext>
            </a:extLst>
          </p:cNvPr>
          <p:cNvSpPr txBox="1">
            <a:spLocks/>
          </p:cNvSpPr>
          <p:nvPr/>
        </p:nvSpPr>
        <p:spPr>
          <a:xfrm>
            <a:off x="565714" y="2264394"/>
            <a:ext cx="11345870" cy="110799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2500" lnSpcReduction="20000"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6000" b="0" dirty="0"/>
              <a:t>Il </a:t>
            </a:r>
            <a:r>
              <a:rPr lang="it-IT" sz="6000" b="0" dirty="0" err="1"/>
              <a:t>tag</a:t>
            </a:r>
            <a:r>
              <a:rPr lang="it-IT" sz="6000" b="0" dirty="0"/>
              <a:t> </a:t>
            </a:r>
            <a:r>
              <a:rPr lang="it-IT" sz="6000" dirty="0" err="1"/>
              <a:t>textarea</a:t>
            </a:r>
            <a:r>
              <a:rPr lang="it-IT" sz="6000" dirty="0"/>
              <a:t> </a:t>
            </a:r>
            <a:r>
              <a:rPr lang="it-IT" sz="6000" b="0" dirty="0"/>
              <a:t>inserisce un controllo di input testuale esteso su più righe.</a:t>
            </a:r>
            <a:b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									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7FAF89A7-A109-4189-8A28-4B0BD943F70F}"/>
              </a:ext>
            </a:extLst>
          </p:cNvPr>
          <p:cNvSpPr txBox="1"/>
          <p:nvPr/>
        </p:nvSpPr>
        <p:spPr>
          <a:xfrm>
            <a:off x="565714" y="3484430"/>
            <a:ext cx="114373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 err="1">
                <a:solidFill>
                  <a:srgbClr val="A52A2A"/>
                </a:solidFill>
                <a:latin typeface="Consolas" panose="020B0609020204030204" pitchFamily="49" charset="0"/>
              </a:rPr>
              <a:t>textarea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 rows</a:t>
            </a:r>
            <a:r>
              <a:rPr lang="en-US" sz="2400" dirty="0">
                <a:solidFill>
                  <a:srgbClr val="0000CD"/>
                </a:solidFill>
                <a:latin typeface="Consolas" panose="020B0609020204030204" pitchFamily="49" charset="0"/>
              </a:rPr>
              <a:t>="4"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 cols</a:t>
            </a:r>
            <a:r>
              <a:rPr lang="en-US" sz="2400" dirty="0">
                <a:solidFill>
                  <a:srgbClr val="0000CD"/>
                </a:solidFill>
                <a:latin typeface="Consolas" panose="020B0609020204030204" pitchFamily="49" charset="0"/>
              </a:rPr>
              <a:t>="50"&gt;</a:t>
            </a:r>
          </a:p>
          <a:p>
            <a:r>
              <a:rPr lang="en-US" sz="2400" dirty="0">
                <a:solidFill>
                  <a:srgbClr val="0000CD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</a:rPr>
              <a:t>Default text here</a:t>
            </a:r>
          </a:p>
          <a:p>
            <a:r>
              <a:rPr lang="en-US" sz="24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en-US" sz="2400" dirty="0" err="1">
                <a:solidFill>
                  <a:srgbClr val="A52A2A"/>
                </a:solidFill>
                <a:latin typeface="Consolas" panose="020B0609020204030204" pitchFamily="49" charset="0"/>
              </a:rPr>
              <a:t>textarea</a:t>
            </a:r>
            <a:r>
              <a:rPr lang="en-US" sz="24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it-IT" sz="2400" dirty="0">
                <a:solidFill>
                  <a:srgbClr val="0000CD"/>
                </a:solidFill>
                <a:latin typeface="Consolas" panose="020B0609020204030204" pitchFamily="49" charset="0"/>
              </a:rPr>
            </a:br>
            <a:endParaRPr lang="it-IT" dirty="0"/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70EC6569-2C09-428C-90A0-ABFBF4E31FDE}"/>
              </a:ext>
            </a:extLst>
          </p:cNvPr>
          <p:cNvSpPr/>
          <p:nvPr/>
        </p:nvSpPr>
        <p:spPr>
          <a:xfrm>
            <a:off x="565714" y="5331089"/>
            <a:ext cx="16942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400" dirty="0">
                <a:hlinkClick r:id="rId2"/>
              </a:rPr>
              <a:t>Live demo</a:t>
            </a:r>
            <a:endParaRPr lang="en-US" sz="2400" dirty="0">
              <a:solidFill>
                <a:srgbClr val="0000CD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930275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HTML5 – </a:t>
            </a:r>
            <a:r>
              <a:rPr lang="it-IT" dirty="0" err="1"/>
              <a:t>select</a:t>
            </a:r>
            <a:endParaRPr lang="it-IT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Fondamenti di sviluppo web</a:t>
            </a:r>
          </a:p>
          <a:p>
            <a:endParaRPr lang="it-IT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3912B27-202F-4857-A8C4-C7E5056703BF}"/>
              </a:ext>
            </a:extLst>
          </p:cNvPr>
          <p:cNvSpPr txBox="1">
            <a:spLocks/>
          </p:cNvSpPr>
          <p:nvPr/>
        </p:nvSpPr>
        <p:spPr>
          <a:xfrm>
            <a:off x="565714" y="2199584"/>
            <a:ext cx="11345870" cy="139868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55000" lnSpcReduction="20000"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6000" b="0" dirty="0"/>
              <a:t>Il </a:t>
            </a:r>
            <a:r>
              <a:rPr lang="it-IT" sz="6000" b="0" dirty="0" err="1"/>
              <a:t>tag</a:t>
            </a:r>
            <a:r>
              <a:rPr lang="it-IT" sz="6000" b="0" dirty="0"/>
              <a:t> </a:t>
            </a:r>
            <a:r>
              <a:rPr lang="it-IT" sz="6000" dirty="0" err="1"/>
              <a:t>select</a:t>
            </a:r>
            <a:r>
              <a:rPr lang="it-IT" sz="6000" dirty="0"/>
              <a:t> </a:t>
            </a:r>
            <a:r>
              <a:rPr lang="it-IT" sz="6000" b="0" dirty="0"/>
              <a:t>inserisce una </a:t>
            </a:r>
            <a:r>
              <a:rPr lang="it-IT" sz="6000" b="0" i="1" dirty="0" err="1"/>
              <a:t>dropdown</a:t>
            </a:r>
            <a:r>
              <a:rPr lang="it-IT" sz="6000" b="0" i="1" dirty="0"/>
              <a:t> list</a:t>
            </a:r>
            <a:r>
              <a:rPr lang="it-IT" sz="6000" b="0" dirty="0"/>
              <a:t> nel documento. Il </a:t>
            </a:r>
            <a:r>
              <a:rPr lang="it-IT" sz="6000" b="0" dirty="0" err="1"/>
              <a:t>tag</a:t>
            </a:r>
            <a:r>
              <a:rPr lang="it-IT" sz="6000" b="0" dirty="0"/>
              <a:t> </a:t>
            </a:r>
            <a:r>
              <a:rPr lang="it-IT" sz="6000" dirty="0"/>
              <a:t>option</a:t>
            </a:r>
            <a:r>
              <a:rPr lang="it-IT" sz="6000" b="0" dirty="0"/>
              <a:t> rappresenta un oggetto selezionabile in una </a:t>
            </a:r>
            <a:r>
              <a:rPr lang="it-IT" sz="6000" b="0" i="1" dirty="0" err="1"/>
              <a:t>dropdown</a:t>
            </a:r>
            <a:r>
              <a:rPr lang="it-IT" sz="6000" b="0" i="1" dirty="0"/>
              <a:t> list</a:t>
            </a:r>
            <a:r>
              <a:rPr lang="it-IT" sz="6000" b="0" dirty="0"/>
              <a:t>. </a:t>
            </a:r>
            <a:b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									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7FAF89A7-A109-4189-8A28-4B0BD943F70F}"/>
              </a:ext>
            </a:extLst>
          </p:cNvPr>
          <p:cNvSpPr txBox="1"/>
          <p:nvPr/>
        </p:nvSpPr>
        <p:spPr>
          <a:xfrm>
            <a:off x="565714" y="3553566"/>
            <a:ext cx="1143731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dirty="0" err="1">
                <a:solidFill>
                  <a:srgbClr val="A52A2A"/>
                </a:solidFill>
                <a:latin typeface="Consolas" panose="020B0609020204030204" pitchFamily="49" charset="0"/>
              </a:rPr>
              <a:t>select</a:t>
            </a:r>
            <a:r>
              <a:rPr lang="it-IT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it-IT" dirty="0"/>
            </a:b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it-IT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dirty="0">
                <a:solidFill>
                  <a:srgbClr val="A52A2A"/>
                </a:solidFill>
                <a:latin typeface="Consolas" panose="020B0609020204030204" pitchFamily="49" charset="0"/>
              </a:rPr>
              <a:t>option</a:t>
            </a:r>
            <a:r>
              <a:rPr lang="it-IT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it-IT" dirty="0" err="1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it-IT" dirty="0">
                <a:solidFill>
                  <a:srgbClr val="0000CD"/>
                </a:solidFill>
                <a:latin typeface="Consolas" panose="020B0609020204030204" pitchFamily="49" charset="0"/>
              </a:rPr>
              <a:t>="volvo"&gt;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Volvo</a:t>
            </a:r>
            <a:r>
              <a:rPr lang="it-IT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dirty="0">
                <a:solidFill>
                  <a:srgbClr val="A52A2A"/>
                </a:solidFill>
                <a:latin typeface="Consolas" panose="020B0609020204030204" pitchFamily="49" charset="0"/>
              </a:rPr>
              <a:t>/option</a:t>
            </a:r>
            <a:r>
              <a:rPr lang="it-IT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it-IT" dirty="0"/>
            </a:b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it-IT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dirty="0">
                <a:solidFill>
                  <a:srgbClr val="A52A2A"/>
                </a:solidFill>
                <a:latin typeface="Consolas" panose="020B0609020204030204" pitchFamily="49" charset="0"/>
              </a:rPr>
              <a:t>option</a:t>
            </a:r>
            <a:r>
              <a:rPr lang="it-IT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it-IT" dirty="0" err="1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it-IT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it-IT" dirty="0" err="1">
                <a:solidFill>
                  <a:srgbClr val="0000CD"/>
                </a:solidFill>
                <a:latin typeface="Consolas" panose="020B0609020204030204" pitchFamily="49" charset="0"/>
              </a:rPr>
              <a:t>saab</a:t>
            </a:r>
            <a:r>
              <a:rPr lang="it-IT" dirty="0">
                <a:solidFill>
                  <a:srgbClr val="0000CD"/>
                </a:solidFill>
                <a:latin typeface="Consolas" panose="020B0609020204030204" pitchFamily="49" charset="0"/>
              </a:rPr>
              <a:t>"&gt;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Saab</a:t>
            </a:r>
            <a:r>
              <a:rPr lang="it-IT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dirty="0">
                <a:solidFill>
                  <a:srgbClr val="A52A2A"/>
                </a:solidFill>
                <a:latin typeface="Consolas" panose="020B0609020204030204" pitchFamily="49" charset="0"/>
              </a:rPr>
              <a:t>/option</a:t>
            </a:r>
            <a:r>
              <a:rPr lang="it-IT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it-IT" dirty="0"/>
            </a:b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it-IT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dirty="0">
                <a:solidFill>
                  <a:srgbClr val="A52A2A"/>
                </a:solidFill>
                <a:latin typeface="Consolas" panose="020B0609020204030204" pitchFamily="49" charset="0"/>
              </a:rPr>
              <a:t>option</a:t>
            </a:r>
            <a:r>
              <a:rPr lang="it-IT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it-IT" dirty="0" err="1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it-IT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it-IT" dirty="0" err="1">
                <a:solidFill>
                  <a:srgbClr val="0000CD"/>
                </a:solidFill>
                <a:latin typeface="Consolas" panose="020B0609020204030204" pitchFamily="49" charset="0"/>
              </a:rPr>
              <a:t>mercedes</a:t>
            </a:r>
            <a:r>
              <a:rPr lang="it-IT" dirty="0">
                <a:solidFill>
                  <a:srgbClr val="0000CD"/>
                </a:solidFill>
                <a:latin typeface="Consolas" panose="020B0609020204030204" pitchFamily="49" charset="0"/>
              </a:rPr>
              <a:t>"&gt;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Mercedes</a:t>
            </a:r>
            <a:r>
              <a:rPr lang="it-IT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dirty="0">
                <a:solidFill>
                  <a:srgbClr val="A52A2A"/>
                </a:solidFill>
                <a:latin typeface="Consolas" panose="020B0609020204030204" pitchFamily="49" charset="0"/>
              </a:rPr>
              <a:t>/option</a:t>
            </a:r>
            <a:r>
              <a:rPr lang="it-IT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it-IT" dirty="0"/>
            </a:b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it-IT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dirty="0">
                <a:solidFill>
                  <a:srgbClr val="A52A2A"/>
                </a:solidFill>
                <a:latin typeface="Consolas" panose="020B0609020204030204" pitchFamily="49" charset="0"/>
              </a:rPr>
              <a:t>option</a:t>
            </a:r>
            <a:r>
              <a:rPr lang="it-IT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it-IT" dirty="0" err="1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it-IT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it-IT" dirty="0" err="1">
                <a:solidFill>
                  <a:srgbClr val="0000CD"/>
                </a:solidFill>
                <a:latin typeface="Consolas" panose="020B0609020204030204" pitchFamily="49" charset="0"/>
              </a:rPr>
              <a:t>audi</a:t>
            </a:r>
            <a:r>
              <a:rPr lang="it-IT" dirty="0">
                <a:solidFill>
                  <a:srgbClr val="0000CD"/>
                </a:solidFill>
                <a:latin typeface="Consolas" panose="020B0609020204030204" pitchFamily="49" charset="0"/>
              </a:rPr>
              <a:t>"&gt;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Audi</a:t>
            </a:r>
            <a:r>
              <a:rPr lang="it-IT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dirty="0">
                <a:solidFill>
                  <a:srgbClr val="A52A2A"/>
                </a:solidFill>
                <a:latin typeface="Consolas" panose="020B0609020204030204" pitchFamily="49" charset="0"/>
              </a:rPr>
              <a:t>/option</a:t>
            </a:r>
            <a:r>
              <a:rPr lang="it-IT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it-IT" dirty="0"/>
            </a:br>
            <a:r>
              <a:rPr lang="it-IT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it-IT" dirty="0" err="1">
                <a:solidFill>
                  <a:srgbClr val="A52A2A"/>
                </a:solidFill>
                <a:latin typeface="Consolas" panose="020B0609020204030204" pitchFamily="49" charset="0"/>
              </a:rPr>
              <a:t>select</a:t>
            </a:r>
            <a:r>
              <a:rPr lang="it-IT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it-IT" dirty="0"/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70EC6569-2C09-428C-90A0-ABFBF4E31FDE}"/>
              </a:ext>
            </a:extLst>
          </p:cNvPr>
          <p:cNvSpPr/>
          <p:nvPr/>
        </p:nvSpPr>
        <p:spPr>
          <a:xfrm>
            <a:off x="565714" y="5385844"/>
            <a:ext cx="16942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400" dirty="0">
                <a:hlinkClick r:id="rId2"/>
              </a:rPr>
              <a:t>Live demo</a:t>
            </a:r>
            <a:endParaRPr lang="en-US" sz="2400" dirty="0">
              <a:solidFill>
                <a:srgbClr val="0000CD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461591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HTML5 – </a:t>
            </a:r>
            <a:r>
              <a:rPr lang="it-IT" dirty="0" err="1"/>
              <a:t>datalist</a:t>
            </a:r>
            <a:endParaRPr lang="it-IT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Fondamenti di sviluppo web</a:t>
            </a:r>
          </a:p>
          <a:p>
            <a:endParaRPr lang="it-IT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3912B27-202F-4857-A8C4-C7E5056703BF}"/>
              </a:ext>
            </a:extLst>
          </p:cNvPr>
          <p:cNvSpPr txBox="1">
            <a:spLocks/>
          </p:cNvSpPr>
          <p:nvPr/>
        </p:nvSpPr>
        <p:spPr>
          <a:xfrm>
            <a:off x="565714" y="2199585"/>
            <a:ext cx="11345870" cy="98508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55000" lnSpcReduction="20000"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6000" b="0" dirty="0"/>
              <a:t>Il </a:t>
            </a:r>
            <a:r>
              <a:rPr lang="it-IT" sz="6000" b="0" dirty="0" err="1"/>
              <a:t>tag</a:t>
            </a:r>
            <a:r>
              <a:rPr lang="it-IT" sz="6000" b="0" dirty="0"/>
              <a:t> </a:t>
            </a:r>
            <a:r>
              <a:rPr lang="it-IT" sz="6000" dirty="0" err="1"/>
              <a:t>datalist</a:t>
            </a:r>
            <a:r>
              <a:rPr lang="it-IT" sz="6000" dirty="0"/>
              <a:t> </a:t>
            </a:r>
            <a:r>
              <a:rPr lang="it-IT" sz="6000" b="0" dirty="0"/>
              <a:t>inserisce una </a:t>
            </a:r>
            <a:r>
              <a:rPr lang="it-IT" sz="6000" b="0" i="1" dirty="0" err="1"/>
              <a:t>dropdown</a:t>
            </a:r>
            <a:r>
              <a:rPr lang="it-IT" sz="6000" b="0" i="1" dirty="0"/>
              <a:t> list</a:t>
            </a:r>
            <a:r>
              <a:rPr lang="it-IT" sz="6000" b="0" dirty="0"/>
              <a:t> collegabile ad un elemento </a:t>
            </a:r>
            <a:r>
              <a:rPr lang="it-IT" sz="6000" dirty="0"/>
              <a:t>input</a:t>
            </a:r>
            <a:r>
              <a:rPr lang="it-IT" sz="6000" b="0" dirty="0"/>
              <a:t>.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									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7FAF89A7-A109-4189-8A28-4B0BD943F70F}"/>
              </a:ext>
            </a:extLst>
          </p:cNvPr>
          <p:cNvSpPr txBox="1"/>
          <p:nvPr/>
        </p:nvSpPr>
        <p:spPr>
          <a:xfrm>
            <a:off x="625944" y="3022765"/>
            <a:ext cx="1143731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dirty="0">
                <a:solidFill>
                  <a:srgbClr val="A52A2A"/>
                </a:solidFill>
                <a:latin typeface="Consolas" panose="020B0609020204030204" pitchFamily="49" charset="0"/>
              </a:rPr>
              <a:t>input</a:t>
            </a:r>
            <a:r>
              <a:rPr lang="it-IT" dirty="0">
                <a:solidFill>
                  <a:srgbClr val="FF0000"/>
                </a:solidFill>
                <a:latin typeface="Consolas" panose="020B0609020204030204" pitchFamily="49" charset="0"/>
              </a:rPr>
              <a:t> list</a:t>
            </a:r>
            <a:r>
              <a:rPr lang="it-IT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it-IT" dirty="0" err="1">
                <a:solidFill>
                  <a:srgbClr val="0000CD"/>
                </a:solidFill>
                <a:latin typeface="Consolas" panose="020B0609020204030204" pitchFamily="49" charset="0"/>
              </a:rPr>
              <a:t>browsers</a:t>
            </a:r>
            <a:r>
              <a:rPr lang="it-IT" dirty="0">
                <a:solidFill>
                  <a:srgbClr val="0000CD"/>
                </a:solidFill>
                <a:latin typeface="Consolas" panose="020B0609020204030204" pitchFamily="49" charset="0"/>
              </a:rPr>
              <a:t>"&gt;</a:t>
            </a:r>
            <a:br>
              <a:rPr lang="it-IT" dirty="0"/>
            </a:br>
            <a:r>
              <a:rPr lang="it-IT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dirty="0" err="1">
                <a:solidFill>
                  <a:srgbClr val="A52A2A"/>
                </a:solidFill>
                <a:latin typeface="Consolas" panose="020B0609020204030204" pitchFamily="49" charset="0"/>
              </a:rPr>
              <a:t>datalist</a:t>
            </a:r>
            <a:r>
              <a:rPr lang="it-IT" dirty="0">
                <a:solidFill>
                  <a:srgbClr val="FF0000"/>
                </a:solidFill>
                <a:latin typeface="Consolas" panose="020B0609020204030204" pitchFamily="49" charset="0"/>
              </a:rPr>
              <a:t> id</a:t>
            </a:r>
            <a:r>
              <a:rPr lang="it-IT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it-IT" dirty="0" err="1">
                <a:solidFill>
                  <a:srgbClr val="0000CD"/>
                </a:solidFill>
                <a:latin typeface="Consolas" panose="020B0609020204030204" pitchFamily="49" charset="0"/>
              </a:rPr>
              <a:t>browsers</a:t>
            </a:r>
            <a:r>
              <a:rPr lang="it-IT" dirty="0">
                <a:solidFill>
                  <a:srgbClr val="0000CD"/>
                </a:solidFill>
                <a:latin typeface="Consolas" panose="020B0609020204030204" pitchFamily="49" charset="0"/>
              </a:rPr>
              <a:t>"&gt;</a:t>
            </a:r>
            <a:br>
              <a:rPr lang="it-IT" dirty="0"/>
            </a:b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it-IT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dirty="0">
                <a:solidFill>
                  <a:srgbClr val="A52A2A"/>
                </a:solidFill>
                <a:latin typeface="Consolas" panose="020B0609020204030204" pitchFamily="49" charset="0"/>
              </a:rPr>
              <a:t>option</a:t>
            </a:r>
            <a:r>
              <a:rPr lang="it-IT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it-IT" dirty="0" err="1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it-IT" dirty="0">
                <a:solidFill>
                  <a:srgbClr val="0000CD"/>
                </a:solidFill>
                <a:latin typeface="Consolas" panose="020B0609020204030204" pitchFamily="49" charset="0"/>
              </a:rPr>
              <a:t>="Internet Explorer"&gt;</a:t>
            </a:r>
            <a:br>
              <a:rPr lang="it-IT" dirty="0"/>
            </a:b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it-IT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dirty="0">
                <a:solidFill>
                  <a:srgbClr val="A52A2A"/>
                </a:solidFill>
                <a:latin typeface="Consolas" panose="020B0609020204030204" pitchFamily="49" charset="0"/>
              </a:rPr>
              <a:t>option</a:t>
            </a:r>
            <a:r>
              <a:rPr lang="it-IT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it-IT" dirty="0" err="1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it-IT" dirty="0">
                <a:solidFill>
                  <a:srgbClr val="0000CD"/>
                </a:solidFill>
                <a:latin typeface="Consolas" panose="020B0609020204030204" pitchFamily="49" charset="0"/>
              </a:rPr>
              <a:t>="Firefox"&gt;</a:t>
            </a:r>
            <a:br>
              <a:rPr lang="it-IT" dirty="0"/>
            </a:b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it-IT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dirty="0">
                <a:solidFill>
                  <a:srgbClr val="A52A2A"/>
                </a:solidFill>
                <a:latin typeface="Consolas" panose="020B0609020204030204" pitchFamily="49" charset="0"/>
              </a:rPr>
              <a:t>option</a:t>
            </a:r>
            <a:r>
              <a:rPr lang="it-IT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it-IT" dirty="0" err="1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it-IT" dirty="0">
                <a:solidFill>
                  <a:srgbClr val="0000CD"/>
                </a:solidFill>
                <a:latin typeface="Consolas" panose="020B0609020204030204" pitchFamily="49" charset="0"/>
              </a:rPr>
              <a:t>="Chrome"&gt;</a:t>
            </a:r>
            <a:br>
              <a:rPr lang="it-IT" dirty="0"/>
            </a:b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it-IT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dirty="0">
                <a:solidFill>
                  <a:srgbClr val="A52A2A"/>
                </a:solidFill>
                <a:latin typeface="Consolas" panose="020B0609020204030204" pitchFamily="49" charset="0"/>
              </a:rPr>
              <a:t>option</a:t>
            </a:r>
            <a:r>
              <a:rPr lang="it-IT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it-IT" dirty="0" err="1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it-IT" dirty="0">
                <a:solidFill>
                  <a:srgbClr val="0000CD"/>
                </a:solidFill>
                <a:latin typeface="Consolas" panose="020B0609020204030204" pitchFamily="49" charset="0"/>
              </a:rPr>
              <a:t>="Opera"&gt;</a:t>
            </a:r>
            <a:br>
              <a:rPr lang="it-IT" dirty="0"/>
            </a:b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it-IT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dirty="0">
                <a:solidFill>
                  <a:srgbClr val="A52A2A"/>
                </a:solidFill>
                <a:latin typeface="Consolas" panose="020B0609020204030204" pitchFamily="49" charset="0"/>
              </a:rPr>
              <a:t>option</a:t>
            </a:r>
            <a:r>
              <a:rPr lang="it-IT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it-IT" dirty="0" err="1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it-IT" dirty="0">
                <a:solidFill>
                  <a:srgbClr val="0000CD"/>
                </a:solidFill>
                <a:latin typeface="Consolas" panose="020B0609020204030204" pitchFamily="49" charset="0"/>
              </a:rPr>
              <a:t>="Safari"&gt;</a:t>
            </a:r>
            <a:br>
              <a:rPr lang="it-IT" dirty="0"/>
            </a:br>
            <a:r>
              <a:rPr lang="it-IT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it-IT" dirty="0" err="1">
                <a:solidFill>
                  <a:srgbClr val="A52A2A"/>
                </a:solidFill>
                <a:latin typeface="Consolas" panose="020B0609020204030204" pitchFamily="49" charset="0"/>
              </a:rPr>
              <a:t>datalist</a:t>
            </a:r>
            <a:r>
              <a:rPr lang="it-IT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it-IT" dirty="0"/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70EC6569-2C09-428C-90A0-ABFBF4E31FDE}"/>
              </a:ext>
            </a:extLst>
          </p:cNvPr>
          <p:cNvSpPr/>
          <p:nvPr/>
        </p:nvSpPr>
        <p:spPr>
          <a:xfrm>
            <a:off x="565714" y="5385844"/>
            <a:ext cx="16942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400" dirty="0">
                <a:hlinkClick r:id="rId2"/>
              </a:rPr>
              <a:t>Live demo</a:t>
            </a:r>
            <a:endParaRPr lang="en-US" sz="2400" dirty="0">
              <a:solidFill>
                <a:srgbClr val="0000CD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0FB736BE-8586-4A07-B188-C66940C24CBE}"/>
              </a:ext>
            </a:extLst>
          </p:cNvPr>
          <p:cNvSpPr/>
          <p:nvPr/>
        </p:nvSpPr>
        <p:spPr>
          <a:xfrm>
            <a:off x="9919155" y="5331089"/>
            <a:ext cx="208386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400" dirty="0"/>
              <a:t>Novità HTML5</a:t>
            </a:r>
            <a:endParaRPr lang="en-US" sz="2400" dirty="0">
              <a:solidFill>
                <a:srgbClr val="0000CD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239614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HTML5 – </a:t>
            </a:r>
            <a:r>
              <a:rPr lang="it-IT" dirty="0" err="1"/>
              <a:t>meter</a:t>
            </a:r>
            <a:endParaRPr lang="it-IT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Fondamenti di sviluppo web</a:t>
            </a:r>
          </a:p>
          <a:p>
            <a:endParaRPr lang="it-IT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3912B27-202F-4857-A8C4-C7E5056703BF}"/>
              </a:ext>
            </a:extLst>
          </p:cNvPr>
          <p:cNvSpPr txBox="1">
            <a:spLocks/>
          </p:cNvSpPr>
          <p:nvPr/>
        </p:nvSpPr>
        <p:spPr>
          <a:xfrm>
            <a:off x="565714" y="2199585"/>
            <a:ext cx="11345870" cy="98508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55000" lnSpcReduction="20000"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6000" b="0" dirty="0"/>
              <a:t>Il </a:t>
            </a:r>
            <a:r>
              <a:rPr lang="it-IT" sz="6000" b="0" dirty="0" err="1"/>
              <a:t>tag</a:t>
            </a:r>
            <a:r>
              <a:rPr lang="it-IT" sz="6000" b="0" dirty="0"/>
              <a:t> </a:t>
            </a:r>
            <a:r>
              <a:rPr lang="it-IT" sz="6000" dirty="0" err="1"/>
              <a:t>meter</a:t>
            </a:r>
            <a:r>
              <a:rPr lang="it-IT" sz="6000" dirty="0"/>
              <a:t> </a:t>
            </a:r>
            <a:r>
              <a:rPr lang="it-IT" sz="6000" b="0" dirty="0"/>
              <a:t>inserisce una barra che serve ad indicare una misura (o progresso) di qualsiasi tipo.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							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7FAF89A7-A109-4189-8A28-4B0BD943F70F}"/>
              </a:ext>
            </a:extLst>
          </p:cNvPr>
          <p:cNvSpPr txBox="1"/>
          <p:nvPr/>
        </p:nvSpPr>
        <p:spPr>
          <a:xfrm>
            <a:off x="565714" y="3288381"/>
            <a:ext cx="114373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dirty="0" err="1">
                <a:solidFill>
                  <a:srgbClr val="A52A2A"/>
                </a:solidFill>
                <a:latin typeface="Consolas" panose="020B0609020204030204" pitchFamily="49" charset="0"/>
              </a:rPr>
              <a:t>meter</a:t>
            </a:r>
            <a:r>
              <a:rPr lang="it-IT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it-IT" dirty="0" err="1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it-IT" dirty="0">
                <a:solidFill>
                  <a:srgbClr val="0000CD"/>
                </a:solidFill>
                <a:latin typeface="Consolas" panose="020B0609020204030204" pitchFamily="49" charset="0"/>
              </a:rPr>
              <a:t>="2"</a:t>
            </a:r>
            <a:r>
              <a:rPr lang="it-IT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it-IT" dirty="0" err="1">
                <a:solidFill>
                  <a:srgbClr val="FF0000"/>
                </a:solidFill>
                <a:latin typeface="Consolas" panose="020B0609020204030204" pitchFamily="49" charset="0"/>
              </a:rPr>
              <a:t>min</a:t>
            </a:r>
            <a:r>
              <a:rPr lang="it-IT" dirty="0">
                <a:solidFill>
                  <a:srgbClr val="0000CD"/>
                </a:solidFill>
                <a:latin typeface="Consolas" panose="020B0609020204030204" pitchFamily="49" charset="0"/>
              </a:rPr>
              <a:t>="0"</a:t>
            </a:r>
            <a:r>
              <a:rPr lang="it-IT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it-IT" dirty="0" err="1">
                <a:solidFill>
                  <a:srgbClr val="FF0000"/>
                </a:solidFill>
                <a:latin typeface="Consolas" panose="020B0609020204030204" pitchFamily="49" charset="0"/>
              </a:rPr>
              <a:t>max</a:t>
            </a:r>
            <a:r>
              <a:rPr lang="it-IT" dirty="0">
                <a:solidFill>
                  <a:srgbClr val="0000CD"/>
                </a:solidFill>
                <a:latin typeface="Consolas" panose="020B0609020204030204" pitchFamily="49" charset="0"/>
              </a:rPr>
              <a:t>="10"&gt;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2 out of 10</a:t>
            </a:r>
            <a:r>
              <a:rPr lang="it-IT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it-IT" dirty="0" err="1">
                <a:solidFill>
                  <a:srgbClr val="A52A2A"/>
                </a:solidFill>
                <a:latin typeface="Consolas" panose="020B0609020204030204" pitchFamily="49" charset="0"/>
              </a:rPr>
              <a:t>meter</a:t>
            </a:r>
            <a:r>
              <a:rPr lang="it-IT" dirty="0">
                <a:solidFill>
                  <a:srgbClr val="0000CD"/>
                </a:solidFill>
                <a:latin typeface="Consolas" panose="020B0609020204030204" pitchFamily="49" charset="0"/>
              </a:rPr>
              <a:t>&gt;&lt;</a:t>
            </a:r>
            <a:r>
              <a:rPr lang="it-IT" dirty="0" err="1">
                <a:solidFill>
                  <a:srgbClr val="A52A2A"/>
                </a:solidFill>
                <a:latin typeface="Consolas" panose="020B0609020204030204" pitchFamily="49" charset="0"/>
              </a:rPr>
              <a:t>br</a:t>
            </a:r>
            <a:r>
              <a:rPr lang="it-IT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it-IT" dirty="0"/>
            </a:br>
            <a:r>
              <a:rPr lang="it-IT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dirty="0" err="1">
                <a:solidFill>
                  <a:srgbClr val="A52A2A"/>
                </a:solidFill>
                <a:latin typeface="Consolas" panose="020B0609020204030204" pitchFamily="49" charset="0"/>
              </a:rPr>
              <a:t>meter</a:t>
            </a:r>
            <a:r>
              <a:rPr lang="it-IT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it-IT" dirty="0" err="1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it-IT" dirty="0">
                <a:solidFill>
                  <a:srgbClr val="0000CD"/>
                </a:solidFill>
                <a:latin typeface="Consolas" panose="020B0609020204030204" pitchFamily="49" charset="0"/>
              </a:rPr>
              <a:t>="0.6"&gt;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60%</a:t>
            </a:r>
            <a:r>
              <a:rPr lang="it-IT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it-IT" dirty="0" err="1">
                <a:solidFill>
                  <a:srgbClr val="A52A2A"/>
                </a:solidFill>
                <a:latin typeface="Consolas" panose="020B0609020204030204" pitchFamily="49" charset="0"/>
              </a:rPr>
              <a:t>meter</a:t>
            </a:r>
            <a:r>
              <a:rPr lang="it-IT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it-IT" dirty="0"/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70EC6569-2C09-428C-90A0-ABFBF4E31FDE}"/>
              </a:ext>
            </a:extLst>
          </p:cNvPr>
          <p:cNvSpPr/>
          <p:nvPr/>
        </p:nvSpPr>
        <p:spPr>
          <a:xfrm>
            <a:off x="565714" y="5385844"/>
            <a:ext cx="16942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400" dirty="0">
                <a:hlinkClick r:id="rId2"/>
              </a:rPr>
              <a:t>Live demo</a:t>
            </a:r>
            <a:endParaRPr lang="en-US" sz="2400" dirty="0">
              <a:solidFill>
                <a:srgbClr val="0000CD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0FB736BE-8586-4A07-B188-C66940C24CBE}"/>
              </a:ext>
            </a:extLst>
          </p:cNvPr>
          <p:cNvSpPr/>
          <p:nvPr/>
        </p:nvSpPr>
        <p:spPr>
          <a:xfrm>
            <a:off x="9919155" y="5331089"/>
            <a:ext cx="208386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400" dirty="0"/>
              <a:t>Novità HTML5</a:t>
            </a:r>
            <a:endParaRPr lang="en-US" sz="2400" dirty="0">
              <a:solidFill>
                <a:srgbClr val="0000CD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370595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HTML5 – </a:t>
            </a:r>
            <a:r>
              <a:rPr lang="it-IT" dirty="0" err="1"/>
              <a:t>label</a:t>
            </a:r>
            <a:endParaRPr lang="it-IT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Fondamenti di sviluppo web</a:t>
            </a:r>
          </a:p>
          <a:p>
            <a:endParaRPr lang="it-IT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3912B27-202F-4857-A8C4-C7E5056703BF}"/>
              </a:ext>
            </a:extLst>
          </p:cNvPr>
          <p:cNvSpPr txBox="1">
            <a:spLocks/>
          </p:cNvSpPr>
          <p:nvPr/>
        </p:nvSpPr>
        <p:spPr>
          <a:xfrm>
            <a:off x="565714" y="2199585"/>
            <a:ext cx="11345870" cy="98508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47500" lnSpcReduction="20000"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6000" b="0" dirty="0"/>
              <a:t>Il </a:t>
            </a:r>
            <a:r>
              <a:rPr lang="it-IT" sz="6000" b="0" dirty="0" err="1"/>
              <a:t>tag</a:t>
            </a:r>
            <a:r>
              <a:rPr lang="it-IT" sz="6000" b="0" dirty="0"/>
              <a:t> </a:t>
            </a:r>
            <a:r>
              <a:rPr lang="it-IT" sz="6000" dirty="0" err="1"/>
              <a:t>label</a:t>
            </a:r>
            <a:r>
              <a:rPr lang="it-IT" sz="6000" dirty="0"/>
              <a:t> </a:t>
            </a:r>
            <a:r>
              <a:rPr lang="it-IT" sz="6000" b="0" dirty="0"/>
              <a:t>inserisce del testo associato ad un elemento di input. Se l’utente clicca il testo di una </a:t>
            </a:r>
            <a:r>
              <a:rPr lang="it-IT" sz="6000" dirty="0" err="1"/>
              <a:t>label</a:t>
            </a:r>
            <a:r>
              <a:rPr lang="it-IT" sz="6000" b="0" dirty="0"/>
              <a:t>, verrà attivato l’input a cui è associata. 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							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7FAF89A7-A109-4189-8A28-4B0BD943F70F}"/>
              </a:ext>
            </a:extLst>
          </p:cNvPr>
          <p:cNvSpPr txBox="1"/>
          <p:nvPr/>
        </p:nvSpPr>
        <p:spPr>
          <a:xfrm>
            <a:off x="565714" y="3149881"/>
            <a:ext cx="1143731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A52A2A"/>
                </a:solidFill>
                <a:latin typeface="Consolas" panose="020B0609020204030204" pitchFamily="49" charset="0"/>
              </a:rPr>
              <a:t>form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 action</a:t>
            </a:r>
            <a:r>
              <a:rPr lang="en-US" sz="2400" dirty="0">
                <a:solidFill>
                  <a:srgbClr val="0000CD"/>
                </a:solidFill>
                <a:latin typeface="Consolas" panose="020B0609020204030204" pitchFamily="49" charset="0"/>
              </a:rPr>
              <a:t>="/</a:t>
            </a:r>
            <a:r>
              <a:rPr lang="en-US" sz="2400" dirty="0" err="1">
                <a:solidFill>
                  <a:srgbClr val="0000CD"/>
                </a:solidFill>
                <a:latin typeface="Consolas" panose="020B0609020204030204" pitchFamily="49" charset="0"/>
              </a:rPr>
              <a:t>action_page.php</a:t>
            </a:r>
            <a:r>
              <a:rPr lang="en-US" sz="2400" dirty="0">
                <a:solidFill>
                  <a:srgbClr val="0000CD"/>
                </a:solidFill>
                <a:latin typeface="Consolas" panose="020B0609020204030204" pitchFamily="49" charset="0"/>
              </a:rPr>
              <a:t>"&gt;</a:t>
            </a:r>
            <a:br>
              <a:rPr lang="en-US" sz="2400" dirty="0"/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24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A52A2A"/>
                </a:solidFill>
                <a:latin typeface="Consolas" panose="020B0609020204030204" pitchFamily="49" charset="0"/>
              </a:rPr>
              <a:t>label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 for</a:t>
            </a:r>
            <a:r>
              <a:rPr lang="en-US" sz="2400" dirty="0">
                <a:solidFill>
                  <a:srgbClr val="0000CD"/>
                </a:solidFill>
                <a:latin typeface="Consolas" panose="020B0609020204030204" pitchFamily="49" charset="0"/>
              </a:rPr>
              <a:t>="male"&gt;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Male</a:t>
            </a:r>
            <a:r>
              <a:rPr lang="en-US" sz="24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A52A2A"/>
                </a:solidFill>
                <a:latin typeface="Consolas" panose="020B0609020204030204" pitchFamily="49" charset="0"/>
              </a:rPr>
              <a:t>/label</a:t>
            </a:r>
            <a:r>
              <a:rPr lang="en-US" sz="24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sz="2400" dirty="0"/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24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A52A2A"/>
                </a:solidFill>
                <a:latin typeface="Consolas" panose="020B0609020204030204" pitchFamily="49" charset="0"/>
              </a:rPr>
              <a:t>input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 type</a:t>
            </a:r>
            <a:r>
              <a:rPr lang="en-US" sz="2400" dirty="0">
                <a:solidFill>
                  <a:srgbClr val="0000CD"/>
                </a:solidFill>
                <a:latin typeface="Consolas" panose="020B0609020204030204" pitchFamily="49" charset="0"/>
              </a:rPr>
              <a:t>="radio"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 name</a:t>
            </a:r>
            <a:r>
              <a:rPr lang="en-US" sz="2400" dirty="0">
                <a:solidFill>
                  <a:srgbClr val="0000CD"/>
                </a:solidFill>
                <a:latin typeface="Consolas" panose="020B0609020204030204" pitchFamily="49" charset="0"/>
              </a:rPr>
              <a:t>="gender"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 id</a:t>
            </a:r>
            <a:r>
              <a:rPr lang="en-US" sz="2400" dirty="0">
                <a:solidFill>
                  <a:srgbClr val="0000CD"/>
                </a:solidFill>
                <a:latin typeface="Consolas" panose="020B0609020204030204" pitchFamily="49" charset="0"/>
              </a:rPr>
              <a:t>="male"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 value</a:t>
            </a:r>
            <a:r>
              <a:rPr lang="en-US" sz="2400" dirty="0">
                <a:solidFill>
                  <a:srgbClr val="0000CD"/>
                </a:solidFill>
                <a:latin typeface="Consolas" panose="020B0609020204030204" pitchFamily="49" charset="0"/>
              </a:rPr>
              <a:t>="male"&gt;&lt;</a:t>
            </a:r>
            <a:r>
              <a:rPr lang="en-US" sz="2400" dirty="0" err="1">
                <a:solidFill>
                  <a:srgbClr val="A52A2A"/>
                </a:solidFill>
                <a:latin typeface="Consolas" panose="020B0609020204030204" pitchFamily="49" charset="0"/>
              </a:rPr>
              <a:t>br</a:t>
            </a:r>
            <a:r>
              <a:rPr lang="en-US" sz="24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it-IT" sz="24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sz="2400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it-IT" sz="2400" dirty="0" err="1">
                <a:solidFill>
                  <a:srgbClr val="A52A2A"/>
                </a:solidFill>
                <a:latin typeface="Consolas" panose="020B0609020204030204" pitchFamily="49" charset="0"/>
              </a:rPr>
              <a:t>form</a:t>
            </a:r>
            <a:r>
              <a:rPr lang="it-IT" sz="24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it-IT" sz="2400" dirty="0"/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70EC6569-2C09-428C-90A0-ABFBF4E31FDE}"/>
              </a:ext>
            </a:extLst>
          </p:cNvPr>
          <p:cNvSpPr/>
          <p:nvPr/>
        </p:nvSpPr>
        <p:spPr>
          <a:xfrm>
            <a:off x="565714" y="5385844"/>
            <a:ext cx="16942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400" dirty="0">
                <a:hlinkClick r:id="rId2"/>
              </a:rPr>
              <a:t>Live demo</a:t>
            </a:r>
            <a:endParaRPr lang="en-US" sz="2400" dirty="0">
              <a:solidFill>
                <a:srgbClr val="0000CD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333293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HTML5 – </a:t>
            </a:r>
            <a:r>
              <a:rPr lang="it-IT" dirty="0" err="1"/>
              <a:t>button</a:t>
            </a:r>
            <a:endParaRPr lang="it-IT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Fondamenti di sviluppo web</a:t>
            </a:r>
          </a:p>
          <a:p>
            <a:endParaRPr lang="it-IT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3912B27-202F-4857-A8C4-C7E5056703BF}"/>
              </a:ext>
            </a:extLst>
          </p:cNvPr>
          <p:cNvSpPr txBox="1">
            <a:spLocks/>
          </p:cNvSpPr>
          <p:nvPr/>
        </p:nvSpPr>
        <p:spPr>
          <a:xfrm>
            <a:off x="565714" y="2199585"/>
            <a:ext cx="11345870" cy="149634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55000" lnSpcReduction="20000"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6000" b="0" dirty="0"/>
              <a:t>Il </a:t>
            </a:r>
            <a:r>
              <a:rPr lang="it-IT" sz="6000" b="0" dirty="0" err="1"/>
              <a:t>tag</a:t>
            </a:r>
            <a:r>
              <a:rPr lang="it-IT" sz="6000" b="0" dirty="0"/>
              <a:t> </a:t>
            </a:r>
            <a:r>
              <a:rPr lang="it-IT" sz="6000" dirty="0" err="1"/>
              <a:t>button</a:t>
            </a:r>
            <a:r>
              <a:rPr lang="it-IT" sz="6000" dirty="0"/>
              <a:t> </a:t>
            </a:r>
            <a:r>
              <a:rPr lang="it-IT" sz="6000" b="0" dirty="0"/>
              <a:t>inserisce un pulsante cliccabile nel documento. Diversamente dal pulsante creato tramite </a:t>
            </a:r>
            <a:r>
              <a:rPr lang="it-IT" sz="6000" b="0" dirty="0" err="1"/>
              <a:t>tag</a:t>
            </a:r>
            <a:r>
              <a:rPr lang="it-IT" sz="6000" b="0" dirty="0"/>
              <a:t> </a:t>
            </a:r>
            <a:r>
              <a:rPr lang="it-IT" sz="6000" dirty="0"/>
              <a:t>input</a:t>
            </a:r>
            <a:r>
              <a:rPr lang="it-IT" sz="6000" b="0" dirty="0"/>
              <a:t>, questo elemento può contenere altri elementi HTML o testo.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						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7FAF89A7-A109-4189-8A28-4B0BD943F70F}"/>
              </a:ext>
            </a:extLst>
          </p:cNvPr>
          <p:cNvSpPr txBox="1"/>
          <p:nvPr/>
        </p:nvSpPr>
        <p:spPr>
          <a:xfrm>
            <a:off x="565714" y="3429000"/>
            <a:ext cx="114373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3600" dirty="0">
                <a:solidFill>
                  <a:srgbClr val="A52A2A"/>
                </a:solidFill>
                <a:latin typeface="Consolas" panose="020B0609020204030204" pitchFamily="49" charset="0"/>
              </a:rPr>
              <a:t>button</a:t>
            </a:r>
            <a:r>
              <a:rPr lang="en-US" sz="3600" dirty="0">
                <a:solidFill>
                  <a:srgbClr val="FF0000"/>
                </a:solidFill>
                <a:latin typeface="Consolas" panose="020B0609020204030204" pitchFamily="49" charset="0"/>
              </a:rPr>
              <a:t> type</a:t>
            </a:r>
            <a:r>
              <a:rPr lang="en-US" sz="3600" dirty="0">
                <a:solidFill>
                  <a:srgbClr val="0000CD"/>
                </a:solidFill>
                <a:latin typeface="Consolas" panose="020B0609020204030204" pitchFamily="49" charset="0"/>
              </a:rPr>
              <a:t>="button"&gt;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Click Me!</a:t>
            </a:r>
            <a:r>
              <a:rPr lang="en-US" sz="36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3600" dirty="0">
                <a:solidFill>
                  <a:srgbClr val="A52A2A"/>
                </a:solidFill>
                <a:latin typeface="Consolas" panose="020B0609020204030204" pitchFamily="49" charset="0"/>
              </a:rPr>
              <a:t>/button</a:t>
            </a:r>
            <a:r>
              <a:rPr lang="en-US" sz="36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it-IT" sz="3600" dirty="0"/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70EC6569-2C09-428C-90A0-ABFBF4E31FDE}"/>
              </a:ext>
            </a:extLst>
          </p:cNvPr>
          <p:cNvSpPr/>
          <p:nvPr/>
        </p:nvSpPr>
        <p:spPr>
          <a:xfrm>
            <a:off x="565714" y="5385844"/>
            <a:ext cx="16942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400" dirty="0">
                <a:hlinkClick r:id="rId2"/>
              </a:rPr>
              <a:t>Live demo</a:t>
            </a:r>
            <a:endParaRPr lang="en-US" sz="2400" dirty="0">
              <a:solidFill>
                <a:srgbClr val="0000CD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206312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HTML5 – metadata </a:t>
            </a:r>
            <a:r>
              <a:rPr lang="it-IT" dirty="0" err="1"/>
              <a:t>tags</a:t>
            </a:r>
            <a:endParaRPr lang="it-IT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2978" y="2199584"/>
            <a:ext cx="10515600" cy="39031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b="0" dirty="0"/>
              <a:t>Sono quei </a:t>
            </a:r>
            <a:r>
              <a:rPr lang="it-IT" b="0" dirty="0" err="1"/>
              <a:t>tag</a:t>
            </a:r>
            <a:r>
              <a:rPr lang="it-IT" b="0" dirty="0"/>
              <a:t> che definiscono i metadati di un documento HTML.</a:t>
            </a:r>
          </a:p>
          <a:p>
            <a:pPr marL="0" indent="0">
              <a:buNone/>
            </a:pPr>
            <a:r>
              <a:rPr lang="it-IT" b="0" dirty="0"/>
              <a:t>Vedremo i </a:t>
            </a:r>
            <a:r>
              <a:rPr lang="it-IT" b="0" dirty="0" err="1"/>
              <a:t>tag</a:t>
            </a:r>
            <a:r>
              <a:rPr lang="it-IT" b="0" dirty="0"/>
              <a:t> di metadati più utilizzati ed alcune novità introdotte in HTML5:</a:t>
            </a:r>
          </a:p>
          <a:p>
            <a:r>
              <a:rPr lang="it-IT" sz="2300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sz="2300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title</a:t>
            </a:r>
            <a:r>
              <a:rPr lang="it-IT" sz="2300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it-IT" sz="2300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sz="2300" b="0" dirty="0">
                <a:solidFill>
                  <a:srgbClr val="A52A2A"/>
                </a:solidFill>
                <a:latin typeface="Consolas" panose="020B0609020204030204" pitchFamily="49" charset="0"/>
              </a:rPr>
              <a:t>link</a:t>
            </a:r>
            <a:r>
              <a:rPr lang="it-IT" sz="2300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it-IT" sz="2300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sz="2300" b="0" dirty="0">
                <a:solidFill>
                  <a:srgbClr val="A52A2A"/>
                </a:solidFill>
                <a:latin typeface="Consolas" panose="020B0609020204030204" pitchFamily="49" charset="0"/>
              </a:rPr>
              <a:t>style</a:t>
            </a:r>
            <a:r>
              <a:rPr lang="it-IT" sz="2300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it-IT" sz="2300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sz="2300" b="0" dirty="0">
                <a:solidFill>
                  <a:srgbClr val="A52A2A"/>
                </a:solidFill>
                <a:latin typeface="Consolas" panose="020B0609020204030204" pitchFamily="49" charset="0"/>
              </a:rPr>
              <a:t>meta</a:t>
            </a:r>
            <a:r>
              <a:rPr lang="it-IT" sz="2300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it-IT" sz="2300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sz="2300" b="0" dirty="0">
                <a:solidFill>
                  <a:srgbClr val="A52A2A"/>
                </a:solidFill>
                <a:latin typeface="Consolas" panose="020B0609020204030204" pitchFamily="49" charset="0"/>
              </a:rPr>
              <a:t>base</a:t>
            </a:r>
            <a:r>
              <a:rPr lang="it-IT" sz="2300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it-IT" sz="1700" b="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0" dirty="0">
              <a:solidFill>
                <a:srgbClr val="0000CD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Fondamenti di sviluppo web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8263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HTML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534024" y="2212602"/>
            <a:ext cx="11481192" cy="3841107"/>
          </a:xfrm>
        </p:spPr>
        <p:txBody>
          <a:bodyPr>
            <a:normAutofit lnSpcReduction="10000"/>
          </a:bodyPr>
          <a:lstStyle/>
          <a:p>
            <a:r>
              <a:rPr lang="it-IT" dirty="0"/>
              <a:t>Che cos’è HTML?</a:t>
            </a:r>
          </a:p>
          <a:p>
            <a:pPr lvl="1"/>
            <a:r>
              <a:rPr lang="it-IT" b="1" dirty="0" err="1">
                <a:solidFill>
                  <a:schemeClr val="tx2"/>
                </a:solidFill>
              </a:rPr>
              <a:t>H</a:t>
            </a:r>
            <a:r>
              <a:rPr lang="it-IT" dirty="0" err="1">
                <a:solidFill>
                  <a:schemeClr val="tx2"/>
                </a:solidFill>
              </a:rPr>
              <a:t>yper</a:t>
            </a:r>
            <a:r>
              <a:rPr lang="it-IT" dirty="0">
                <a:solidFill>
                  <a:schemeClr val="tx2"/>
                </a:solidFill>
              </a:rPr>
              <a:t> </a:t>
            </a:r>
            <a:r>
              <a:rPr lang="it-IT" b="1" dirty="0">
                <a:solidFill>
                  <a:schemeClr val="tx2"/>
                </a:solidFill>
              </a:rPr>
              <a:t>T</a:t>
            </a:r>
            <a:r>
              <a:rPr lang="it-IT" dirty="0">
                <a:solidFill>
                  <a:schemeClr val="tx2"/>
                </a:solidFill>
              </a:rPr>
              <a:t>ext </a:t>
            </a:r>
            <a:r>
              <a:rPr lang="it-IT" b="1" dirty="0">
                <a:solidFill>
                  <a:schemeClr val="tx2"/>
                </a:solidFill>
              </a:rPr>
              <a:t>M</a:t>
            </a:r>
            <a:r>
              <a:rPr lang="it-IT" dirty="0">
                <a:solidFill>
                  <a:schemeClr val="tx2"/>
                </a:solidFill>
              </a:rPr>
              <a:t>arkup </a:t>
            </a:r>
            <a:r>
              <a:rPr lang="it-IT" b="1" dirty="0">
                <a:solidFill>
                  <a:schemeClr val="tx2"/>
                </a:solidFill>
              </a:rPr>
              <a:t>L</a:t>
            </a:r>
            <a:r>
              <a:rPr lang="it-IT" dirty="0">
                <a:solidFill>
                  <a:schemeClr val="tx2"/>
                </a:solidFill>
              </a:rPr>
              <a:t>anguage: linguaggio di markup per la strutturazione delle pagine web.</a:t>
            </a:r>
          </a:p>
          <a:p>
            <a:pPr lvl="1"/>
            <a:endParaRPr lang="it-IT" dirty="0">
              <a:solidFill>
                <a:schemeClr val="tx2"/>
              </a:solidFill>
            </a:endParaRPr>
          </a:p>
          <a:p>
            <a:r>
              <a:rPr lang="it-IT" dirty="0"/>
              <a:t>Lo standard HTML</a:t>
            </a:r>
          </a:p>
          <a:p>
            <a:pPr lvl="1"/>
            <a:r>
              <a:rPr lang="it-IT" dirty="0">
                <a:solidFill>
                  <a:schemeClr val="tx2"/>
                </a:solidFill>
              </a:rPr>
              <a:t>World Wide Web </a:t>
            </a:r>
            <a:r>
              <a:rPr lang="it-IT" dirty="0" err="1">
                <a:solidFill>
                  <a:schemeClr val="tx2"/>
                </a:solidFill>
              </a:rPr>
              <a:t>Consortium</a:t>
            </a:r>
            <a:r>
              <a:rPr lang="it-IT" dirty="0">
                <a:solidFill>
                  <a:schemeClr val="tx2"/>
                </a:solidFill>
              </a:rPr>
              <a:t> (W3C): organizzazione non governativa, si occupa anche di definire lo standard HTML.</a:t>
            </a:r>
          </a:p>
          <a:p>
            <a:pPr lvl="1"/>
            <a:endParaRPr lang="it-IT" dirty="0">
              <a:solidFill>
                <a:schemeClr val="tx2"/>
              </a:solidFill>
            </a:endParaRPr>
          </a:p>
          <a:p>
            <a:r>
              <a:rPr lang="it-IT" dirty="0"/>
              <a:t>Ogni browser ha una propria implementazione dello standard</a:t>
            </a:r>
          </a:p>
          <a:p>
            <a:endParaRPr lang="it-IT" dirty="0"/>
          </a:p>
          <a:p>
            <a:r>
              <a:rPr lang="it-IT" dirty="0"/>
              <a:t>HTML5</a:t>
            </a:r>
          </a:p>
          <a:p>
            <a:pPr lvl="1"/>
            <a:r>
              <a:rPr lang="it-IT" dirty="0">
                <a:solidFill>
                  <a:schemeClr val="tx2"/>
                </a:solidFill>
              </a:rPr>
              <a:t>Specifica rilasciata il 28 Ottobre 2014, aggiunge nuove funzionalità al linguaggio.</a:t>
            </a:r>
          </a:p>
          <a:p>
            <a:endParaRPr lang="it-IT" dirty="0">
              <a:solidFill>
                <a:schemeClr val="tx2"/>
              </a:solidFill>
            </a:endParaRPr>
          </a:p>
          <a:p>
            <a:pPr lvl="1"/>
            <a:endParaRPr lang="it-IT" dirty="0">
              <a:solidFill>
                <a:schemeClr val="tx2"/>
              </a:solidFill>
            </a:endParaRPr>
          </a:p>
          <a:p>
            <a:pPr lvl="1"/>
            <a:endParaRPr lang="it-IT" dirty="0">
              <a:solidFill>
                <a:schemeClr val="tx2"/>
              </a:solidFill>
            </a:endParaRPr>
          </a:p>
          <a:p>
            <a:pPr lvl="1"/>
            <a:endParaRPr lang="it-IT" dirty="0">
              <a:solidFill>
                <a:schemeClr val="tx2"/>
              </a:solidFill>
            </a:endParaRPr>
          </a:p>
        </p:txBody>
      </p:sp>
      <p:sp>
        <p:nvSpPr>
          <p:cNvPr id="4" name="Segnaposto testo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Fondamenti di sviluppo web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289313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HTML5 – </a:t>
            </a:r>
            <a:r>
              <a:rPr lang="it-IT" dirty="0" err="1"/>
              <a:t>title</a:t>
            </a:r>
            <a:endParaRPr lang="it-IT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Fondamenti di sviluppo web</a:t>
            </a:r>
          </a:p>
          <a:p>
            <a:endParaRPr lang="it-IT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3912B27-202F-4857-A8C4-C7E5056703BF}"/>
              </a:ext>
            </a:extLst>
          </p:cNvPr>
          <p:cNvSpPr txBox="1">
            <a:spLocks/>
          </p:cNvSpPr>
          <p:nvPr/>
        </p:nvSpPr>
        <p:spPr>
          <a:xfrm>
            <a:off x="565714" y="2199584"/>
            <a:ext cx="11345870" cy="229575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55000" lnSpcReduction="20000"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6000" b="0" dirty="0"/>
              <a:t>Il </a:t>
            </a:r>
            <a:r>
              <a:rPr lang="it-IT" sz="6000" b="0" dirty="0" err="1"/>
              <a:t>tag</a:t>
            </a:r>
            <a:r>
              <a:rPr lang="it-IT" sz="6000" b="0" dirty="0"/>
              <a:t> </a:t>
            </a:r>
            <a:r>
              <a:rPr lang="it-IT" sz="6000" dirty="0" err="1"/>
              <a:t>title</a:t>
            </a:r>
            <a:r>
              <a:rPr lang="it-IT" sz="6000" dirty="0"/>
              <a:t> </a:t>
            </a:r>
            <a:r>
              <a:rPr lang="it-IT" sz="6000" b="0" dirty="0"/>
              <a:t>indica il titolo del documento. Questo titolo verrà visualizzato nella scheda del browser e può essere utilizzato anche per altri scopi dal browser (nome utilizzato per una voce dei preferiti) e da altri servizi (Google potrebbe utilizzarlo come titolo del risultato di ricerca). 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					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7FAF89A7-A109-4189-8A28-4B0BD943F70F}"/>
              </a:ext>
            </a:extLst>
          </p:cNvPr>
          <p:cNvSpPr txBox="1"/>
          <p:nvPr/>
        </p:nvSpPr>
        <p:spPr>
          <a:xfrm>
            <a:off x="565714" y="4029160"/>
            <a:ext cx="1143731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3600" dirty="0">
                <a:solidFill>
                  <a:srgbClr val="A52A2A"/>
                </a:solidFill>
                <a:latin typeface="Consolas" panose="020B0609020204030204" pitchFamily="49" charset="0"/>
              </a:rPr>
              <a:t>head</a:t>
            </a:r>
            <a:r>
              <a:rPr lang="en-US" sz="36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sz="3600" dirty="0"/>
            </a:b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36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3600" dirty="0">
                <a:solidFill>
                  <a:srgbClr val="A52A2A"/>
                </a:solidFill>
                <a:latin typeface="Consolas" panose="020B0609020204030204" pitchFamily="49" charset="0"/>
              </a:rPr>
              <a:t>title</a:t>
            </a:r>
            <a:r>
              <a:rPr lang="en-US" sz="36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HTML Reference</a:t>
            </a:r>
            <a:r>
              <a:rPr lang="en-US" sz="36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3600" dirty="0">
                <a:solidFill>
                  <a:srgbClr val="A52A2A"/>
                </a:solidFill>
                <a:latin typeface="Consolas" panose="020B0609020204030204" pitchFamily="49" charset="0"/>
              </a:rPr>
              <a:t>/title</a:t>
            </a:r>
            <a:r>
              <a:rPr lang="en-US" sz="36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sz="3600" dirty="0"/>
            </a:br>
            <a:r>
              <a:rPr lang="en-US" sz="36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3600" dirty="0">
                <a:solidFill>
                  <a:srgbClr val="A52A2A"/>
                </a:solidFill>
                <a:latin typeface="Consolas" panose="020B0609020204030204" pitchFamily="49" charset="0"/>
              </a:rPr>
              <a:t>/head</a:t>
            </a:r>
            <a:r>
              <a:rPr lang="en-US" sz="36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it-IT" sz="3600" dirty="0"/>
          </a:p>
        </p:txBody>
      </p:sp>
    </p:spTree>
    <p:extLst>
      <p:ext uri="{BB962C8B-B14F-4D97-AF65-F5344CB8AC3E}">
        <p14:creationId xmlns:p14="http://schemas.microsoft.com/office/powerpoint/2010/main" val="332422826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HTML5 – link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Fondamenti di sviluppo web</a:t>
            </a:r>
          </a:p>
          <a:p>
            <a:endParaRPr lang="it-IT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3912B27-202F-4857-A8C4-C7E5056703BF}"/>
              </a:ext>
            </a:extLst>
          </p:cNvPr>
          <p:cNvSpPr txBox="1">
            <a:spLocks/>
          </p:cNvSpPr>
          <p:nvPr/>
        </p:nvSpPr>
        <p:spPr>
          <a:xfrm>
            <a:off x="474274" y="2156145"/>
            <a:ext cx="11345870" cy="162227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2500" lnSpcReduction="20000"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6000" b="0" dirty="0"/>
              <a:t>Il </a:t>
            </a:r>
            <a:r>
              <a:rPr lang="it-IT" sz="6000" b="0" dirty="0" err="1"/>
              <a:t>tag</a:t>
            </a:r>
            <a:r>
              <a:rPr lang="it-IT" sz="6000" b="0" dirty="0"/>
              <a:t> </a:t>
            </a:r>
            <a:r>
              <a:rPr lang="it-IT" sz="6000" dirty="0"/>
              <a:t>link</a:t>
            </a:r>
            <a:r>
              <a:rPr lang="it-IT" sz="6000" b="0" dirty="0"/>
              <a:t> definisce un collegamento tra il documento ed una risorsa. Tramite l’attributo </a:t>
            </a:r>
            <a:r>
              <a:rPr lang="it-IT" sz="6000" dirty="0" err="1"/>
              <a:t>rel</a:t>
            </a:r>
            <a:r>
              <a:rPr lang="it-IT" sz="6000" b="0" dirty="0"/>
              <a:t> specifichiamo quale relazione c’è tra il documento e la risorsa.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					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7FAF89A7-A109-4189-8A28-4B0BD943F70F}"/>
              </a:ext>
            </a:extLst>
          </p:cNvPr>
          <p:cNvSpPr txBox="1"/>
          <p:nvPr/>
        </p:nvSpPr>
        <p:spPr>
          <a:xfrm>
            <a:off x="474274" y="3617184"/>
            <a:ext cx="114373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2800" dirty="0">
                <a:solidFill>
                  <a:srgbClr val="A52A2A"/>
                </a:solidFill>
                <a:latin typeface="Consolas" panose="020B0609020204030204" pitchFamily="49" charset="0"/>
              </a:rPr>
              <a:t>head</a:t>
            </a:r>
            <a:r>
              <a:rPr lang="en-US" sz="28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sz="2800" dirty="0"/>
            </a:b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28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2800" dirty="0">
                <a:solidFill>
                  <a:srgbClr val="A52A2A"/>
                </a:solidFill>
                <a:latin typeface="Consolas" panose="020B0609020204030204" pitchFamily="49" charset="0"/>
              </a:rPr>
              <a:t>link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</a:rPr>
              <a:t>rel</a:t>
            </a:r>
            <a:r>
              <a:rPr lang="en-US" sz="2800" dirty="0">
                <a:solidFill>
                  <a:srgbClr val="0000CD"/>
                </a:solidFill>
                <a:latin typeface="Consolas" panose="020B0609020204030204" pitchFamily="49" charset="0"/>
              </a:rPr>
              <a:t>="stylesheet"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 type</a:t>
            </a:r>
            <a:r>
              <a:rPr lang="en-US" sz="2800" dirty="0">
                <a:solidFill>
                  <a:srgbClr val="0000CD"/>
                </a:solidFill>
                <a:latin typeface="Consolas" panose="020B0609020204030204" pitchFamily="49" charset="0"/>
              </a:rPr>
              <a:t>="text/</a:t>
            </a:r>
            <a:r>
              <a:rPr lang="en-US" sz="2800" dirty="0" err="1">
                <a:solidFill>
                  <a:srgbClr val="0000CD"/>
                </a:solidFill>
                <a:latin typeface="Consolas" panose="020B0609020204030204" pitchFamily="49" charset="0"/>
              </a:rPr>
              <a:t>css</a:t>
            </a:r>
            <a:r>
              <a:rPr lang="en-US" sz="2800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US" sz="2800" dirty="0">
                <a:solidFill>
                  <a:srgbClr val="0000CD"/>
                </a:solidFill>
                <a:latin typeface="Consolas" panose="020B0609020204030204" pitchFamily="49" charset="0"/>
              </a:rPr>
              <a:t>="a.css"&gt;</a:t>
            </a:r>
            <a:br>
              <a:rPr lang="en-US" sz="2800" dirty="0"/>
            </a:br>
            <a:r>
              <a:rPr lang="en-US" sz="28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2800" dirty="0">
                <a:solidFill>
                  <a:srgbClr val="A52A2A"/>
                </a:solidFill>
                <a:latin typeface="Consolas" panose="020B0609020204030204" pitchFamily="49" charset="0"/>
              </a:rPr>
              <a:t>/head</a:t>
            </a:r>
            <a:r>
              <a:rPr lang="en-US" sz="28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it-IT" sz="2800" dirty="0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7FBB8B90-4EE0-4299-AAC1-CB2C7D2D0A38}"/>
              </a:ext>
            </a:extLst>
          </p:cNvPr>
          <p:cNvSpPr/>
          <p:nvPr/>
        </p:nvSpPr>
        <p:spPr>
          <a:xfrm>
            <a:off x="474274" y="5407746"/>
            <a:ext cx="16942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400" dirty="0">
                <a:hlinkClick r:id="rId2"/>
              </a:rPr>
              <a:t>Live demo</a:t>
            </a:r>
            <a:endParaRPr lang="en-US" sz="2400" dirty="0">
              <a:solidFill>
                <a:srgbClr val="0000CD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331658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HTML5 – meta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Fondamenti di sviluppo web</a:t>
            </a:r>
          </a:p>
          <a:p>
            <a:endParaRPr lang="it-IT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3912B27-202F-4857-A8C4-C7E5056703BF}"/>
              </a:ext>
            </a:extLst>
          </p:cNvPr>
          <p:cNvSpPr txBox="1">
            <a:spLocks/>
          </p:cNvSpPr>
          <p:nvPr/>
        </p:nvSpPr>
        <p:spPr>
          <a:xfrm>
            <a:off x="474274" y="2156145"/>
            <a:ext cx="11345870" cy="162227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 lnSpcReduction="20000"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6000" b="0" dirty="0"/>
              <a:t>Il </a:t>
            </a:r>
            <a:r>
              <a:rPr lang="it-IT" sz="6000" b="0" dirty="0" err="1"/>
              <a:t>tag</a:t>
            </a:r>
            <a:r>
              <a:rPr lang="it-IT" sz="6000" b="0" dirty="0"/>
              <a:t> </a:t>
            </a:r>
            <a:r>
              <a:rPr lang="it-IT" sz="6000" dirty="0"/>
              <a:t>meta</a:t>
            </a:r>
            <a:r>
              <a:rPr lang="it-IT" sz="6000" b="0" dirty="0"/>
              <a:t> serve a specificare metadati generici, solitamente tramite coppie </a:t>
            </a:r>
            <a:r>
              <a:rPr lang="it-IT" sz="6000" b="0" i="1" dirty="0"/>
              <a:t>chiave/valore</a:t>
            </a:r>
            <a:r>
              <a:rPr lang="it-IT" sz="6000" b="0" dirty="0"/>
              <a:t>.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					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7FAF89A7-A109-4189-8A28-4B0BD943F70F}"/>
              </a:ext>
            </a:extLst>
          </p:cNvPr>
          <p:cNvSpPr txBox="1"/>
          <p:nvPr/>
        </p:nvSpPr>
        <p:spPr>
          <a:xfrm>
            <a:off x="428554" y="3102492"/>
            <a:ext cx="1143731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sz="2000" dirty="0">
                <a:solidFill>
                  <a:srgbClr val="A52A2A"/>
                </a:solidFill>
                <a:latin typeface="Consolas" panose="020B0609020204030204" pitchFamily="49" charset="0"/>
              </a:rPr>
              <a:t>head</a:t>
            </a:r>
            <a:r>
              <a:rPr lang="it-IT" sz="20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it-IT" sz="2000" dirty="0"/>
            </a:br>
            <a:r>
              <a:rPr lang="it-IT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it-IT" sz="20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sz="2000" dirty="0">
                <a:solidFill>
                  <a:srgbClr val="A52A2A"/>
                </a:solidFill>
                <a:latin typeface="Consolas" panose="020B0609020204030204" pitchFamily="49" charset="0"/>
              </a:rPr>
              <a:t>meta</a:t>
            </a:r>
            <a:r>
              <a:rPr lang="it-IT" sz="20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it-IT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charset</a:t>
            </a:r>
            <a:r>
              <a:rPr lang="it-IT" sz="2000" dirty="0">
                <a:solidFill>
                  <a:srgbClr val="0000CD"/>
                </a:solidFill>
                <a:latin typeface="Consolas" panose="020B0609020204030204" pitchFamily="49" charset="0"/>
              </a:rPr>
              <a:t>="UTF-8"&gt;</a:t>
            </a:r>
            <a:br>
              <a:rPr lang="it-IT" sz="2000" dirty="0"/>
            </a:br>
            <a:r>
              <a:rPr lang="it-IT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it-IT" sz="20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sz="2000" dirty="0">
                <a:solidFill>
                  <a:srgbClr val="A52A2A"/>
                </a:solidFill>
                <a:latin typeface="Consolas" panose="020B0609020204030204" pitchFamily="49" charset="0"/>
              </a:rPr>
              <a:t>meta</a:t>
            </a:r>
            <a:r>
              <a:rPr lang="it-IT" sz="20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it-IT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it-IT" sz="20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it-IT" sz="2000" dirty="0" err="1">
                <a:solidFill>
                  <a:srgbClr val="0000CD"/>
                </a:solidFill>
                <a:latin typeface="Consolas" panose="020B0609020204030204" pitchFamily="49" charset="0"/>
              </a:rPr>
              <a:t>description</a:t>
            </a:r>
            <a:r>
              <a:rPr lang="it-IT" sz="2000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it-IT" sz="20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it-IT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content</a:t>
            </a:r>
            <a:r>
              <a:rPr lang="it-IT" sz="2000" dirty="0">
                <a:solidFill>
                  <a:srgbClr val="0000CD"/>
                </a:solidFill>
                <a:latin typeface="Consolas" panose="020B0609020204030204" pitchFamily="49" charset="0"/>
              </a:rPr>
              <a:t>="Free Web </a:t>
            </a:r>
            <a:r>
              <a:rPr lang="it-IT" sz="2000" dirty="0" err="1">
                <a:solidFill>
                  <a:srgbClr val="0000CD"/>
                </a:solidFill>
                <a:latin typeface="Consolas" panose="020B0609020204030204" pitchFamily="49" charset="0"/>
              </a:rPr>
              <a:t>tutorials</a:t>
            </a:r>
            <a:r>
              <a:rPr lang="it-IT" sz="2000" dirty="0">
                <a:solidFill>
                  <a:srgbClr val="0000CD"/>
                </a:solidFill>
                <a:latin typeface="Consolas" panose="020B0609020204030204" pitchFamily="49" charset="0"/>
              </a:rPr>
              <a:t>"&gt;</a:t>
            </a:r>
            <a:br>
              <a:rPr lang="it-IT" sz="2000" dirty="0"/>
            </a:br>
            <a:r>
              <a:rPr lang="it-IT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it-IT" sz="20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sz="2000" dirty="0">
                <a:solidFill>
                  <a:srgbClr val="A52A2A"/>
                </a:solidFill>
                <a:latin typeface="Consolas" panose="020B0609020204030204" pitchFamily="49" charset="0"/>
              </a:rPr>
              <a:t>meta</a:t>
            </a:r>
            <a:r>
              <a:rPr lang="it-IT" sz="20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it-IT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it-IT" sz="20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it-IT" sz="2000" dirty="0" err="1">
                <a:solidFill>
                  <a:srgbClr val="0000CD"/>
                </a:solidFill>
                <a:latin typeface="Consolas" panose="020B0609020204030204" pitchFamily="49" charset="0"/>
              </a:rPr>
              <a:t>keywords</a:t>
            </a:r>
            <a:r>
              <a:rPr lang="it-IT" sz="2000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it-IT" sz="20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it-IT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content</a:t>
            </a:r>
            <a:r>
              <a:rPr lang="it-IT" sz="20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it-IT" sz="2000" dirty="0" err="1">
                <a:solidFill>
                  <a:srgbClr val="0000CD"/>
                </a:solidFill>
                <a:latin typeface="Consolas" panose="020B0609020204030204" pitchFamily="49" charset="0"/>
              </a:rPr>
              <a:t>HTML,CSS,XML,JavaScript</a:t>
            </a:r>
            <a:r>
              <a:rPr lang="it-IT" sz="2000" dirty="0">
                <a:solidFill>
                  <a:srgbClr val="0000CD"/>
                </a:solidFill>
                <a:latin typeface="Consolas" panose="020B0609020204030204" pitchFamily="49" charset="0"/>
              </a:rPr>
              <a:t>"&gt;</a:t>
            </a:r>
            <a:br>
              <a:rPr lang="it-IT" sz="2000" dirty="0"/>
            </a:br>
            <a:r>
              <a:rPr lang="it-IT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it-IT" sz="20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sz="2000" dirty="0">
                <a:solidFill>
                  <a:srgbClr val="A52A2A"/>
                </a:solidFill>
                <a:latin typeface="Consolas" panose="020B0609020204030204" pitchFamily="49" charset="0"/>
              </a:rPr>
              <a:t>meta</a:t>
            </a:r>
            <a:r>
              <a:rPr lang="it-IT" sz="20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it-IT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it-IT" sz="20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it-IT" sz="2000" dirty="0" err="1">
                <a:solidFill>
                  <a:srgbClr val="0000CD"/>
                </a:solidFill>
                <a:latin typeface="Consolas" panose="020B0609020204030204" pitchFamily="49" charset="0"/>
              </a:rPr>
              <a:t>author</a:t>
            </a:r>
            <a:r>
              <a:rPr lang="it-IT" sz="2000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it-IT" sz="20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it-IT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content</a:t>
            </a:r>
            <a:r>
              <a:rPr lang="it-IT" sz="2000" dirty="0">
                <a:solidFill>
                  <a:srgbClr val="0000CD"/>
                </a:solidFill>
                <a:latin typeface="Consolas" panose="020B0609020204030204" pitchFamily="49" charset="0"/>
              </a:rPr>
              <a:t>="John </a:t>
            </a:r>
            <a:r>
              <a:rPr lang="it-IT" sz="2000" dirty="0" err="1">
                <a:solidFill>
                  <a:srgbClr val="0000CD"/>
                </a:solidFill>
                <a:latin typeface="Consolas" panose="020B0609020204030204" pitchFamily="49" charset="0"/>
              </a:rPr>
              <a:t>Doe</a:t>
            </a:r>
            <a:r>
              <a:rPr lang="it-IT" sz="2000" dirty="0">
                <a:solidFill>
                  <a:srgbClr val="0000CD"/>
                </a:solidFill>
                <a:latin typeface="Consolas" panose="020B0609020204030204" pitchFamily="49" charset="0"/>
              </a:rPr>
              <a:t>"&gt;</a:t>
            </a:r>
            <a:br>
              <a:rPr lang="it-IT" sz="2000" dirty="0"/>
            </a:br>
            <a:r>
              <a:rPr lang="it-IT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it-IT" sz="20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sz="2000" dirty="0">
                <a:solidFill>
                  <a:srgbClr val="A52A2A"/>
                </a:solidFill>
                <a:latin typeface="Consolas" panose="020B0609020204030204" pitchFamily="49" charset="0"/>
              </a:rPr>
              <a:t>meta</a:t>
            </a:r>
            <a:r>
              <a:rPr lang="it-IT" sz="20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it-IT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it-IT" sz="20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it-IT" sz="2000" dirty="0" err="1">
                <a:solidFill>
                  <a:srgbClr val="0000CD"/>
                </a:solidFill>
                <a:latin typeface="Consolas" panose="020B0609020204030204" pitchFamily="49" charset="0"/>
              </a:rPr>
              <a:t>viewport</a:t>
            </a:r>
            <a:r>
              <a:rPr lang="it-IT" sz="2000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it-IT" sz="20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it-IT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content</a:t>
            </a:r>
            <a:r>
              <a:rPr lang="it-IT" sz="20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it-IT" sz="2000" dirty="0" err="1">
                <a:solidFill>
                  <a:srgbClr val="0000CD"/>
                </a:solidFill>
                <a:latin typeface="Consolas" panose="020B0609020204030204" pitchFamily="49" charset="0"/>
              </a:rPr>
              <a:t>width</a:t>
            </a:r>
            <a:r>
              <a:rPr lang="it-IT" sz="2000" dirty="0">
                <a:solidFill>
                  <a:srgbClr val="0000CD"/>
                </a:solidFill>
                <a:latin typeface="Consolas" panose="020B0609020204030204" pitchFamily="49" charset="0"/>
              </a:rPr>
              <a:t>=device-</a:t>
            </a:r>
            <a:r>
              <a:rPr lang="it-IT" sz="2000" dirty="0" err="1">
                <a:solidFill>
                  <a:srgbClr val="0000CD"/>
                </a:solidFill>
                <a:latin typeface="Consolas" panose="020B0609020204030204" pitchFamily="49" charset="0"/>
              </a:rPr>
              <a:t>width</a:t>
            </a:r>
            <a:r>
              <a:rPr lang="it-IT" sz="2000" dirty="0">
                <a:solidFill>
                  <a:srgbClr val="0000CD"/>
                </a:solidFill>
                <a:latin typeface="Consolas" panose="020B0609020204030204" pitchFamily="49" charset="0"/>
              </a:rPr>
              <a:t>, </a:t>
            </a:r>
            <a:r>
              <a:rPr lang="it-IT" sz="2000" dirty="0" err="1">
                <a:solidFill>
                  <a:srgbClr val="0000CD"/>
                </a:solidFill>
                <a:latin typeface="Consolas" panose="020B0609020204030204" pitchFamily="49" charset="0"/>
              </a:rPr>
              <a:t>initial</a:t>
            </a:r>
            <a:r>
              <a:rPr lang="it-IT" sz="2000" dirty="0">
                <a:solidFill>
                  <a:srgbClr val="0000CD"/>
                </a:solidFill>
                <a:latin typeface="Consolas" panose="020B0609020204030204" pitchFamily="49" charset="0"/>
              </a:rPr>
              <a:t>-scale=1.0"&gt;</a:t>
            </a:r>
            <a:br>
              <a:rPr lang="it-IT" sz="2000" dirty="0"/>
            </a:br>
            <a:r>
              <a:rPr lang="it-IT" sz="20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sz="2000" dirty="0">
                <a:solidFill>
                  <a:srgbClr val="A52A2A"/>
                </a:solidFill>
                <a:latin typeface="Consolas" panose="020B0609020204030204" pitchFamily="49" charset="0"/>
              </a:rPr>
              <a:t>/head</a:t>
            </a:r>
            <a:r>
              <a:rPr lang="it-IT" sz="20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it-IT" sz="2000" dirty="0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7FBB8B90-4EE0-4299-AAC1-CB2C7D2D0A38}"/>
              </a:ext>
            </a:extLst>
          </p:cNvPr>
          <p:cNvSpPr/>
          <p:nvPr/>
        </p:nvSpPr>
        <p:spPr>
          <a:xfrm>
            <a:off x="474274" y="5407746"/>
            <a:ext cx="16942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400" dirty="0">
                <a:hlinkClick r:id="rId2"/>
              </a:rPr>
              <a:t>Live demo</a:t>
            </a:r>
            <a:endParaRPr lang="en-US" sz="2400" dirty="0">
              <a:solidFill>
                <a:srgbClr val="0000CD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19028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HTML5 – base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Fondamenti di sviluppo web</a:t>
            </a:r>
          </a:p>
          <a:p>
            <a:endParaRPr lang="it-IT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3912B27-202F-4857-A8C4-C7E5056703BF}"/>
              </a:ext>
            </a:extLst>
          </p:cNvPr>
          <p:cNvSpPr txBox="1">
            <a:spLocks/>
          </p:cNvSpPr>
          <p:nvPr/>
        </p:nvSpPr>
        <p:spPr>
          <a:xfrm>
            <a:off x="474274" y="2156146"/>
            <a:ext cx="11345870" cy="115650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2500" lnSpcReduction="20000"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6000" b="0" dirty="0"/>
              <a:t>Il </a:t>
            </a:r>
            <a:r>
              <a:rPr lang="it-IT" sz="6000" b="0" dirty="0" err="1"/>
              <a:t>tag</a:t>
            </a:r>
            <a:r>
              <a:rPr lang="it-IT" sz="6000" b="0" dirty="0"/>
              <a:t> </a:t>
            </a:r>
            <a:r>
              <a:rPr lang="it-IT" sz="6000" dirty="0"/>
              <a:t>base</a:t>
            </a:r>
            <a:r>
              <a:rPr lang="it-IT" sz="6000" b="0" dirty="0"/>
              <a:t> serve a specificare valori di default per URL e modalità di apertura degli URL in un documento.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				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7FAF89A7-A109-4189-8A28-4B0BD943F70F}"/>
              </a:ext>
            </a:extLst>
          </p:cNvPr>
          <p:cNvSpPr txBox="1"/>
          <p:nvPr/>
        </p:nvSpPr>
        <p:spPr>
          <a:xfrm>
            <a:off x="474274" y="3394592"/>
            <a:ext cx="114373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sz="2000" dirty="0">
                <a:solidFill>
                  <a:srgbClr val="A52A2A"/>
                </a:solidFill>
                <a:latin typeface="Consolas" panose="020B0609020204030204" pitchFamily="49" charset="0"/>
              </a:rPr>
              <a:t>head</a:t>
            </a:r>
            <a:r>
              <a:rPr lang="it-IT" sz="20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it-IT" sz="2000" dirty="0"/>
            </a:br>
            <a:r>
              <a:rPr lang="it-IT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it-IT" sz="20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sz="2000" dirty="0">
                <a:solidFill>
                  <a:srgbClr val="A52A2A"/>
                </a:solidFill>
                <a:latin typeface="Consolas" panose="020B0609020204030204" pitchFamily="49" charset="0"/>
              </a:rPr>
              <a:t>base</a:t>
            </a:r>
            <a:r>
              <a:rPr lang="it-IT" sz="20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it-IT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it-IT" sz="2000" dirty="0">
                <a:solidFill>
                  <a:srgbClr val="0000CD"/>
                </a:solidFill>
                <a:latin typeface="Consolas" panose="020B0609020204030204" pitchFamily="49" charset="0"/>
              </a:rPr>
              <a:t>="https://www.w3schools.com/images/"</a:t>
            </a:r>
            <a:r>
              <a:rPr lang="it-IT" sz="2000" dirty="0">
                <a:solidFill>
                  <a:srgbClr val="FF0000"/>
                </a:solidFill>
                <a:latin typeface="Consolas" panose="020B0609020204030204" pitchFamily="49" charset="0"/>
              </a:rPr>
              <a:t> target</a:t>
            </a:r>
            <a:r>
              <a:rPr lang="it-IT" sz="2000" dirty="0">
                <a:solidFill>
                  <a:srgbClr val="0000CD"/>
                </a:solidFill>
                <a:latin typeface="Consolas" panose="020B0609020204030204" pitchFamily="49" charset="0"/>
              </a:rPr>
              <a:t>="_</a:t>
            </a:r>
            <a:r>
              <a:rPr lang="it-IT" sz="2000" dirty="0" err="1">
                <a:solidFill>
                  <a:srgbClr val="0000CD"/>
                </a:solidFill>
                <a:latin typeface="Consolas" panose="020B0609020204030204" pitchFamily="49" charset="0"/>
              </a:rPr>
              <a:t>blank</a:t>
            </a:r>
            <a:r>
              <a:rPr lang="it-IT" sz="2000" dirty="0">
                <a:solidFill>
                  <a:srgbClr val="0000CD"/>
                </a:solidFill>
                <a:latin typeface="Consolas" panose="020B0609020204030204" pitchFamily="49" charset="0"/>
              </a:rPr>
              <a:t>"&gt;</a:t>
            </a:r>
            <a:br>
              <a:rPr lang="it-IT" sz="2000" dirty="0"/>
            </a:br>
            <a:r>
              <a:rPr lang="it-IT" sz="20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sz="2000" dirty="0">
                <a:solidFill>
                  <a:srgbClr val="A52A2A"/>
                </a:solidFill>
                <a:latin typeface="Consolas" panose="020B0609020204030204" pitchFamily="49" charset="0"/>
              </a:rPr>
              <a:t>/head</a:t>
            </a:r>
            <a:r>
              <a:rPr lang="it-IT" sz="20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it-IT" sz="2000" dirty="0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7FBB8B90-4EE0-4299-AAC1-CB2C7D2D0A38}"/>
              </a:ext>
            </a:extLst>
          </p:cNvPr>
          <p:cNvSpPr/>
          <p:nvPr/>
        </p:nvSpPr>
        <p:spPr>
          <a:xfrm>
            <a:off x="474274" y="5407746"/>
            <a:ext cx="16942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400" dirty="0">
                <a:hlinkClick r:id="rId2"/>
              </a:rPr>
              <a:t>Live demo</a:t>
            </a:r>
            <a:endParaRPr lang="en-US" sz="2400" dirty="0">
              <a:solidFill>
                <a:srgbClr val="0000CD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043407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AF8A5D7-BD7A-4404-8570-14FF17166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Html5 - conclusione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1AD39E7-5F56-47C4-A1BB-DD243B7428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t-IT" dirty="0"/>
              <a:t>Abbiamo osservato vari aspetti di HTML5 senza scendere troppo nei dettagli, conoscendo comunque quanto basta per iniziare a comporre pagine HTML anche non semplici.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Vedremo poi come costruire una semplice applicazione di chat con i </a:t>
            </a:r>
            <a:r>
              <a:rPr lang="it-IT" dirty="0" err="1"/>
              <a:t>tag</a:t>
            </a:r>
            <a:r>
              <a:rPr lang="it-IT" dirty="0"/>
              <a:t> che abbiamo conosciuto.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Per più informazioni su HTML si possono consultare le risorse citate in precedenza.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2A49F13-913F-4F0F-81CA-4409822E826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68521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HTML – Risorse per l’apprendimento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534024" y="2212602"/>
            <a:ext cx="11481192" cy="3841107"/>
          </a:xfrm>
        </p:spPr>
        <p:txBody>
          <a:bodyPr>
            <a:normAutofit/>
          </a:bodyPr>
          <a:lstStyle/>
          <a:p>
            <a:r>
              <a:rPr lang="it-IT" dirty="0">
                <a:hlinkClick r:id="rId2"/>
              </a:rPr>
              <a:t>W3Schools</a:t>
            </a:r>
            <a:br>
              <a:rPr lang="it-IT" dirty="0"/>
            </a:br>
            <a:r>
              <a:rPr lang="it-IT" b="0" dirty="0"/>
              <a:t>Uno dei siti più popolari che contengono documentazione sul mondo HTML. Qui potrete trovare anche esempi interattivi.</a:t>
            </a:r>
          </a:p>
          <a:p>
            <a:r>
              <a:rPr lang="it-IT" dirty="0">
                <a:solidFill>
                  <a:schemeClr val="tx2"/>
                </a:solidFill>
                <a:hlinkClick r:id="rId3"/>
              </a:rPr>
              <a:t>Mo</a:t>
            </a:r>
            <a:r>
              <a:rPr lang="it-IT" dirty="0">
                <a:hlinkClick r:id="rId3"/>
              </a:rPr>
              <a:t>zilla Developer Network</a:t>
            </a:r>
            <a:br>
              <a:rPr lang="it-IT" b="0" dirty="0"/>
            </a:br>
            <a:r>
              <a:rPr lang="it-IT" b="0" dirty="0"/>
              <a:t>Contiene esempi e documentazione su HTML. Ha un sistema wiki che permette ad ogni utente di contribuire.</a:t>
            </a:r>
            <a:br>
              <a:rPr lang="it-IT" b="0" dirty="0"/>
            </a:br>
            <a:br>
              <a:rPr lang="it-IT" b="0" dirty="0"/>
            </a:br>
            <a:endParaRPr lang="it-IT" b="0" dirty="0">
              <a:solidFill>
                <a:schemeClr val="tx2"/>
              </a:solidFill>
            </a:endParaRPr>
          </a:p>
          <a:p>
            <a:endParaRPr lang="it-IT" dirty="0">
              <a:solidFill>
                <a:schemeClr val="tx2"/>
              </a:solidFill>
            </a:endParaRPr>
          </a:p>
          <a:p>
            <a:pPr lvl="1"/>
            <a:endParaRPr lang="it-IT" dirty="0">
              <a:solidFill>
                <a:schemeClr val="tx2"/>
              </a:solidFill>
            </a:endParaRPr>
          </a:p>
          <a:p>
            <a:pPr lvl="1"/>
            <a:endParaRPr lang="it-IT" dirty="0">
              <a:solidFill>
                <a:schemeClr val="tx2"/>
              </a:solidFill>
            </a:endParaRPr>
          </a:p>
          <a:p>
            <a:pPr lvl="1"/>
            <a:endParaRPr lang="it-IT" dirty="0">
              <a:solidFill>
                <a:schemeClr val="tx2"/>
              </a:solidFill>
            </a:endParaRPr>
          </a:p>
        </p:txBody>
      </p:sp>
      <p:sp>
        <p:nvSpPr>
          <p:cNvPr id="4" name="Segnaposto testo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Fondamenti di sviluppo web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669458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HTML5 - I File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3314" y="2278208"/>
            <a:ext cx="6749486" cy="3781216"/>
          </a:xfrm>
        </p:spPr>
        <p:txBody>
          <a:bodyPr>
            <a:normAutofit fontScale="92500" lnSpcReduction="10000"/>
          </a:bodyPr>
          <a:lstStyle/>
          <a:p>
            <a:r>
              <a:rPr lang="it-IT" dirty="0"/>
              <a:t>Hanno estensione </a:t>
            </a:r>
            <a:r>
              <a:rPr lang="it-IT" i="1" dirty="0"/>
              <a:t>.html</a:t>
            </a:r>
            <a:r>
              <a:rPr lang="it-IT" dirty="0"/>
              <a:t> e possono essere letti dai web browser (es. Chrome)</a:t>
            </a:r>
          </a:p>
          <a:p>
            <a:r>
              <a:rPr lang="it-IT" dirty="0"/>
              <a:t>Sono solitamente inviati dal server al client</a:t>
            </a:r>
          </a:p>
          <a:p>
            <a:r>
              <a:rPr lang="it-IT" dirty="0"/>
              <a:t>Contengono una pagina (detta anche </a:t>
            </a:r>
            <a:r>
              <a:rPr lang="it-IT" i="1" dirty="0"/>
              <a:t>documento</a:t>
            </a:r>
            <a:r>
              <a:rPr lang="it-IT" dirty="0"/>
              <a:t>) HTML con i relativi elementi</a:t>
            </a:r>
          </a:p>
          <a:p>
            <a:r>
              <a:rPr lang="it-IT" dirty="0"/>
              <a:t>Ci sono diversi editor che facilitano la scrittura di file HTML</a:t>
            </a:r>
            <a:br>
              <a:rPr lang="it-IT" b="0" dirty="0"/>
            </a:br>
            <a:br>
              <a:rPr lang="it-IT" b="0" dirty="0"/>
            </a:br>
            <a:br>
              <a:rPr lang="it-IT" b="0" dirty="0"/>
            </a:br>
            <a:r>
              <a:rPr lang="it-IT" b="0" i="1" dirty="0"/>
              <a:t>Curiosità: è possibile ispezionare le pagine dei siti web direttamente del browser per vederne il codice HTML.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Fondamenti di sviluppo web</a:t>
            </a:r>
          </a:p>
          <a:p>
            <a:endParaRPr lang="it-IT" dirty="0"/>
          </a:p>
        </p:txBody>
      </p:sp>
      <p:pic>
        <p:nvPicPr>
          <p:cNvPr id="5" name="Picture 2" descr="Risultati immagini per html code">
            <a:extLst>
              <a:ext uri="{FF2B5EF4-FFF2-40B4-BE49-F238E27FC236}">
                <a16:creationId xmlns:a16="http://schemas.microsoft.com/office/drawing/2014/main" id="{7D0FD5DF-42AB-461A-A377-D673816148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2510" y="2320880"/>
            <a:ext cx="4432706" cy="3738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68889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Custom 7">
      <a:dk1>
        <a:sysClr val="windowText" lastClr="000000"/>
      </a:dk1>
      <a:lt1>
        <a:srgbClr val="4978D7"/>
      </a:lt1>
      <a:dk2>
        <a:srgbClr val="FFFFFF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 CA" id="{8F98B4F3-C937-4E69-8DAE-1C6C90D1634E}" vid="{E379D9CA-05A1-49A7-B81B-AF78D3E8E87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CA</Template>
  <TotalTime>5492</TotalTime>
  <Words>2771</Words>
  <Application>Microsoft Office PowerPoint</Application>
  <PresentationFormat>Widescreen</PresentationFormat>
  <Paragraphs>494</Paragraphs>
  <Slides>74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74</vt:i4>
      </vt:variant>
    </vt:vector>
  </HeadingPairs>
  <TitlesOfParts>
    <vt:vector size="81" baseType="lpstr">
      <vt:lpstr>Arial</vt:lpstr>
      <vt:lpstr>Calibri</vt:lpstr>
      <vt:lpstr>Consolas</vt:lpstr>
      <vt:lpstr>Corbel</vt:lpstr>
      <vt:lpstr>Verdana</vt:lpstr>
      <vt:lpstr>Wingdings</vt:lpstr>
      <vt:lpstr>Banded</vt:lpstr>
      <vt:lpstr>Presentazione standard di PowerPoint</vt:lpstr>
      <vt:lpstr>Argomenti</vt:lpstr>
      <vt:lpstr>MATERIALE DEL CORSO</vt:lpstr>
      <vt:lpstr>Le applicazioni web</vt:lpstr>
      <vt:lpstr>MODELLO Client-server</vt:lpstr>
      <vt:lpstr>Client Web</vt:lpstr>
      <vt:lpstr>HTML</vt:lpstr>
      <vt:lpstr>HTML – Risorse per l’apprendimento</vt:lpstr>
      <vt:lpstr>HTML5 - I File</vt:lpstr>
      <vt:lpstr>HTML5 - ELEMENTI</vt:lpstr>
      <vt:lpstr>HTML5 - ANNIDAMENTO</vt:lpstr>
      <vt:lpstr>HTML5 – ELEMENTI VUOTI</vt:lpstr>
      <vt:lpstr>HTML5 – Attributi</vt:lpstr>
      <vt:lpstr>HTML5 – Commenti</vt:lpstr>
      <vt:lpstr>HTML5 - PAGINE</vt:lpstr>
      <vt:lpstr>HTML5 – Tag strutturali</vt:lpstr>
      <vt:lpstr>HTML5 – Attributo style</vt:lpstr>
      <vt:lpstr>HTML5 – DIV</vt:lpstr>
      <vt:lpstr>HTML5 – span</vt:lpstr>
      <vt:lpstr>HTML5 – br</vt:lpstr>
      <vt:lpstr>HTML5 – hr</vt:lpstr>
      <vt:lpstr>HTML5 – P</vt:lpstr>
      <vt:lpstr>HTML5 – h1 &amp; … &amp; .. h6</vt:lpstr>
      <vt:lpstr>HTML5 – A</vt:lpstr>
      <vt:lpstr>HTML5 – Article</vt:lpstr>
      <vt:lpstr>HTML5 – details &amp; summary</vt:lpstr>
      <vt:lpstr>HTML5 – tag di formattazione</vt:lpstr>
      <vt:lpstr>HTML5 – b</vt:lpstr>
      <vt:lpstr>HTML5 – mark</vt:lpstr>
      <vt:lpstr>HTML5 – pre</vt:lpstr>
      <vt:lpstr>HTML5 – TAG per liste</vt:lpstr>
      <vt:lpstr>HTML5 – li</vt:lpstr>
      <vt:lpstr>HTML5 – ol</vt:lpstr>
      <vt:lpstr>HTML5 – ul</vt:lpstr>
      <vt:lpstr>HTML5 – TAG per tabelle</vt:lpstr>
      <vt:lpstr>HTML5 – TABLE</vt:lpstr>
      <vt:lpstr>HTML5 – tr</vt:lpstr>
      <vt:lpstr>HTML5 – tD</vt:lpstr>
      <vt:lpstr>HTML5 – th</vt:lpstr>
      <vt:lpstr>HTML5 – thead</vt:lpstr>
      <vt:lpstr>HTML5 – tbody</vt:lpstr>
      <vt:lpstr>HTML5 – tfoot</vt:lpstr>
      <vt:lpstr>HTML5 – embedded content tags</vt:lpstr>
      <vt:lpstr>HTML5 – img</vt:lpstr>
      <vt:lpstr>HTML5 – audio</vt:lpstr>
      <vt:lpstr>HTML5 – video</vt:lpstr>
      <vt:lpstr>HTML5 – iframe</vt:lpstr>
      <vt:lpstr>HTML5 – canvas</vt:lpstr>
      <vt:lpstr>HTML5 – script</vt:lpstr>
      <vt:lpstr>HTML5 – style</vt:lpstr>
      <vt:lpstr>HTML5 – tag di input</vt:lpstr>
      <vt:lpstr>HTML5 – input</vt:lpstr>
      <vt:lpstr>HTML5 – text input</vt:lpstr>
      <vt:lpstr>HTML5 – form</vt:lpstr>
      <vt:lpstr>HTML5 – inviare un form</vt:lpstr>
      <vt:lpstr>HTML5 – inviare dati in un form</vt:lpstr>
      <vt:lpstr>HTML5 – password input</vt:lpstr>
      <vt:lpstr>HTML5 – radio input</vt:lpstr>
      <vt:lpstr>HTML5 – checkbox input</vt:lpstr>
      <vt:lpstr>HTML5 – button input</vt:lpstr>
      <vt:lpstr>HTML5 – date input</vt:lpstr>
      <vt:lpstr>HTML5 – color input</vt:lpstr>
      <vt:lpstr>HTML5 – textarea</vt:lpstr>
      <vt:lpstr>HTML5 – select</vt:lpstr>
      <vt:lpstr>HTML5 – datalist</vt:lpstr>
      <vt:lpstr>HTML5 – meter</vt:lpstr>
      <vt:lpstr>HTML5 – label</vt:lpstr>
      <vt:lpstr>HTML5 – button</vt:lpstr>
      <vt:lpstr>HTML5 – metadata tags</vt:lpstr>
      <vt:lpstr>HTML5 – title</vt:lpstr>
      <vt:lpstr>HTML5 – link</vt:lpstr>
      <vt:lpstr>HTML5 – meta</vt:lpstr>
      <vt:lpstr>HTML5 – base</vt:lpstr>
      <vt:lpstr>Html5 - conclusione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Giorgio Masci</dc:creator>
  <cp:lastModifiedBy>Marco Labarile</cp:lastModifiedBy>
  <cp:revision>133</cp:revision>
  <dcterms:created xsi:type="dcterms:W3CDTF">2018-05-18T16:04:37Z</dcterms:created>
  <dcterms:modified xsi:type="dcterms:W3CDTF">2018-05-27T19:43:36Z</dcterms:modified>
</cp:coreProperties>
</file>