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4"/>
  </p:handoutMasterIdLst>
  <p:sldIdLst>
    <p:sldId id="256" r:id="rId2"/>
    <p:sldId id="258" r:id="rId3"/>
    <p:sldId id="268" r:id="rId4"/>
    <p:sldId id="267" r:id="rId5"/>
    <p:sldId id="259" r:id="rId6"/>
    <p:sldId id="260" r:id="rId7"/>
    <p:sldId id="257" r:id="rId8"/>
    <p:sldId id="274" r:id="rId9"/>
    <p:sldId id="261" r:id="rId10"/>
    <p:sldId id="263" r:id="rId11"/>
    <p:sldId id="265" r:id="rId12"/>
    <p:sldId id="264" r:id="rId13"/>
    <p:sldId id="266" r:id="rId14"/>
    <p:sldId id="271" r:id="rId15"/>
    <p:sldId id="262" r:id="rId16"/>
    <p:sldId id="270" r:id="rId17"/>
    <p:sldId id="272" r:id="rId18"/>
    <p:sldId id="269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2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attributes_im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com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global_sty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div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r_tes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link_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artic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detai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5_ma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ryit.asp?filename=tryhtml_p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it/docs/Web/HTML" TargetMode="External"/><Relationship Id="rId2" Type="http://schemas.openxmlformats.org/officeDocument/2006/relationships/hyperlink" Target="https://www.w3schools.com/tags/tryit.asp?filename=tryhtml_sp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ELEMENTI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92500" lnSpcReduction="10000"/>
          </a:bodyPr>
          <a:lstStyle/>
          <a:p>
            <a:r>
              <a:rPr lang="it-IT" b="0" dirty="0"/>
              <a:t>Ogni elemento HTML ha un </a:t>
            </a:r>
            <a:r>
              <a:rPr lang="it-IT" dirty="0" err="1"/>
              <a:t>tag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content…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it-IT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hanno un nome e solitamente un’apertura ed una chiusura.</a:t>
            </a:r>
            <a:br>
              <a:rPr lang="it-IT" b="0" dirty="0"/>
            </a:br>
            <a:r>
              <a:rPr lang="it-IT" b="0" dirty="0"/>
              <a:t>In questo caso,</a:t>
            </a:r>
            <a:br>
              <a:rPr lang="it-IT" b="0" dirty="0"/>
            </a:br>
            <a:r>
              <a:rPr lang="it-IT" b="0" dirty="0"/>
              <a:t>il nome è 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br>
              <a:rPr lang="it-IT" b="0" dirty="0"/>
            </a:br>
            <a:r>
              <a:rPr lang="it-IT" b="0" dirty="0"/>
              <a:t>l’apertura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la chiusura è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b="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it-IT" b="0" dirty="0"/>
          </a:p>
          <a:p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che hanno apertura e chiusura possono contenere testo oppure altro codice HTML (quindi altri </a:t>
            </a:r>
            <a:r>
              <a:rPr lang="it-IT" b="0" dirty="0" err="1"/>
              <a:t>tag</a:t>
            </a:r>
            <a:r>
              <a:rPr lang="it-IT" b="0" dirty="0"/>
              <a:t>)</a:t>
            </a:r>
          </a:p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991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ANNIDAMENTO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461712"/>
            <a:ext cx="10515600" cy="3225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Gli elementi, ad eccezione di quelli vuoti, supportano l’</a:t>
            </a:r>
            <a:r>
              <a:rPr lang="it-IT" dirty="0"/>
              <a:t>annidamento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0" dirty="0"/>
              <a:t>In questo caso, l’elemento </a:t>
            </a:r>
            <a:r>
              <a:rPr lang="it-IT" b="0" i="1" dirty="0"/>
              <a:t>div</a:t>
            </a:r>
            <a:r>
              <a:rPr lang="it-IT" b="0" dirty="0"/>
              <a:t> contiene un elemento </a:t>
            </a:r>
            <a:r>
              <a:rPr lang="it-IT" b="0" i="1" dirty="0" err="1"/>
              <a:t>span</a:t>
            </a:r>
            <a:r>
              <a:rPr lang="it-IT" b="0" dirty="0"/>
              <a:t>, che a sua volta contiene del semplice testo.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92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ELEMENTI VUOTI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Alcuni elementi sono </a:t>
            </a:r>
            <a:r>
              <a:rPr lang="it-IT" dirty="0"/>
              <a:t>vuoti</a:t>
            </a:r>
            <a:r>
              <a:rPr lang="it-IT" b="0" dirty="0"/>
              <a:t>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tagname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elementi vuoti:</a:t>
            </a:r>
          </a:p>
          <a:p>
            <a:r>
              <a:rPr lang="it-IT" b="0" dirty="0"/>
              <a:t>Non possono contenere né altri elementi né semplice testo</a:t>
            </a:r>
          </a:p>
          <a:p>
            <a:r>
              <a:rPr lang="it-IT" b="0" dirty="0"/>
              <a:t>Vengono chiusi direttamente nell’apertura dell’elemento</a:t>
            </a:r>
          </a:p>
          <a:p>
            <a:endParaRPr lang="it-IT" b="0" dirty="0"/>
          </a:p>
          <a:p>
            <a:pPr marL="0" indent="0">
              <a:buNone/>
            </a:pPr>
            <a:r>
              <a:rPr lang="it-IT" b="0" i="1" dirty="0"/>
              <a:t>Nota: HTML5 non richiede la chiusura dei </a:t>
            </a:r>
            <a:r>
              <a:rPr lang="it-IT" b="0" i="1" dirty="0" err="1"/>
              <a:t>tag</a:t>
            </a:r>
            <a:r>
              <a:rPr lang="it-IT" b="0" i="1" dirty="0"/>
              <a:t> vuoti, ma alcuni </a:t>
            </a:r>
            <a:r>
              <a:rPr lang="it-IT" b="0" i="1" dirty="0" err="1"/>
              <a:t>tool</a:t>
            </a:r>
            <a:r>
              <a:rPr lang="it-IT" b="0" i="1" dirty="0"/>
              <a:t> possono richiederla.</a:t>
            </a:r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27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Gli elementi possono avere </a:t>
            </a:r>
            <a:r>
              <a:rPr lang="it-IT" dirty="0"/>
              <a:t>attributi</a:t>
            </a:r>
            <a:r>
              <a:rPr lang="it-IT" b="0" dirty="0"/>
              <a:t> che forniscono informazioni aggiuntive su come configurare l’elemento a cui sono applicati: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="img_girl.jpg"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/>
              <a:t>Gli attributi:</a:t>
            </a:r>
          </a:p>
          <a:p>
            <a:r>
              <a:rPr lang="it-IT" b="0" dirty="0"/>
              <a:t>Devono essere specificati nel </a:t>
            </a:r>
            <a:r>
              <a:rPr lang="it-IT" b="0" dirty="0" err="1"/>
              <a:t>tag</a:t>
            </a:r>
            <a:r>
              <a:rPr lang="it-IT" b="0" dirty="0"/>
              <a:t> di apertura</a:t>
            </a:r>
          </a:p>
          <a:p>
            <a:r>
              <a:rPr lang="it-IT" b="0" dirty="0"/>
              <a:t>Sono solitamente specificati come coppie </a:t>
            </a:r>
            <a:r>
              <a:rPr lang="it-IT" b="0" i="1" dirty="0"/>
              <a:t>chiave/valore</a:t>
            </a:r>
          </a:p>
          <a:p>
            <a:pPr marL="0" indent="0">
              <a:buNone/>
            </a:pP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4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Commenti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I documenti HTML possono avere </a:t>
            </a:r>
            <a:r>
              <a:rPr lang="it-IT" dirty="0"/>
              <a:t>commenti</a:t>
            </a:r>
            <a:r>
              <a:rPr lang="it-IT" b="0" dirty="0"/>
              <a:t> che documentano il codice HTML e non cambiano in alcun modo ciò che l’utente finale visualizza: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&lt;!--This is a comment. --&gt;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56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PAGINE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9152" y="2333696"/>
            <a:ext cx="5888736" cy="3798880"/>
          </a:xfrm>
        </p:spPr>
        <p:txBody>
          <a:bodyPr>
            <a:normAutofit fontScale="92500"/>
          </a:bodyPr>
          <a:lstStyle/>
          <a:p>
            <a:r>
              <a:rPr lang="it-IT" dirty="0"/>
              <a:t>&lt;!DOCTYPE html&gt; </a:t>
            </a:r>
            <a:r>
              <a:rPr lang="it-IT" b="0" dirty="0"/>
              <a:t>indica che stiamo utilizzando HTML5</a:t>
            </a:r>
          </a:p>
          <a:p>
            <a:r>
              <a:rPr lang="it-IT" dirty="0"/>
              <a:t>html </a:t>
            </a:r>
            <a:r>
              <a:rPr lang="it-IT" b="0" dirty="0"/>
              <a:t>è l’</a:t>
            </a:r>
            <a:r>
              <a:rPr lang="it-IT" b="0" i="1" dirty="0"/>
              <a:t>elemento radice</a:t>
            </a:r>
            <a:r>
              <a:rPr lang="it-IT" b="0" dirty="0"/>
              <a:t> della pagina (detta anche </a:t>
            </a:r>
            <a:r>
              <a:rPr lang="it-IT" b="0" i="1" dirty="0"/>
              <a:t>documento</a:t>
            </a:r>
            <a:r>
              <a:rPr lang="it-IT" b="0" dirty="0"/>
              <a:t>)</a:t>
            </a:r>
          </a:p>
          <a:p>
            <a:r>
              <a:rPr lang="it-IT" dirty="0"/>
              <a:t>head </a:t>
            </a:r>
            <a:r>
              <a:rPr lang="it-IT" b="0" dirty="0"/>
              <a:t>contiene metadati del documento</a:t>
            </a:r>
          </a:p>
          <a:p>
            <a:r>
              <a:rPr lang="it-IT" dirty="0"/>
              <a:t>body </a:t>
            </a:r>
            <a:r>
              <a:rPr lang="it-IT" b="0" dirty="0"/>
              <a:t>contiene gli elementi visibili della pagina</a:t>
            </a:r>
          </a:p>
          <a:p>
            <a:r>
              <a:rPr lang="it-IT" dirty="0" err="1"/>
              <a:t>title</a:t>
            </a:r>
            <a:r>
              <a:rPr lang="it-IT" b="0" dirty="0"/>
              <a:t>, </a:t>
            </a:r>
            <a:r>
              <a:rPr lang="it-IT" dirty="0"/>
              <a:t>h1</a:t>
            </a:r>
            <a:r>
              <a:rPr lang="it-IT" b="0" dirty="0"/>
              <a:t> e </a:t>
            </a:r>
            <a:r>
              <a:rPr lang="it-IT" dirty="0"/>
              <a:t>p</a:t>
            </a:r>
            <a:r>
              <a:rPr lang="it-IT" b="0" dirty="0"/>
              <a:t> sono degli esempi di elementi HTML che vedremo a breve</a:t>
            </a:r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96E498-ED4C-4AF9-9B69-3E5906B21CF7}"/>
              </a:ext>
            </a:extLst>
          </p:cNvPr>
          <p:cNvSpPr txBox="1">
            <a:spLocks/>
          </p:cNvSpPr>
          <p:nvPr/>
        </p:nvSpPr>
        <p:spPr>
          <a:xfrm>
            <a:off x="658368" y="2333696"/>
            <a:ext cx="5346192" cy="3640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46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Tag strutturali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aiutano a definire la struttura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strutturali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… </a:t>
            </a:r>
            <a:r>
              <a:rPr lang="it-IT" sz="2300" b="0" dirty="0"/>
              <a:t>&amp;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 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2300" b="0" dirty="0"/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 </a:t>
            </a:r>
            <a:r>
              <a:rPr lang="it-IT" sz="2300" b="0" dirty="0"/>
              <a:t>&amp;  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1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Attributo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dirty="0"/>
              <a:t>style</a:t>
            </a:r>
            <a:r>
              <a:rPr lang="it-IT" b="0" dirty="0"/>
              <a:t> specifica uno stile CSS </a:t>
            </a:r>
            <a:r>
              <a:rPr lang="it-IT" b="0" i="1" dirty="0" err="1"/>
              <a:t>inline</a:t>
            </a:r>
            <a:r>
              <a:rPr lang="it-IT" b="0" dirty="0"/>
              <a:t> per l’elemento a cui è applicato: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text-align:center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header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color:green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b="0" i="1" dirty="0"/>
          </a:p>
          <a:p>
            <a:pPr marL="0" indent="0">
              <a:buNone/>
            </a:pPr>
            <a:r>
              <a:rPr lang="it-IT" b="0" dirty="0">
                <a:hlinkClick r:id="rId2"/>
              </a:rPr>
              <a:t>Live demo</a:t>
            </a:r>
            <a:endParaRPr lang="it-IT" b="0" dirty="0"/>
          </a:p>
          <a:p>
            <a:pPr marL="0" indent="0">
              <a:buNone/>
            </a:pPr>
            <a:endParaRPr lang="it-IT" b="0" dirty="0"/>
          </a:p>
          <a:p>
            <a:pPr marL="0" indent="0">
              <a:buNone/>
            </a:pPr>
            <a:r>
              <a:rPr lang="it-IT" b="0" u="sng" dirty="0"/>
              <a:t>Utilizzare questo attributo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Sarà utilizzato per semplicità in alcuni degli esempi di elementi HTML che incontreremo.</a:t>
            </a: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94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0515600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div</a:t>
            </a:r>
            <a:r>
              <a:rPr lang="it-IT" b="0" dirty="0"/>
              <a:t> definisce una divisione o una sezione in un documento HTML.</a:t>
            </a:r>
          </a:p>
          <a:p>
            <a:pPr marL="0" indent="0">
              <a:buNone/>
            </a:pPr>
            <a:r>
              <a:rPr lang="it-IT" b="0" dirty="0"/>
              <a:t>Di solito è utilizzato per raggruppare più elementi HTML, in modo da applicare uno stile con più facilità.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4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span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span</a:t>
            </a:r>
            <a:r>
              <a:rPr lang="it-IT" b="0" dirty="0"/>
              <a:t> serve a raggruppare elementi </a:t>
            </a:r>
            <a:r>
              <a:rPr lang="it-IT" b="0" i="1" dirty="0" err="1"/>
              <a:t>inline</a:t>
            </a:r>
            <a:r>
              <a:rPr lang="it-IT" b="0" dirty="0"/>
              <a:t> in un documento.</a:t>
            </a:r>
          </a:p>
          <a:p>
            <a:pPr marL="0" indent="0">
              <a:buNone/>
            </a:pPr>
            <a:r>
              <a:rPr lang="it-IT" b="0" dirty="0"/>
              <a:t>Di solito è utilizzato per separare elementi oppure testo senza causare una divisione nel documento (che si avrebbe utilizzando un div).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My mother has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eyes.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Argomenti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/>
              <a:t>Durante queste lezioni, verranno forniti agli allievi le basi per lo sviluppo di applicazioni web dinamiche mediante la realizzazione di un progetto in loco. Si affronteranno argomenti quali:</a:t>
            </a:r>
          </a:p>
          <a:p>
            <a:r>
              <a:rPr lang="it-IT" b="0" dirty="0"/>
              <a:t>CSS3</a:t>
            </a:r>
          </a:p>
          <a:p>
            <a:r>
              <a:rPr lang="it-IT" b="0" dirty="0"/>
              <a:t>HTML5</a:t>
            </a:r>
          </a:p>
          <a:p>
            <a:r>
              <a:rPr lang="it-IT" b="0" dirty="0" err="1"/>
              <a:t>Javascript</a:t>
            </a:r>
            <a:r>
              <a:rPr lang="it-IT" b="0" dirty="0"/>
              <a:t>/</a:t>
            </a:r>
            <a:r>
              <a:rPr lang="it-IT" b="0" dirty="0" err="1"/>
              <a:t>Typescript</a:t>
            </a:r>
            <a:endParaRPr lang="it-IT" b="0" dirty="0"/>
          </a:p>
          <a:p>
            <a:r>
              <a:rPr lang="it-IT" b="0" dirty="0" err="1"/>
              <a:t>NodeJS</a:t>
            </a:r>
            <a:endParaRPr lang="it-IT" b="0" dirty="0"/>
          </a:p>
          <a:p>
            <a:r>
              <a:rPr lang="it-IT" b="0" dirty="0"/>
              <a:t>Realizzazione di una applicazione di Chat con le tecnologie sopraelencate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br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br</a:t>
            </a:r>
            <a:r>
              <a:rPr lang="it-IT" b="0" dirty="0"/>
              <a:t> serve ad inserire un </a:t>
            </a:r>
            <a:r>
              <a:rPr lang="it-IT" b="0" i="1" dirty="0"/>
              <a:t>line break</a:t>
            </a:r>
            <a:r>
              <a:rPr lang="it-IT" b="0" dirty="0"/>
              <a:t> (i.e. un </a:t>
            </a:r>
            <a:r>
              <a:rPr lang="it-IT" b="0" i="1" dirty="0"/>
              <a:t>a capo</a:t>
            </a:r>
            <a:r>
              <a:rPr lang="it-IT" b="0" dirty="0"/>
              <a:t>) nel documento.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esempio di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text contains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 line break.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hr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hr</a:t>
            </a:r>
            <a:r>
              <a:rPr lang="it-IT" b="0" dirty="0"/>
              <a:t> serve ad indicare un </a:t>
            </a:r>
            <a:r>
              <a:rPr lang="it-IT" b="0" i="1" dirty="0" err="1"/>
              <a:t>thematic</a:t>
            </a:r>
            <a:r>
              <a:rPr lang="it-IT" b="0" i="1" dirty="0"/>
              <a:t> break</a:t>
            </a:r>
            <a:r>
              <a:rPr lang="it-IT" b="0" dirty="0"/>
              <a:t> (es. cambio di argomento) nel documento tramite una riga orizzontale.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 </a:t>
            </a:r>
            <a:r>
              <a:rPr lang="it-IT" b="0" dirty="0" err="1"/>
              <a:t>tag</a:t>
            </a:r>
            <a:r>
              <a:rPr lang="it-IT" b="0" dirty="0"/>
              <a:t> vuoto.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hr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CSS </a:t>
            </a:r>
            <a:r>
              <a:rPr lang="it-IT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defines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p</a:t>
            </a:r>
            <a:r>
              <a:rPr lang="it-IT" b="0" dirty="0"/>
              <a:t> serve a definire un paragrafo. I web browser aggiungeranno del margine prima e dopo il paragrafo.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 in a paragraph.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5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h1 &amp; … &amp; .. h6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h1 … h6</a:t>
            </a:r>
            <a:r>
              <a:rPr lang="it-IT" b="0" dirty="0"/>
              <a:t> servono a definire intestazioni. </a:t>
            </a:r>
            <a:r>
              <a:rPr lang="it-IT" dirty="0"/>
              <a:t>H1</a:t>
            </a:r>
            <a:r>
              <a:rPr lang="it-IT" b="0" dirty="0"/>
              <a:t> rappresenta l’intestazione più importante, </a:t>
            </a:r>
            <a:r>
              <a:rPr lang="it-IT" dirty="0"/>
              <a:t>h6</a:t>
            </a:r>
            <a:r>
              <a:rPr lang="it-IT" b="0" dirty="0"/>
              <a:t> la meno importante.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/h5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heading 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/h6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a</a:t>
            </a:r>
            <a:r>
              <a:rPr lang="it-IT" b="0" dirty="0"/>
              <a:t> serve a definire un </a:t>
            </a:r>
            <a:r>
              <a:rPr lang="it-IT" b="0" i="1" dirty="0"/>
              <a:t>hyperlink </a:t>
            </a:r>
            <a:r>
              <a:rPr lang="it-IT" b="0" dirty="0"/>
              <a:t>(i.e. un link che può puntare anche ad un altro documento/risorsa).</a:t>
            </a:r>
          </a:p>
          <a:p>
            <a:pPr marL="0" indent="0">
              <a:buNone/>
            </a:pPr>
            <a:r>
              <a:rPr lang="it-IT" b="0" dirty="0"/>
              <a:t>L’attributo </a:t>
            </a:r>
            <a:r>
              <a:rPr lang="it-IT" b="0" i="1" dirty="0" err="1"/>
              <a:t>href</a:t>
            </a:r>
            <a:r>
              <a:rPr lang="it-IT" b="0" dirty="0"/>
              <a:t> indica la destinazione del link.</a:t>
            </a:r>
            <a:br>
              <a:rPr lang="it-IT" dirty="0"/>
            </a:br>
            <a:br>
              <a:rPr lang="it-IT" dirty="0"/>
            </a:b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="https://www.w3schools.com"&gt;</a:t>
            </a:r>
            <a:r>
              <a:rPr lang="it-IT" b="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W3Schools.com!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article</a:t>
            </a:r>
            <a:r>
              <a:rPr lang="it-IT" b="0" dirty="0"/>
              <a:t> serve a marcare il suo contenuto come distribuibile in modo indipendente dagli altri contenuti del documento.</a:t>
            </a:r>
          </a:p>
          <a:p>
            <a:pPr marL="0" indent="0">
              <a:buNone/>
            </a:pPr>
            <a:r>
              <a:rPr lang="it-IT" b="0" dirty="0"/>
              <a:t>Solitamente è utilizzato per post di forum/blog e commenti.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Google Chrome is a free, open-source web browser developed by Google, released in 2008.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/article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5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details</a:t>
            </a:r>
            <a:r>
              <a:rPr lang="it-IT" dirty="0"/>
              <a:t> &amp;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details</a:t>
            </a:r>
            <a:r>
              <a:rPr lang="it-IT" b="0" dirty="0"/>
              <a:t> serve a definire dei contenuti espandibili che sono riassunti in un sommario.</a:t>
            </a:r>
          </a:p>
          <a:p>
            <a:pPr marL="0" indent="0">
              <a:buNone/>
            </a:pPr>
            <a:r>
              <a:rPr lang="it-IT" b="0" dirty="0"/>
              <a:t>I contenuti possono essere di qualsiasi tipo, mentre il sommario è un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summary</a:t>
            </a:r>
            <a:r>
              <a:rPr lang="it-IT" b="0" dirty="0"/>
              <a:t>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una novità di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1999-2014.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377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/>
              <a:t>b</a:t>
            </a:r>
            <a:r>
              <a:rPr lang="it-IT" b="0" dirty="0"/>
              <a:t> serve a formattare in grassetto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This is normal text -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and this is bold text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3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mark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mark</a:t>
            </a:r>
            <a:r>
              <a:rPr lang="it-IT" b="0" dirty="0"/>
              <a:t> serve ad evidenziare del testo.</a:t>
            </a:r>
          </a:p>
          <a:p>
            <a:pPr marL="0" indent="0">
              <a:buNone/>
            </a:pPr>
            <a:r>
              <a:rPr lang="it-IT" b="0" u="sng" dirty="0"/>
              <a:t>Utilizzare questo </a:t>
            </a:r>
            <a:r>
              <a:rPr lang="it-IT" b="0" u="sng" dirty="0" err="1"/>
              <a:t>tag</a:t>
            </a:r>
            <a:r>
              <a:rPr lang="it-IT" b="0" u="sng" dirty="0"/>
              <a:t> è sconsigliato</a:t>
            </a:r>
            <a:r>
              <a:rPr lang="it-IT" b="0" dirty="0"/>
              <a:t>, scopriremo il perché quando parleremo di CSS.</a:t>
            </a:r>
          </a:p>
          <a:p>
            <a:pPr marL="0" indent="0">
              <a:buNone/>
            </a:pPr>
            <a:r>
              <a:rPr lang="it-IT" b="0" dirty="0"/>
              <a:t>Questo </a:t>
            </a:r>
            <a:r>
              <a:rPr lang="it-IT" b="0" dirty="0" err="1"/>
              <a:t>tag</a:t>
            </a:r>
            <a:r>
              <a:rPr lang="it-IT" b="0" dirty="0"/>
              <a:t> è stato introdotto in HTML5.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Do not forget to buy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/mark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today.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MATERIALE DEL CORSO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pPr marL="0" indent="0">
              <a:buNone/>
            </a:pPr>
            <a:r>
              <a:rPr lang="it-IT" b="0" dirty="0">
                <a:solidFill>
                  <a:schemeClr val="tx2"/>
                </a:solidFill>
              </a:rPr>
              <a:t>Il materiale del corso (slide </a:t>
            </a:r>
            <a:r>
              <a:rPr lang="it-IT" b="0" dirty="0" err="1">
                <a:solidFill>
                  <a:schemeClr val="tx2"/>
                </a:solidFill>
              </a:rPr>
              <a:t>Powerpoint</a:t>
            </a:r>
            <a:r>
              <a:rPr lang="it-IT" b="0" dirty="0">
                <a:solidFill>
                  <a:schemeClr val="tx2"/>
                </a:solidFill>
              </a:rPr>
              <a:t> </a:t>
            </a:r>
            <a:r>
              <a:rPr lang="it-IT" b="0" dirty="0"/>
              <a:t>e codice sorgente) è disponibile per chiunque.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Dopo ogni lezione è consigliabile rivedere le slide e giocare un po’ con gli esempi.</a:t>
            </a:r>
          </a:p>
          <a:p>
            <a:pPr marL="0" indent="0">
              <a:buNone/>
            </a:pPr>
            <a:endParaRPr lang="it-IT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b="0" dirty="0"/>
              <a:t>Tutto il materiale si trova nel repository GitHub di Code </a:t>
            </a:r>
            <a:r>
              <a:rPr lang="it-IT" b="0" dirty="0" err="1"/>
              <a:t>Architects</a:t>
            </a:r>
            <a:r>
              <a:rPr lang="it-IT" b="0" dirty="0"/>
              <a:t> Training.</a:t>
            </a:r>
          </a:p>
          <a:p>
            <a:pPr marL="0" indent="0">
              <a:buNone/>
            </a:pPr>
            <a:r>
              <a:rPr lang="it-IT" b="0" dirty="0"/>
              <a:t>Link: </a:t>
            </a:r>
            <a:r>
              <a:rPr lang="it-IT" dirty="0"/>
              <a:t>goo.gl/f9NKkf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pre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24" y="2199584"/>
            <a:ext cx="11814048" cy="3903136"/>
          </a:xfrm>
        </p:spPr>
        <p:txBody>
          <a:bodyPr>
            <a:normAutofit/>
          </a:bodyPr>
          <a:lstStyle/>
          <a:p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912B27-202F-4857-A8C4-C7E5056703BF}"/>
              </a:ext>
            </a:extLst>
          </p:cNvPr>
          <p:cNvSpPr txBox="1">
            <a:spLocks/>
          </p:cNvSpPr>
          <p:nvPr/>
        </p:nvSpPr>
        <p:spPr>
          <a:xfrm>
            <a:off x="565714" y="2272736"/>
            <a:ext cx="11309294" cy="3903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0" dirty="0"/>
              <a:t>Il </a:t>
            </a:r>
            <a:r>
              <a:rPr lang="it-IT" b="0" dirty="0" err="1"/>
              <a:t>tag</a:t>
            </a:r>
            <a:r>
              <a:rPr lang="it-IT" b="0" dirty="0"/>
              <a:t> </a:t>
            </a:r>
            <a:r>
              <a:rPr lang="it-IT" dirty="0" err="1"/>
              <a:t>pre</a:t>
            </a:r>
            <a:r>
              <a:rPr lang="it-IT" b="0" dirty="0"/>
              <a:t> serve ad includere nel documento del testo già formattato.</a:t>
            </a:r>
            <a:br>
              <a:rPr lang="it-IT" dirty="0"/>
            </a:br>
            <a:br>
              <a:rPr lang="it-IT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Text in a pre element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is displayed in a fixed-width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font, and it preserves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both      spaces and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line breaks</a:t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/pre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it-IT" b="0" dirty="0">
                <a:hlinkClick r:id="rId2"/>
              </a:rPr>
              <a:t>Live demo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</a:t>
            </a:r>
            <a:r>
              <a:rPr lang="it-IT" dirty="0" err="1"/>
              <a:t>tag</a:t>
            </a:r>
            <a:r>
              <a:rPr lang="it-IT" dirty="0"/>
              <a:t> di formattazione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servono a formattare del contenuto.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formattazione più utilizzati ed alcune novità di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mark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pre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7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– metadata </a:t>
            </a:r>
            <a:r>
              <a:rPr lang="it-IT" dirty="0" err="1"/>
              <a:t>tags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978" y="2199584"/>
            <a:ext cx="10515600" cy="390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0" dirty="0"/>
              <a:t>Sono quei </a:t>
            </a:r>
            <a:r>
              <a:rPr lang="it-IT" b="0" dirty="0" err="1"/>
              <a:t>tag</a:t>
            </a:r>
            <a:r>
              <a:rPr lang="it-IT" b="0" dirty="0"/>
              <a:t> che definiscono i metadati di un documento HTML.</a:t>
            </a:r>
          </a:p>
          <a:p>
            <a:pPr marL="0" indent="0">
              <a:buNone/>
            </a:pPr>
            <a:r>
              <a:rPr lang="it-IT" b="0" dirty="0"/>
              <a:t>Vedremo i </a:t>
            </a:r>
            <a:r>
              <a:rPr lang="it-IT" b="0" dirty="0" err="1"/>
              <a:t>tag</a:t>
            </a:r>
            <a:r>
              <a:rPr lang="it-IT" b="0" dirty="0"/>
              <a:t> di metadati più utilizzati ed alcune novità introdotte in HTML5: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2300" b="0" dirty="0">
                <a:solidFill>
                  <a:srgbClr val="A52A2A"/>
                </a:solidFill>
                <a:latin typeface="Consolas" panose="020B0609020204030204" pitchFamily="49" charset="0"/>
              </a:rPr>
              <a:t>base</a:t>
            </a:r>
            <a:r>
              <a:rPr lang="it-IT" sz="23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sz="1700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e poi fornisce una risposta.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Il protocollo di comunicazione utilizzato di solito per queste applicazioni è </a:t>
            </a:r>
            <a:r>
              <a:rPr lang="it-IT" b="1" dirty="0">
                <a:solidFill>
                  <a:schemeClr val="tx2"/>
                </a:solidFill>
              </a:rPr>
              <a:t>HTTP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2369648"/>
            <a:ext cx="10515600" cy="3643374"/>
          </a:xfrm>
        </p:spPr>
        <p:txBody>
          <a:bodyPr>
            <a:normAutofit/>
          </a:bodyPr>
          <a:lstStyle/>
          <a:p>
            <a:r>
              <a:rPr lang="it-IT" dirty="0"/>
              <a:t>In questo corso ci occuperemo dello sviluppo di un client web per il browser ed un server con cui il client comunicherà</a:t>
            </a:r>
          </a:p>
          <a:p>
            <a:endParaRPr lang="it-IT" dirty="0"/>
          </a:p>
          <a:p>
            <a:r>
              <a:rPr lang="it-IT" dirty="0"/>
              <a:t>Come sviluppare un client web per il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HTML</a:t>
            </a:r>
            <a:r>
              <a:rPr lang="it-IT" dirty="0">
                <a:solidFill>
                  <a:schemeClr val="tx2"/>
                </a:solidFill>
              </a:rPr>
              <a:t> per definire la struttura della nostra applicazione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</a:rPr>
              <a:t>CSS</a:t>
            </a:r>
            <a:r>
              <a:rPr lang="it-IT" dirty="0">
                <a:solidFill>
                  <a:schemeClr val="tx2"/>
                </a:solidFill>
              </a:rPr>
              <a:t> per decorare e «abbellire» la struttura che abbiamo definito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</a:rPr>
              <a:t>Javascript</a:t>
            </a:r>
            <a:r>
              <a:rPr lang="it-IT" dirty="0">
                <a:solidFill>
                  <a:schemeClr val="tx2"/>
                </a:solidFill>
              </a:rPr>
              <a:t> per aggiungere dinamicità (es. animazioni, interazione avanzata con l’utente)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b="1" dirty="0" err="1">
                <a:solidFill>
                  <a:schemeClr val="tx2"/>
                </a:solidFill>
              </a:rPr>
              <a:t>H</a:t>
            </a:r>
            <a:r>
              <a:rPr lang="it-IT" dirty="0" err="1">
                <a:solidFill>
                  <a:schemeClr val="tx2"/>
                </a:solidFill>
              </a:rPr>
              <a:t>yper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b="1" dirty="0">
                <a:solidFill>
                  <a:schemeClr val="tx2"/>
                </a:solidFill>
              </a:rPr>
              <a:t>T</a:t>
            </a:r>
            <a:r>
              <a:rPr lang="it-IT" dirty="0">
                <a:solidFill>
                  <a:schemeClr val="tx2"/>
                </a:solidFill>
              </a:rPr>
              <a:t>ext </a:t>
            </a:r>
            <a:r>
              <a:rPr lang="it-IT" b="1" dirty="0">
                <a:solidFill>
                  <a:schemeClr val="tx2"/>
                </a:solidFill>
              </a:rPr>
              <a:t>M</a:t>
            </a:r>
            <a:r>
              <a:rPr lang="it-IT" dirty="0">
                <a:solidFill>
                  <a:schemeClr val="tx2"/>
                </a:solidFill>
              </a:rPr>
              <a:t>arkup </a:t>
            </a:r>
            <a:r>
              <a:rPr lang="it-IT" b="1" dirty="0">
                <a:solidFill>
                  <a:schemeClr val="tx2"/>
                </a:solidFill>
              </a:rPr>
              <a:t>L</a:t>
            </a:r>
            <a:r>
              <a:rPr lang="it-IT" dirty="0">
                <a:solidFill>
                  <a:schemeClr val="tx2"/>
                </a:solidFill>
              </a:rPr>
              <a:t>anguage: linguaggio di markup per la strutturazione delle pagine web.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Lo standard HTML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</a:t>
            </a:r>
            <a:r>
              <a:rPr lang="it-IT" dirty="0" err="1">
                <a:solidFill>
                  <a:schemeClr val="tx2"/>
                </a:solidFill>
              </a:rPr>
              <a:t>Consortium</a:t>
            </a:r>
            <a:r>
              <a:rPr lang="it-IT" dirty="0">
                <a:solidFill>
                  <a:schemeClr val="tx2"/>
                </a:solidFill>
              </a:rPr>
              <a:t> (W3C): organizzazione non governativa, si occupa anche di definire lo standard HTML.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Ogni browser ha una propria implementazione dello standard</a:t>
            </a:r>
          </a:p>
          <a:p>
            <a:endParaRPr lang="it-IT" dirty="0"/>
          </a:p>
          <a:p>
            <a:r>
              <a:rPr lang="it-IT" dirty="0"/>
              <a:t>HTML5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Specifica rilasciata il 28 Ottobre 2014, aggiunge nuove funzionalità al linguaggio.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– Risorse per l’apprendimento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4024" y="2212602"/>
            <a:ext cx="11481192" cy="3841107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W3Schools</a:t>
            </a:r>
            <a:br>
              <a:rPr lang="it-IT" dirty="0"/>
            </a:br>
            <a:r>
              <a:rPr lang="it-IT" b="0" dirty="0"/>
              <a:t>Uno dei siti più popolari che contengono documentazione sul mondo HTML. Qui potrete trovare anche esempi interattivi.</a:t>
            </a:r>
          </a:p>
          <a:p>
            <a:r>
              <a:rPr lang="it-IT" dirty="0">
                <a:solidFill>
                  <a:schemeClr val="tx2"/>
                </a:solidFill>
                <a:hlinkClick r:id="rId3"/>
              </a:rPr>
              <a:t>Mo</a:t>
            </a:r>
            <a:r>
              <a:rPr lang="it-IT" dirty="0">
                <a:hlinkClick r:id="rId3"/>
              </a:rPr>
              <a:t>zilla Developer Network</a:t>
            </a:r>
            <a:br>
              <a:rPr lang="it-IT" b="0" dirty="0"/>
            </a:br>
            <a:r>
              <a:rPr lang="it-IT" b="0" dirty="0"/>
              <a:t>Contiene esempi e documentazione su HTML. Ha un sistema wiki che permette ad ogni utente di contribuire.</a:t>
            </a:r>
            <a:br>
              <a:rPr lang="it-IT" b="0" dirty="0"/>
            </a:br>
            <a:br>
              <a:rPr lang="it-IT" b="0" dirty="0"/>
            </a:br>
            <a:endParaRPr lang="it-IT" b="0" dirty="0">
              <a:solidFill>
                <a:schemeClr val="tx2"/>
              </a:solidFill>
            </a:endParaRPr>
          </a:p>
          <a:p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94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HTML5 - I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4" y="2278208"/>
            <a:ext cx="6749486" cy="378121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Hanno estensione </a:t>
            </a:r>
            <a:r>
              <a:rPr lang="it-IT" i="1" dirty="0"/>
              <a:t>.html</a:t>
            </a:r>
            <a:r>
              <a:rPr lang="it-IT" dirty="0"/>
              <a:t> e possono essere letti dai web browser (es. Chrome)</a:t>
            </a:r>
          </a:p>
          <a:p>
            <a:r>
              <a:rPr lang="it-IT" dirty="0"/>
              <a:t>Sono solitamente inviati dal server al client</a:t>
            </a:r>
          </a:p>
          <a:p>
            <a:r>
              <a:rPr lang="it-IT" dirty="0"/>
              <a:t>Contengono una pagina (detta anche </a:t>
            </a:r>
            <a:r>
              <a:rPr lang="it-IT" i="1" dirty="0"/>
              <a:t>documento</a:t>
            </a:r>
            <a:r>
              <a:rPr lang="it-IT" dirty="0"/>
              <a:t>) HTML con i relativi elementi</a:t>
            </a:r>
          </a:p>
          <a:p>
            <a:r>
              <a:rPr lang="it-IT" dirty="0"/>
              <a:t>Ci sono diversi editor che facilitano la scrittura di file HTML</a:t>
            </a:r>
            <a:br>
              <a:rPr lang="it-IT" b="0" dirty="0"/>
            </a:br>
            <a:br>
              <a:rPr lang="it-IT" b="0" dirty="0"/>
            </a:br>
            <a:br>
              <a:rPr lang="it-IT" b="0" dirty="0"/>
            </a:br>
            <a:r>
              <a:rPr lang="it-IT" b="0" i="1" dirty="0"/>
              <a:t>Curiosità: è possibile ispezionare le pagine dei siti web direttamente del browser per vederne il codice HTML.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  <p:pic>
        <p:nvPicPr>
          <p:cNvPr id="5" name="Picture 2" descr="Risultati immagini per html code">
            <a:extLst>
              <a:ext uri="{FF2B5EF4-FFF2-40B4-BE49-F238E27FC236}">
                <a16:creationId xmlns:a16="http://schemas.microsoft.com/office/drawing/2014/main" id="{7D0FD5DF-42AB-461A-A377-D6738161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10" y="2320880"/>
            <a:ext cx="4432706" cy="3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4827</TotalTime>
  <Words>1183</Words>
  <Application>Microsoft Office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Corbel</vt:lpstr>
      <vt:lpstr>Verdana</vt:lpstr>
      <vt:lpstr>Wingdings</vt:lpstr>
      <vt:lpstr>Banded</vt:lpstr>
      <vt:lpstr>Presentazione standard di PowerPoint</vt:lpstr>
      <vt:lpstr>Argomenti</vt:lpstr>
      <vt:lpstr>MATERIALE DEL CORSO</vt:lpstr>
      <vt:lpstr>Le applicazioni web</vt:lpstr>
      <vt:lpstr>MODELLO Client-server</vt:lpstr>
      <vt:lpstr>Client Web</vt:lpstr>
      <vt:lpstr>HTML</vt:lpstr>
      <vt:lpstr>HTML – Risorse per l’apprendimento</vt:lpstr>
      <vt:lpstr>HTML5 - I File</vt:lpstr>
      <vt:lpstr>HTML5 - ELEMENTI</vt:lpstr>
      <vt:lpstr>HTML5 - ANNIDAMENTO</vt:lpstr>
      <vt:lpstr>HTML5 – ELEMENTI VUOTI</vt:lpstr>
      <vt:lpstr>HTML5 – Attributi</vt:lpstr>
      <vt:lpstr>HTML5 – Commenti</vt:lpstr>
      <vt:lpstr>HTML5 - PAGINE</vt:lpstr>
      <vt:lpstr>HTML5 – Tag strutturali</vt:lpstr>
      <vt:lpstr>HTML5 – Attributo style</vt:lpstr>
      <vt:lpstr>HTML5 – DIV</vt:lpstr>
      <vt:lpstr>HTML5 – span</vt:lpstr>
      <vt:lpstr>HTML5 – br</vt:lpstr>
      <vt:lpstr>HTML5 – hr</vt:lpstr>
      <vt:lpstr>HTML5 – P</vt:lpstr>
      <vt:lpstr>HTML5 – h1 &amp; … &amp; .. h6</vt:lpstr>
      <vt:lpstr>HTML5 – A</vt:lpstr>
      <vt:lpstr>HTML5 – Article</vt:lpstr>
      <vt:lpstr>HTML5 – details &amp; summary</vt:lpstr>
      <vt:lpstr>HTML5 – tag di formattazione</vt:lpstr>
      <vt:lpstr>HTML5 – b</vt:lpstr>
      <vt:lpstr>HTML5 – mark</vt:lpstr>
      <vt:lpstr>HTML5 – pre</vt:lpstr>
      <vt:lpstr>HTML5 – tag di formattazione</vt:lpstr>
      <vt:lpstr>HTML5 – metadata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64</cp:revision>
  <dcterms:created xsi:type="dcterms:W3CDTF">2018-05-18T16:04:37Z</dcterms:created>
  <dcterms:modified xsi:type="dcterms:W3CDTF">2018-05-22T16:19:28Z</dcterms:modified>
</cp:coreProperties>
</file>