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8" r:id="rId3"/>
    <p:sldId id="268" r:id="rId4"/>
    <p:sldId id="267" r:id="rId5"/>
    <p:sldId id="259" r:id="rId6"/>
    <p:sldId id="260" r:id="rId7"/>
    <p:sldId id="257" r:id="rId8"/>
    <p:sldId id="274" r:id="rId9"/>
    <p:sldId id="261" r:id="rId10"/>
    <p:sldId id="263" r:id="rId11"/>
    <p:sldId id="265" r:id="rId12"/>
    <p:sldId id="264" r:id="rId13"/>
    <p:sldId id="266" r:id="rId14"/>
    <p:sldId id="271" r:id="rId15"/>
    <p:sldId id="262" r:id="rId16"/>
    <p:sldId id="270" r:id="rId17"/>
    <p:sldId id="272" r:id="rId18"/>
    <p:sldId id="269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282" r:id="rId5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26/05/2018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TITOLO PRESENTAZIONE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info@codearchitects.com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/>
              <a:t>Autore 1 (mail@codearchitects.com)</a:t>
            </a:r>
          </a:p>
          <a:p>
            <a:pPr lvl="4"/>
            <a:r>
              <a:rPr lang="it-IT" dirty="0"/>
              <a:t>Autore 2 (mail@codearchitects.com)</a:t>
            </a:r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Descrizione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Video/media</a:t>
            </a:r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GRAZIE PER L’ATTENZIONE!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maggiori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Link 1</a:t>
            </a:r>
          </a:p>
          <a:p>
            <a:pPr lvl="0"/>
            <a:r>
              <a:rPr lang="en-US" dirty="0"/>
              <a:t>Link 2</a:t>
            </a:r>
          </a:p>
          <a:p>
            <a:pPr lvl="0"/>
            <a:r>
              <a:rPr lang="en-US" dirty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Argomento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attributes_im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com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tr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global_sty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div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r_tes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aragraphs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ead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nk_t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rtic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detai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m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sts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able_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tbod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image_tes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udio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video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ifram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canva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ty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tex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password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it/docs/Web/HTML" TargetMode="External"/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4477123" y="4286931"/>
            <a:ext cx="3243593" cy="499754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/>
              <a:t>29/05/2018 - 13/10/2018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581154" y="5383033"/>
            <a:ext cx="2610846" cy="1474967"/>
          </a:xfrm>
        </p:spPr>
        <p:txBody>
          <a:bodyPr/>
          <a:lstStyle/>
          <a:p>
            <a:r>
              <a:rPr lang="it-IT" dirty="0"/>
              <a:t>Gargaro Andrea</a:t>
            </a:r>
          </a:p>
          <a:p>
            <a:r>
              <a:rPr lang="it-IT" dirty="0"/>
              <a:t>Labarile Marco</a:t>
            </a:r>
          </a:p>
          <a:p>
            <a:r>
              <a:rPr lang="it-IT" dirty="0"/>
              <a:t>Masci Giorgio</a:t>
            </a:r>
          </a:p>
        </p:txBody>
      </p:sp>
    </p:spTree>
    <p:extLst>
      <p:ext uri="{BB962C8B-B14F-4D97-AF65-F5344CB8AC3E}">
        <p14:creationId xmlns:p14="http://schemas.microsoft.com/office/powerpoint/2010/main" val="374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ELEMENTI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r>
              <a:rPr lang="it-IT" b="0" dirty="0"/>
              <a:t>Ogni elemento HTML ha un </a:t>
            </a:r>
            <a:r>
              <a:rPr lang="it-IT" dirty="0" err="1"/>
              <a:t>tag</a:t>
            </a:r>
            <a:r>
              <a:rPr lang="it-IT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content…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it-IT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hanno un nome e solitamente un’apertura ed una chiusura.</a:t>
            </a:r>
            <a:br>
              <a:rPr lang="it-IT" b="0" dirty="0"/>
            </a:br>
            <a:r>
              <a:rPr lang="it-IT" b="0" dirty="0"/>
              <a:t>In questo caso,</a:t>
            </a:r>
            <a:br>
              <a:rPr lang="it-IT" b="0" dirty="0"/>
            </a:br>
            <a:r>
              <a:rPr lang="it-IT" b="0" dirty="0"/>
              <a:t>il nome è 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br>
              <a:rPr lang="it-IT" b="0" dirty="0"/>
            </a:br>
            <a:r>
              <a:rPr lang="it-IT" b="0" dirty="0"/>
              <a:t>l’apertura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la chiusura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it-IT" b="0" dirty="0"/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che hanno apertura e chiusura possono contenere testo oppure altro codice HTML (quindi altri </a:t>
            </a:r>
            <a:r>
              <a:rPr lang="it-IT" b="0" dirty="0" err="1"/>
              <a:t>tag</a:t>
            </a:r>
            <a:r>
              <a:rPr lang="it-IT" b="0" dirty="0"/>
              <a:t>)</a:t>
            </a:r>
          </a:p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91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ANNIDAMENTO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461712"/>
            <a:ext cx="10515600" cy="3225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Gli elementi, ad eccezione di quelli vuoti, supportano l’</a:t>
            </a:r>
            <a:r>
              <a:rPr lang="it-IT" dirty="0"/>
              <a:t>annidamento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0" dirty="0"/>
              <a:t>In questo caso, l’elemento </a:t>
            </a:r>
            <a:r>
              <a:rPr lang="it-IT" b="0" i="1" dirty="0"/>
              <a:t>div</a:t>
            </a:r>
            <a:r>
              <a:rPr lang="it-IT" b="0" dirty="0"/>
              <a:t> contiene un elemento </a:t>
            </a:r>
            <a:r>
              <a:rPr lang="it-IT" b="0" i="1" dirty="0" err="1"/>
              <a:t>span</a:t>
            </a:r>
            <a:r>
              <a:rPr lang="it-IT" b="0" dirty="0"/>
              <a:t>, che a sua volta contiene del semplice testo.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92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ELEMENTI VUOTI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Alcuni elementi sono </a:t>
            </a:r>
            <a:r>
              <a:rPr lang="it-IT" dirty="0"/>
              <a:t>vuoti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elementi vuoti:</a:t>
            </a:r>
          </a:p>
          <a:p>
            <a:r>
              <a:rPr lang="it-IT" b="0" dirty="0"/>
              <a:t>Non possono contenere né altri elementi né semplice testo</a:t>
            </a:r>
          </a:p>
          <a:p>
            <a:r>
              <a:rPr lang="it-IT" b="0" dirty="0"/>
              <a:t>Vengono chiusi direttamente nell’apertura dell’elemento</a:t>
            </a:r>
          </a:p>
          <a:p>
            <a:endParaRPr lang="it-IT" b="0" dirty="0"/>
          </a:p>
          <a:p>
            <a:pPr marL="0" indent="0">
              <a:buNone/>
            </a:pPr>
            <a:r>
              <a:rPr lang="it-IT" b="0" i="1" dirty="0"/>
              <a:t>Nota: HTML5 non richiede la chiusura dei </a:t>
            </a:r>
            <a:r>
              <a:rPr lang="it-IT" b="0" i="1" dirty="0" err="1"/>
              <a:t>tag</a:t>
            </a:r>
            <a:r>
              <a:rPr lang="it-IT" b="0" i="1" dirty="0"/>
              <a:t> vuoti, ma alcuni </a:t>
            </a:r>
            <a:r>
              <a:rPr lang="it-IT" b="0" i="1" dirty="0" err="1"/>
              <a:t>tool</a:t>
            </a:r>
            <a:r>
              <a:rPr lang="it-IT" b="0" i="1" dirty="0"/>
              <a:t> possono richiederla.</a:t>
            </a:r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27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Gli elementi possono avere </a:t>
            </a:r>
            <a:r>
              <a:rPr lang="it-IT" dirty="0"/>
              <a:t>attributi</a:t>
            </a:r>
            <a:r>
              <a:rPr lang="it-IT" b="0" dirty="0"/>
              <a:t> che forniscono informazioni aggiuntive su come configurare l’elemento a cui sono applicati: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="img_girl.jpg"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="600"&gt;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attributi:</a:t>
            </a:r>
          </a:p>
          <a:p>
            <a:r>
              <a:rPr lang="it-IT" b="0" dirty="0"/>
              <a:t>Devono essere specificati nel </a:t>
            </a:r>
            <a:r>
              <a:rPr lang="it-IT" b="0" dirty="0" err="1"/>
              <a:t>tag</a:t>
            </a:r>
            <a:r>
              <a:rPr lang="it-IT" b="0" dirty="0"/>
              <a:t> di apertura</a:t>
            </a:r>
          </a:p>
          <a:p>
            <a:r>
              <a:rPr lang="it-IT" b="0" dirty="0"/>
              <a:t>Sono solitamente specificati come coppie </a:t>
            </a:r>
            <a:r>
              <a:rPr lang="it-IT" b="0" i="1" dirty="0"/>
              <a:t>chiave/valore</a:t>
            </a:r>
          </a:p>
          <a:p>
            <a:pPr marL="0" indent="0">
              <a:buNone/>
            </a:pP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94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Commenti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I documenti HTML possono avere </a:t>
            </a:r>
            <a:r>
              <a:rPr lang="it-IT" dirty="0"/>
              <a:t>commenti</a:t>
            </a:r>
            <a:r>
              <a:rPr lang="it-IT" b="0" dirty="0"/>
              <a:t> che documentano il codice HTML e non cambiano in alcun modo ciò che l’utente finale visualizza: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&lt;!--This is a comment. --&gt;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6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PAGINE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9152" y="2333696"/>
            <a:ext cx="5888736" cy="3798880"/>
          </a:xfrm>
        </p:spPr>
        <p:txBody>
          <a:bodyPr>
            <a:normAutofit fontScale="92500"/>
          </a:bodyPr>
          <a:lstStyle/>
          <a:p>
            <a:r>
              <a:rPr lang="it-IT" dirty="0"/>
              <a:t>&lt;!DOCTYPE html&gt; </a:t>
            </a:r>
            <a:r>
              <a:rPr lang="it-IT" b="0" dirty="0"/>
              <a:t>indica che stiamo utilizzando HTML5</a:t>
            </a:r>
          </a:p>
          <a:p>
            <a:r>
              <a:rPr lang="it-IT" dirty="0"/>
              <a:t>html </a:t>
            </a:r>
            <a:r>
              <a:rPr lang="it-IT" b="0" dirty="0"/>
              <a:t>è l’</a:t>
            </a:r>
            <a:r>
              <a:rPr lang="it-IT" b="0" i="1" dirty="0"/>
              <a:t>elemento radice</a:t>
            </a:r>
            <a:r>
              <a:rPr lang="it-IT" b="0" dirty="0"/>
              <a:t> della pagina (detta anche </a:t>
            </a:r>
            <a:r>
              <a:rPr lang="it-IT" b="0" i="1" dirty="0"/>
              <a:t>documento</a:t>
            </a:r>
            <a:r>
              <a:rPr lang="it-IT" b="0" dirty="0"/>
              <a:t>)</a:t>
            </a:r>
          </a:p>
          <a:p>
            <a:r>
              <a:rPr lang="it-IT" dirty="0"/>
              <a:t>head </a:t>
            </a:r>
            <a:r>
              <a:rPr lang="it-IT" b="0" dirty="0"/>
              <a:t>contiene metadati del documento</a:t>
            </a:r>
          </a:p>
          <a:p>
            <a:r>
              <a:rPr lang="it-IT" dirty="0"/>
              <a:t>body </a:t>
            </a:r>
            <a:r>
              <a:rPr lang="it-IT" b="0" dirty="0"/>
              <a:t>contiene gli elementi visibili della pagina</a:t>
            </a:r>
          </a:p>
          <a:p>
            <a:r>
              <a:rPr lang="it-IT" dirty="0" err="1"/>
              <a:t>title</a:t>
            </a:r>
            <a:r>
              <a:rPr lang="it-IT" b="0" dirty="0"/>
              <a:t>, </a:t>
            </a:r>
            <a:r>
              <a:rPr lang="it-IT" dirty="0"/>
              <a:t>h1</a:t>
            </a:r>
            <a:r>
              <a:rPr lang="it-IT" b="0" dirty="0"/>
              <a:t> e </a:t>
            </a:r>
            <a:r>
              <a:rPr lang="it-IT" dirty="0"/>
              <a:t>p</a:t>
            </a:r>
            <a:r>
              <a:rPr lang="it-IT" b="0" dirty="0"/>
              <a:t> sono degli esempi di elementi HTML che vedremo a breve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96E498-ED4C-4AF9-9B69-3E5906B21CF7}"/>
              </a:ext>
            </a:extLst>
          </p:cNvPr>
          <p:cNvSpPr txBox="1">
            <a:spLocks/>
          </p:cNvSpPr>
          <p:nvPr/>
        </p:nvSpPr>
        <p:spPr>
          <a:xfrm>
            <a:off x="658368" y="2333696"/>
            <a:ext cx="5346192" cy="3640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46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strutturali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aiutano a definire la struttura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strutturali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…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300" b="0" dirty="0"/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  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13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Attributo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dirty="0"/>
              <a:t>style</a:t>
            </a:r>
            <a:r>
              <a:rPr lang="it-IT" b="0" dirty="0"/>
              <a:t> specifica uno stile CSS </a:t>
            </a:r>
            <a:r>
              <a:rPr lang="it-IT" b="0" i="1" dirty="0" err="1"/>
              <a:t>inline</a:t>
            </a:r>
            <a:r>
              <a:rPr lang="it-IT" b="0" dirty="0"/>
              <a:t> per l’elemento a cui è applicato: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text-align:center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color:green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pPr marL="0" indent="0">
              <a:buNone/>
            </a:pPr>
            <a:endParaRPr lang="it-IT" b="0" dirty="0"/>
          </a:p>
          <a:p>
            <a:pPr marL="0" indent="0">
              <a:buNone/>
            </a:pPr>
            <a:r>
              <a:rPr lang="it-IT" b="0" u="sng" dirty="0"/>
              <a:t>Utilizzare questo attributo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Sarà utilizzato per semplicità in alcuni degli esempi di elementi HTML che incontreremo.</a:t>
            </a: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45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DIV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051560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div</a:t>
            </a:r>
            <a:r>
              <a:rPr lang="it-IT" b="0" dirty="0"/>
              <a:t> definisce una divisione o una sezione in un documento HTML.</a:t>
            </a:r>
          </a:p>
          <a:p>
            <a:pPr marL="0" indent="0">
              <a:buNone/>
            </a:pPr>
            <a:r>
              <a:rPr lang="it-IT" b="0" dirty="0"/>
              <a:t>Di solito è utilizzato per raggruppare più elementi HTML, in modo da applicare uno stile con più facilità.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4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span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span</a:t>
            </a:r>
            <a:r>
              <a:rPr lang="it-IT" b="0" dirty="0"/>
              <a:t> serve a raggruppare elementi </a:t>
            </a:r>
            <a:r>
              <a:rPr lang="it-IT" b="0" i="1" dirty="0" err="1"/>
              <a:t>inline</a:t>
            </a:r>
            <a:r>
              <a:rPr lang="it-IT" b="0" dirty="0"/>
              <a:t> in un documento.</a:t>
            </a:r>
          </a:p>
          <a:p>
            <a:pPr marL="0" indent="0">
              <a:buNone/>
            </a:pPr>
            <a:r>
              <a:rPr lang="it-IT" b="0" dirty="0"/>
              <a:t>Di solito è utilizzato per separare elementi oppure testo senza causare una divisione nel documento (che si avrebbe utilizzando un div).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mother has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eyes.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Argomenti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/>
              <a:t>Durante queste lezioni, verranno forniti agli allievi le basi per lo sviluppo di applicazioni web dinamiche mediante la realizzazione di un progetto in loco. Si affronteranno argomenti quali:</a:t>
            </a:r>
          </a:p>
          <a:p>
            <a:r>
              <a:rPr lang="it-IT" b="0" dirty="0"/>
              <a:t>CSS3</a:t>
            </a:r>
          </a:p>
          <a:p>
            <a:r>
              <a:rPr lang="it-IT" b="0" dirty="0"/>
              <a:t>HTML5</a:t>
            </a:r>
          </a:p>
          <a:p>
            <a:r>
              <a:rPr lang="it-IT" b="0" dirty="0" err="1"/>
              <a:t>Javascript</a:t>
            </a:r>
            <a:r>
              <a:rPr lang="it-IT" b="0" dirty="0"/>
              <a:t>/</a:t>
            </a:r>
            <a:r>
              <a:rPr lang="it-IT" b="0" dirty="0" err="1"/>
              <a:t>Typescript</a:t>
            </a:r>
            <a:endParaRPr lang="it-IT" b="0" dirty="0"/>
          </a:p>
          <a:p>
            <a:r>
              <a:rPr lang="it-IT" b="0" dirty="0" err="1"/>
              <a:t>NodeJS</a:t>
            </a:r>
            <a:endParaRPr lang="it-IT" b="0" dirty="0"/>
          </a:p>
          <a:p>
            <a:r>
              <a:rPr lang="it-IT" b="0" dirty="0"/>
              <a:t>Realizzazione di una applicazione di Chat con le tecnologie sopraelencate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49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br</a:t>
            </a:r>
            <a:r>
              <a:rPr lang="it-IT" b="0" dirty="0"/>
              <a:t> serve ad inserire un </a:t>
            </a:r>
            <a:r>
              <a:rPr lang="it-IT" b="0" i="1" dirty="0"/>
              <a:t>line break</a:t>
            </a:r>
            <a:r>
              <a:rPr lang="it-IT" b="0" dirty="0"/>
              <a:t> (i.e. un </a:t>
            </a:r>
            <a:r>
              <a:rPr lang="it-IT" b="0" i="1" dirty="0"/>
              <a:t>a capo</a:t>
            </a:r>
            <a:r>
              <a:rPr lang="it-IT" b="0" dirty="0"/>
              <a:t>) nel documento.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esempio di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text contains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 line break.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0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hr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hr</a:t>
            </a:r>
            <a:r>
              <a:rPr lang="it-IT" b="0" dirty="0"/>
              <a:t> serve ad indicare un </a:t>
            </a:r>
            <a:r>
              <a:rPr lang="it-IT" b="0" i="1" dirty="0" err="1"/>
              <a:t>thematic</a:t>
            </a:r>
            <a:r>
              <a:rPr lang="it-IT" b="0" i="1" dirty="0"/>
              <a:t> break</a:t>
            </a:r>
            <a:r>
              <a:rPr lang="it-IT" b="0" dirty="0"/>
              <a:t> (es. cambio di argomento) nel documento tramite una riga orizzontale.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p</a:t>
            </a:r>
            <a:r>
              <a:rPr lang="it-IT" b="0" dirty="0"/>
              <a:t> serve a definire un paragrafo. I web browser aggiungeranno del margine prima e dopo il paragrafo.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some text in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5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h1 &amp; … &amp; .. h6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h1 … h6</a:t>
            </a:r>
            <a:r>
              <a:rPr lang="it-IT" b="0" dirty="0"/>
              <a:t> servono a definire intestazioni. </a:t>
            </a:r>
            <a:r>
              <a:rPr lang="it-IT" dirty="0"/>
              <a:t>H1</a:t>
            </a:r>
            <a:r>
              <a:rPr lang="it-IT" b="0" dirty="0"/>
              <a:t> rappresenta l’intestazione più importante, </a:t>
            </a:r>
            <a:r>
              <a:rPr lang="it-IT" dirty="0"/>
              <a:t>h6</a:t>
            </a:r>
            <a:r>
              <a:rPr lang="it-IT" b="0" dirty="0"/>
              <a:t> la meno importante.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</a:t>
            </a:r>
            <a:r>
              <a:rPr lang="it-IT" b="0" dirty="0"/>
              <a:t> serve a definire un </a:t>
            </a:r>
            <a:r>
              <a:rPr lang="it-IT" b="0" i="1" dirty="0"/>
              <a:t>hyperlink </a:t>
            </a:r>
            <a:r>
              <a:rPr lang="it-IT" b="0" dirty="0"/>
              <a:t>(i.e. un link che può puntare anche ad un altro documento/risorsa).</a:t>
            </a:r>
          </a:p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b="0" i="1" dirty="0" err="1"/>
              <a:t>href</a:t>
            </a:r>
            <a:r>
              <a:rPr lang="it-IT" b="0" dirty="0"/>
              <a:t> indica la destinazione del link.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Visit W3Schools.com!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article</a:t>
            </a:r>
            <a:r>
              <a:rPr lang="it-IT" b="0" dirty="0"/>
              <a:t> serve a marcare il suo contenuto come distribuibile in modo indipendente dagli altri contenuti del documento.</a:t>
            </a:r>
          </a:p>
          <a:p>
            <a:pPr marL="0" indent="0">
              <a:buNone/>
            </a:pPr>
            <a:r>
              <a:rPr lang="it-IT" b="0" dirty="0"/>
              <a:t>Solitamente è utilizzato per post di forum/blog e commenti.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 is a free, open-source web browser developed by Google, released in 2008.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5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details</a:t>
            </a:r>
            <a:r>
              <a:rPr lang="it-IT" dirty="0"/>
              <a:t> &amp;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details</a:t>
            </a:r>
            <a:r>
              <a:rPr lang="it-IT" b="0" dirty="0"/>
              <a:t> serve a definire dei contenuti espandibili che sono riassunti in un sommario.</a:t>
            </a:r>
          </a:p>
          <a:p>
            <a:pPr marL="0" indent="0">
              <a:buNone/>
            </a:pPr>
            <a:r>
              <a:rPr lang="it-IT" b="0" dirty="0"/>
              <a:t>I contenuti possono essere di qualsiasi tipo, mentre il sommario è un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summary</a:t>
            </a:r>
            <a:r>
              <a:rPr lang="it-IT" b="0" dirty="0"/>
              <a:t>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1999-2014.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5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formattazione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 formattare del contenuto.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formattazione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377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b</a:t>
            </a:r>
            <a:r>
              <a:rPr lang="it-IT" b="0" dirty="0"/>
              <a:t> serve a formattare in grassetto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normal text -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and this is bold text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3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mark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mark</a:t>
            </a:r>
            <a:r>
              <a:rPr lang="it-IT" b="0" dirty="0"/>
              <a:t> serve ad evidenziare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stato introdotto in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Do not forget to buy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today.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8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MATERIALE DEL CORSO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>
                <a:solidFill>
                  <a:schemeClr val="tx2"/>
                </a:solidFill>
              </a:rPr>
              <a:t>Il materiale del corso (slide </a:t>
            </a:r>
            <a:r>
              <a:rPr lang="it-IT" b="0" dirty="0" err="1">
                <a:solidFill>
                  <a:schemeClr val="tx2"/>
                </a:solidFill>
              </a:rPr>
              <a:t>Powerpoint</a:t>
            </a:r>
            <a:r>
              <a:rPr lang="it-IT" b="0" dirty="0">
                <a:solidFill>
                  <a:schemeClr val="tx2"/>
                </a:solidFill>
              </a:rPr>
              <a:t> </a:t>
            </a:r>
            <a:r>
              <a:rPr lang="it-IT" b="0" dirty="0"/>
              <a:t>e codice sorgente) è disponibile per chiunque.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Dopo ogni lezione è consigliabile rivedere le slide e giocare un po’ con gli esempi.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Tutto il materiale si trova nel repository GitHub di Code </a:t>
            </a:r>
            <a:r>
              <a:rPr lang="it-IT" b="0" dirty="0" err="1"/>
              <a:t>Architects</a:t>
            </a:r>
            <a:r>
              <a:rPr lang="it-IT" b="0" dirty="0"/>
              <a:t> Training.</a:t>
            </a:r>
          </a:p>
          <a:p>
            <a:pPr marL="0" indent="0">
              <a:buNone/>
            </a:pPr>
            <a:r>
              <a:rPr lang="it-IT" b="0" dirty="0"/>
              <a:t>Link: </a:t>
            </a:r>
            <a:r>
              <a:rPr lang="it-IT" dirty="0"/>
              <a:t>goo.gl/f9NKkf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5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pre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pre</a:t>
            </a:r>
            <a:r>
              <a:rPr lang="it-IT" b="0" dirty="0"/>
              <a:t> serve ad includere nel documento del testo già formattato.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Text in a pre element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is displayed in a fixed-width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font, and it preserves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both      spaces and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line breaks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9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liste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liste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liste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572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it-IT" b="0" dirty="0"/>
              <a:t>Va quindi sempre annidato in un elemento di tipo lista.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li</a:t>
            </a:r>
            <a:r>
              <a:rPr lang="it-IT" b="0" dirty="0"/>
              <a:t> serve a definire un elemento di una qualsiasi lista (ordinata o non ordinata).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6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ol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ol</a:t>
            </a:r>
            <a:r>
              <a:rPr lang="it-IT" b="0" dirty="0"/>
              <a:t> serve a definire una lista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9BDDC7-56BD-4063-8FD8-2B3A5D3C7118}"/>
              </a:ext>
            </a:extLst>
          </p:cNvPr>
          <p:cNvSpPr txBox="1">
            <a:spLocks/>
          </p:cNvSpPr>
          <p:nvPr/>
        </p:nvSpPr>
        <p:spPr>
          <a:xfrm>
            <a:off x="4802434" y="3016068"/>
            <a:ext cx="524377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start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="50"&gt;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421456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ul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6152078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ul</a:t>
            </a:r>
            <a:r>
              <a:rPr lang="it-IT" b="0" dirty="0"/>
              <a:t> serve a definire una lista non ordinata.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8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per tabelle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aggiungere tabelle nel documento.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per tabelle più utilizzati: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0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2154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b="0" dirty="0"/>
              <a:t>serve a definire una tabella.</a:t>
            </a:r>
          </a:p>
          <a:p>
            <a:pPr marL="0" indent="0">
              <a:buNone/>
            </a:pPr>
            <a:r>
              <a:rPr lang="it-IT" b="0" dirty="0"/>
              <a:t>Solitamente le tabelle contengono righe (</a:t>
            </a:r>
            <a:r>
              <a:rPr lang="it-IT" dirty="0" err="1"/>
              <a:t>tr</a:t>
            </a:r>
            <a:r>
              <a:rPr lang="it-IT" b="0" dirty="0"/>
              <a:t>), celle (</a:t>
            </a:r>
            <a:r>
              <a:rPr lang="it-IT" dirty="0" err="1"/>
              <a:t>td</a:t>
            </a:r>
            <a:r>
              <a:rPr lang="it-IT" b="0" dirty="0"/>
              <a:t>) e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</a:p>
          <a:p>
            <a:pPr marL="0" indent="0">
              <a:buNone/>
            </a:pPr>
            <a:r>
              <a:rPr lang="it-IT" b="0" dirty="0"/>
              <a:t>Altri elementi utilizzabili nelle tabelle sono </a:t>
            </a:r>
            <a:r>
              <a:rPr lang="it-IT" dirty="0" err="1"/>
              <a:t>thead</a:t>
            </a:r>
            <a:r>
              <a:rPr lang="it-IT" b="0" dirty="0"/>
              <a:t>, </a:t>
            </a:r>
            <a:r>
              <a:rPr lang="it-IT" dirty="0" err="1"/>
              <a:t>tbody</a:t>
            </a:r>
            <a:r>
              <a:rPr lang="it-IT" b="0" dirty="0"/>
              <a:t> e </a:t>
            </a:r>
            <a:r>
              <a:rPr lang="it-IT" dirty="0" err="1"/>
              <a:t>tfoot</a:t>
            </a:r>
            <a:r>
              <a:rPr lang="it-IT" b="0" dirty="0"/>
              <a:t>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753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tr</a:t>
            </a:r>
            <a:r>
              <a:rPr lang="it-IT" dirty="0"/>
              <a:t> </a:t>
            </a:r>
            <a:r>
              <a:rPr lang="it-IT" b="0" dirty="0"/>
              <a:t>serve a definire una riga di una tabella.</a:t>
            </a:r>
          </a:p>
          <a:p>
            <a:pPr marL="0" indent="0">
              <a:buNone/>
            </a:pPr>
            <a:r>
              <a:rPr lang="it-IT" b="0" dirty="0"/>
              <a:t>Elementi di questo tipo possono contenere celle (</a:t>
            </a:r>
            <a:r>
              <a:rPr lang="it-IT" dirty="0" err="1"/>
              <a:t>td</a:t>
            </a:r>
            <a:r>
              <a:rPr lang="it-IT" b="0" dirty="0"/>
              <a:t>) o celle di intestazione (</a:t>
            </a:r>
            <a:r>
              <a:rPr lang="it-IT" dirty="0" err="1"/>
              <a:t>th</a:t>
            </a:r>
            <a:r>
              <a:rPr lang="it-IT" b="0" dirty="0"/>
              <a:t>).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3093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tD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td</a:t>
            </a:r>
            <a:r>
              <a:rPr lang="it-IT" dirty="0"/>
              <a:t> </a:t>
            </a:r>
            <a:r>
              <a:rPr lang="it-IT" b="0" dirty="0"/>
              <a:t>serve a definire una cella dati di una tabella.</a:t>
            </a:r>
          </a:p>
          <a:p>
            <a:pPr marL="0" indent="0">
              <a:buNone/>
            </a:pPr>
            <a:r>
              <a:rPr lang="it-IT" b="0" dirty="0"/>
              <a:t>Il testo in una </a:t>
            </a:r>
            <a:r>
              <a:rPr lang="it-IT" dirty="0" err="1"/>
              <a:t>td</a:t>
            </a:r>
            <a:r>
              <a:rPr lang="it-IT" b="0" dirty="0"/>
              <a:t> è allineato a sinistra per default.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Cell A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Cell 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935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th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b="0" dirty="0"/>
              <a:t>serve a definire una cella di intestazione di una tabella.</a:t>
            </a:r>
          </a:p>
          <a:p>
            <a:pPr marL="0" indent="0">
              <a:buNone/>
            </a:pPr>
            <a:r>
              <a:rPr lang="it-IT" b="0" dirty="0"/>
              <a:t>Il testo in una </a:t>
            </a:r>
            <a:r>
              <a:rPr lang="it-IT" dirty="0" err="1"/>
              <a:t>th</a:t>
            </a:r>
            <a:r>
              <a:rPr lang="it-IT" b="0" dirty="0"/>
              <a:t> è in grassetto e centrato per default.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109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applicazioni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r>
              <a:rPr lang="it-IT" dirty="0"/>
              <a:t>Sono le applicazioni che usano il web per comunicare con i loro utenti</a:t>
            </a:r>
            <a:br>
              <a:rPr lang="it-IT" dirty="0"/>
            </a:br>
            <a:r>
              <a:rPr lang="it-IT" sz="2000" b="0" i="1" dirty="0"/>
              <a:t>Esempio: Facebook</a:t>
            </a:r>
          </a:p>
          <a:p>
            <a:endParaRPr lang="it-IT" sz="2000" b="0" i="1" dirty="0"/>
          </a:p>
          <a:p>
            <a:r>
              <a:rPr lang="it-IT" dirty="0"/>
              <a:t>Come comunicano le applicazioni web?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Solitamente con il modello </a:t>
            </a:r>
            <a:r>
              <a:rPr lang="it-IT" i="1" dirty="0">
                <a:solidFill>
                  <a:schemeClr val="tx2"/>
                </a:solidFill>
              </a:rPr>
              <a:t>Client-Server</a:t>
            </a:r>
            <a:r>
              <a:rPr lang="it-IT" dirty="0">
                <a:solidFill>
                  <a:schemeClr val="tx2"/>
                </a:solidFill>
              </a:rPr>
              <a:t>, ovvero ci sono 2 partecipanti alla comuncazione: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Client</a:t>
            </a:r>
            <a:r>
              <a:rPr lang="it-IT" dirty="0">
                <a:solidFill>
                  <a:schemeClr val="tx2"/>
                </a:solidFill>
              </a:rPr>
              <a:t>: effettua richieste al server, è controllato dall’utente.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Server</a:t>
            </a:r>
            <a:r>
              <a:rPr lang="it-IT" dirty="0">
                <a:solidFill>
                  <a:schemeClr val="tx2"/>
                </a:solidFill>
              </a:rPr>
              <a:t>: elabora le richieste del client e poi fornisce una risposta.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Il protocollo di comunicazione utilizzato di solito per queste applicazioni è </a:t>
            </a:r>
            <a:r>
              <a:rPr lang="it-IT" b="1" dirty="0">
                <a:solidFill>
                  <a:schemeClr val="tx2"/>
                </a:solidFill>
              </a:rPr>
              <a:t>HTTP</a:t>
            </a:r>
            <a:r>
              <a:rPr lang="it-IT" dirty="0">
                <a:solidFill>
                  <a:schemeClr val="tx2"/>
                </a:solidFill>
              </a:rPr>
              <a:t>.</a:t>
            </a: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8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thead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thead</a:t>
            </a:r>
            <a:r>
              <a:rPr lang="it-IT" dirty="0"/>
              <a:t> </a:t>
            </a:r>
            <a:r>
              <a:rPr lang="it-IT" b="0" dirty="0"/>
              <a:t>serve a raggruppare il contenuto di intestazione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thead</a:t>
            </a:r>
            <a:r>
              <a:rPr lang="it-IT" b="0" dirty="0"/>
              <a:t> deve essere inserito prima degli elementi </a:t>
            </a:r>
            <a:r>
              <a:rPr lang="it-IT" dirty="0" err="1"/>
              <a:t>tfoot</a:t>
            </a:r>
            <a:r>
              <a:rPr lang="it-IT" b="0" dirty="0"/>
              <a:t> e </a:t>
            </a:r>
            <a:r>
              <a:rPr lang="it-IT" dirty="0" err="1"/>
              <a:t>tbody</a:t>
            </a:r>
            <a:r>
              <a:rPr lang="it-IT" dirty="0"/>
              <a:t> </a:t>
            </a:r>
            <a:r>
              <a:rPr lang="it-IT" b="0" dirty="0"/>
              <a:t>all’interno di una tabella.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 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…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130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tbody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tbody</a:t>
            </a:r>
            <a:r>
              <a:rPr lang="it-IT" dirty="0"/>
              <a:t> </a:t>
            </a:r>
            <a:r>
              <a:rPr lang="it-IT" b="0" dirty="0"/>
              <a:t>serve a raggruppare il contenuto di </a:t>
            </a:r>
            <a:r>
              <a:rPr lang="it-IT" b="0" i="1" dirty="0"/>
              <a:t>corpo</a:t>
            </a:r>
            <a:r>
              <a:rPr lang="it-IT" b="0" dirty="0"/>
              <a:t> (</a:t>
            </a:r>
            <a:r>
              <a:rPr lang="it-IT" b="0" i="1" dirty="0"/>
              <a:t>body</a:t>
            </a:r>
            <a:r>
              <a:rPr lang="it-IT" b="0" dirty="0"/>
              <a:t>)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tbody</a:t>
            </a:r>
            <a:r>
              <a:rPr lang="it-IT" b="0" dirty="0"/>
              <a:t> deve essere inserito dopo degli elementi </a:t>
            </a:r>
            <a:r>
              <a:rPr lang="it-IT" dirty="0" err="1"/>
              <a:t>thead</a:t>
            </a:r>
            <a:r>
              <a:rPr lang="it-IT" b="0" dirty="0"/>
              <a:t> e </a:t>
            </a:r>
            <a:r>
              <a:rPr lang="it-IT" dirty="0" err="1"/>
              <a:t>tfoot</a:t>
            </a:r>
            <a:r>
              <a:rPr lang="it-IT" dirty="0"/>
              <a:t> </a:t>
            </a:r>
            <a:r>
              <a:rPr lang="it-IT" b="0" dirty="0"/>
              <a:t>all’interno di una tabella.</a:t>
            </a: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…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February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$80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3586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585216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7243262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tfoot</a:t>
            </a:r>
            <a:r>
              <a:rPr lang="it-IT" dirty="0"/>
              <a:t> </a:t>
            </a:r>
            <a:r>
              <a:rPr lang="it-IT" b="0" dirty="0"/>
              <a:t>serve a raggruppare il contenuto di </a:t>
            </a:r>
            <a:r>
              <a:rPr lang="it-IT" b="0" i="1" dirty="0"/>
              <a:t>coda</a:t>
            </a:r>
            <a:r>
              <a:rPr lang="it-IT" b="0" dirty="0"/>
              <a:t> (</a:t>
            </a:r>
            <a:r>
              <a:rPr lang="it-IT" b="0" i="1" dirty="0" err="1"/>
              <a:t>footer</a:t>
            </a:r>
            <a:r>
              <a:rPr lang="it-IT" b="0" dirty="0"/>
              <a:t>) in una tabella.</a:t>
            </a:r>
          </a:p>
          <a:p>
            <a:pPr marL="0" indent="0">
              <a:buNone/>
            </a:pPr>
            <a:r>
              <a:rPr lang="it-IT" b="0" dirty="0"/>
              <a:t>Un elemento </a:t>
            </a:r>
            <a:r>
              <a:rPr lang="it-IT" dirty="0" err="1"/>
              <a:t>tfoot</a:t>
            </a:r>
            <a:r>
              <a:rPr lang="it-IT" b="0" dirty="0"/>
              <a:t> deve essere inserito dopo un </a:t>
            </a:r>
            <a:r>
              <a:rPr lang="it-IT" dirty="0" err="1"/>
              <a:t>thead</a:t>
            </a:r>
            <a:r>
              <a:rPr lang="it-IT" b="0" dirty="0"/>
              <a:t> e prima di un </a:t>
            </a:r>
            <a:r>
              <a:rPr lang="it-IT" dirty="0" err="1"/>
              <a:t>tbody</a:t>
            </a:r>
            <a:r>
              <a:rPr lang="it-IT" b="0" dirty="0"/>
              <a:t>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B7DCD7-66D1-47D4-99C4-0E8E29E5FD56}"/>
              </a:ext>
            </a:extLst>
          </p:cNvPr>
          <p:cNvSpPr txBox="1">
            <a:spLocks/>
          </p:cNvSpPr>
          <p:nvPr/>
        </p:nvSpPr>
        <p:spPr>
          <a:xfrm>
            <a:off x="8016240" y="2272736"/>
            <a:ext cx="380390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$180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  …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22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embedded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ad includere risorse di vario tipo nel documento.</a:t>
            </a:r>
          </a:p>
          <a:p>
            <a:pPr marL="0" indent="0">
              <a:buNone/>
            </a:pPr>
            <a:r>
              <a:rPr lang="it-IT" b="0" dirty="0"/>
              <a:t>Vedremo gli </a:t>
            </a:r>
            <a:r>
              <a:rPr lang="it-IT" b="0" dirty="0" err="1"/>
              <a:t>embedded</a:t>
            </a:r>
            <a:r>
              <a:rPr lang="it-IT" b="0" dirty="0"/>
              <a:t> </a:t>
            </a:r>
            <a:r>
              <a:rPr lang="it-IT" b="0" dirty="0" err="1"/>
              <a:t>content</a:t>
            </a:r>
            <a:r>
              <a:rPr lang="it-IT" b="0" dirty="0"/>
              <a:t> </a:t>
            </a:r>
            <a:r>
              <a:rPr lang="it-IT" b="0" dirty="0" err="1"/>
              <a:t>tags</a:t>
            </a:r>
            <a:r>
              <a:rPr lang="it-IT" b="0" dirty="0"/>
              <a:t>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sz="20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8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t-IT" sz="18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2802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img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 lnSpcReduction="10000"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dirty="0"/>
              <a:t>src</a:t>
            </a:r>
            <a:r>
              <a:rPr lang="it-IT" b="0" dirty="0"/>
              <a:t> indica URL dell’immagine da visualizzare</a:t>
            </a:r>
          </a:p>
          <a:p>
            <a:r>
              <a:rPr lang="it-IT" dirty="0"/>
              <a:t>alt</a:t>
            </a:r>
            <a:r>
              <a:rPr lang="it-IT" b="0" dirty="0"/>
              <a:t> indica il testo da visualizzare nel caso ci siano problemi a caricare l’immagine</a:t>
            </a: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dirty="0" err="1"/>
              <a:t>height</a:t>
            </a:r>
            <a:r>
              <a:rPr lang="it-IT" b="0" dirty="0"/>
              <a:t> imposta l’altezza dell’immagine</a:t>
            </a:r>
          </a:p>
          <a:p>
            <a:r>
              <a:rPr lang="it-IT" dirty="0" err="1"/>
              <a:t>width</a:t>
            </a:r>
            <a:r>
              <a:rPr lang="it-IT" b="0" dirty="0"/>
              <a:t> imposta la larghezza dell’immagine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											</a:t>
            </a:r>
            <a:r>
              <a:rPr lang="it-IT" b="0" dirty="0">
                <a:hlinkClick r:id="rId2"/>
              </a:rPr>
              <a:t>Live demo</a:t>
            </a: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img</a:t>
            </a:r>
            <a:r>
              <a:rPr lang="it-IT" b="0" dirty="0"/>
              <a:t> serve ad includere un’immagine nel documento.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="smiley.gif"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="Smiley face"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="42"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="42"&gt;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62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audio</a:t>
            </a:r>
            <a:r>
              <a:rPr lang="it-IT" b="0" dirty="0"/>
              <a:t> serve ad includere contenuti audio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audio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="horse.mp3"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="audio/</a:t>
            </a:r>
            <a:r>
              <a:rPr lang="it-IT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mpeg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 Your browser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support the audio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/audio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algn="just"/>
            <a:r>
              <a:rPr lang="it-IT" dirty="0" err="1"/>
              <a:t>controls</a:t>
            </a:r>
            <a:r>
              <a:rPr lang="it-IT" b="0" dirty="0"/>
              <a:t> indica di visualizzare un controllo per riprodurre l’audio</a:t>
            </a:r>
          </a:p>
          <a:p>
            <a:r>
              <a:rPr lang="it-IT" dirty="0"/>
              <a:t>source</a:t>
            </a:r>
            <a:r>
              <a:rPr lang="it-IT" b="0" dirty="0"/>
              <a:t> indica il file audio da riprodurre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 </a:t>
            </a:r>
            <a:r>
              <a:rPr lang="it-IT" b="0" dirty="0"/>
              <a:t>nell’elemento </a:t>
            </a:r>
            <a:r>
              <a:rPr lang="it-IT" dirty="0"/>
              <a:t>audio</a:t>
            </a:r>
            <a:r>
              <a:rPr lang="it-IT" b="0" dirty="0"/>
              <a:t> verrà visualizzato se </a:t>
            </a:r>
            <a:r>
              <a:rPr lang="it-IT" dirty="0"/>
              <a:t>audio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093F9D-6667-49F6-844E-D03D641CE4CA}"/>
              </a:ext>
            </a:extLst>
          </p:cNvPr>
          <p:cNvSpPr txBox="1"/>
          <p:nvPr/>
        </p:nvSpPr>
        <p:spPr>
          <a:xfrm>
            <a:off x="10607040" y="227273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3058641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video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video</a:t>
            </a:r>
            <a:r>
              <a:rPr lang="it-IT" b="0" dirty="0"/>
              <a:t> serve ad includere contenuti video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="320"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="240"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source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="movie.mp4"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="video/mp4"&gt;</a:t>
            </a:r>
            <a:br>
              <a:rPr lang="it-IT" dirty="0"/>
            </a:b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  Your browser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support the video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tag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/video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 err="1"/>
              <a:t>controls</a:t>
            </a:r>
            <a:r>
              <a:rPr lang="it-IT" b="0" dirty="0"/>
              <a:t> indica di visualizzare un controllo per riprodurre il video</a:t>
            </a:r>
          </a:p>
          <a:p>
            <a:r>
              <a:rPr lang="it-IT" dirty="0"/>
              <a:t>source</a:t>
            </a:r>
            <a:r>
              <a:rPr lang="it-IT" b="0" dirty="0"/>
              <a:t> indica il file video da riprodurre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 </a:t>
            </a:r>
            <a:r>
              <a:rPr lang="it-IT" b="0" dirty="0"/>
              <a:t>nell’elemento </a:t>
            </a:r>
            <a:r>
              <a:rPr lang="it-IT" dirty="0"/>
              <a:t>video</a:t>
            </a:r>
            <a:r>
              <a:rPr lang="it-IT" b="0" dirty="0"/>
              <a:t> verrà visualizzato se </a:t>
            </a:r>
            <a:r>
              <a:rPr lang="it-IT" dirty="0"/>
              <a:t>video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74A921-3494-471B-B156-004B6FD9856F}"/>
              </a:ext>
            </a:extLst>
          </p:cNvPr>
          <p:cNvSpPr txBox="1"/>
          <p:nvPr/>
        </p:nvSpPr>
        <p:spPr>
          <a:xfrm>
            <a:off x="10607040" y="227273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204743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iframe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iframe</a:t>
            </a:r>
            <a:r>
              <a:rPr lang="it-IT" b="0" dirty="0"/>
              <a:t> serve ad includere un altro documento HTML nel documento.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/iframe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/>
              <a:t>src</a:t>
            </a:r>
            <a:r>
              <a:rPr lang="it-IT" b="0" dirty="0"/>
              <a:t> indica URL del documento HTML da includere</a:t>
            </a:r>
          </a:p>
          <a:p>
            <a:r>
              <a:rPr lang="it-IT" b="0" dirty="0"/>
              <a:t>il </a:t>
            </a:r>
            <a:r>
              <a:rPr lang="it-IT" dirty="0"/>
              <a:t>contenuto annidato</a:t>
            </a:r>
            <a:r>
              <a:rPr lang="it-IT" b="0" dirty="0"/>
              <a:t> nell’elemento </a:t>
            </a:r>
            <a:r>
              <a:rPr lang="it-IT" dirty="0" err="1"/>
              <a:t>iframe</a:t>
            </a:r>
            <a:r>
              <a:rPr lang="it-IT" b="0" dirty="0"/>
              <a:t> verrà visualizzato se </a:t>
            </a:r>
            <a:r>
              <a:rPr lang="it-IT" dirty="0" err="1"/>
              <a:t>iframe</a:t>
            </a:r>
            <a:r>
              <a:rPr lang="it-IT" b="0" dirty="0"/>
              <a:t> non è supportato dal browser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83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canvas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40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canvas</a:t>
            </a:r>
            <a:r>
              <a:rPr lang="it-IT" b="0" dirty="0"/>
              <a:t> serve ad includere uno spazio su cui è possibile disegnare attraverso istruzioni </a:t>
            </a:r>
            <a:r>
              <a:rPr lang="it-IT" b="0" dirty="0" err="1"/>
              <a:t>Javascript</a:t>
            </a:r>
            <a:r>
              <a:rPr lang="it-IT" b="0" dirty="0"/>
              <a:t>.</a:t>
            </a:r>
          </a:p>
          <a:p>
            <a:pPr marL="0" indent="0">
              <a:buNone/>
            </a:pP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it-IT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myCanvas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canvas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it-IT" b="0" dirty="0"/>
          </a:p>
          <a:p>
            <a:r>
              <a:rPr lang="it-IT" dirty="0"/>
              <a:t>id </a:t>
            </a:r>
            <a:r>
              <a:rPr lang="it-IT" b="0" dirty="0"/>
              <a:t>in questo caso ci è utile perché del codice </a:t>
            </a:r>
            <a:r>
              <a:rPr lang="it-IT" b="0" dirty="0" err="1"/>
              <a:t>Javascript</a:t>
            </a:r>
            <a:r>
              <a:rPr lang="it-IT" b="0" dirty="0"/>
              <a:t> potrebbe aver bisogno di identificare il </a:t>
            </a:r>
            <a:r>
              <a:rPr lang="it-IT" b="0" dirty="0" err="1"/>
              <a:t>canvas</a:t>
            </a:r>
            <a:r>
              <a:rPr lang="it-IT" b="0" dirty="0"/>
              <a:t> su cui disegnare degli oggetti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74A921-3494-471B-B156-004B6FD9856F}"/>
              </a:ext>
            </a:extLst>
          </p:cNvPr>
          <p:cNvSpPr txBox="1"/>
          <p:nvPr/>
        </p:nvSpPr>
        <p:spPr>
          <a:xfrm>
            <a:off x="10704576" y="2014918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Novità HTML5</a:t>
            </a:r>
          </a:p>
        </p:txBody>
      </p:sp>
    </p:spTree>
    <p:extLst>
      <p:ext uri="{BB962C8B-B14F-4D97-AF65-F5344CB8AC3E}">
        <p14:creationId xmlns:p14="http://schemas.microsoft.com/office/powerpoint/2010/main" val="1325438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400" b="0" dirty="0"/>
              <a:t>Il </a:t>
            </a:r>
            <a:r>
              <a:rPr lang="it-IT" sz="4400" b="0" dirty="0" err="1"/>
              <a:t>tag</a:t>
            </a:r>
            <a:r>
              <a:rPr lang="it-IT" sz="4400" b="0" dirty="0"/>
              <a:t> </a:t>
            </a:r>
            <a:r>
              <a:rPr lang="it-IT" sz="4400" dirty="0"/>
              <a:t>script</a:t>
            </a:r>
            <a:r>
              <a:rPr lang="it-IT" sz="4400" b="0" dirty="0"/>
              <a:t> serve ad includere codice </a:t>
            </a:r>
            <a:r>
              <a:rPr lang="it-IT" sz="4400" b="0" dirty="0" err="1"/>
              <a:t>Javascript</a:t>
            </a:r>
            <a:r>
              <a:rPr lang="it-IT" sz="4400" b="0" dirty="0"/>
              <a:t> nel documento.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C66C5A-300D-4BA8-9B31-B73E36A39990}"/>
              </a:ext>
            </a:extLst>
          </p:cNvPr>
          <p:cNvSpPr txBox="1"/>
          <p:nvPr/>
        </p:nvSpPr>
        <p:spPr>
          <a:xfrm>
            <a:off x="10570774" y="5748192"/>
            <a:ext cx="1569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hlinkClick r:id="rId2"/>
              </a:rPr>
              <a:t>Live demo</a:t>
            </a:r>
            <a:endParaRPr lang="en-US" sz="2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sz="2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4396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"Hello!"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Qui includiamo codice </a:t>
            </a:r>
            <a:r>
              <a:rPr lang="it-IT" sz="2400" i="1" dirty="0" err="1">
                <a:solidFill>
                  <a:schemeClr val="tx2"/>
                </a:solidFill>
              </a:rPr>
              <a:t>inline</a:t>
            </a:r>
            <a:r>
              <a:rPr lang="it-IT" sz="2400" dirty="0">
                <a:solidFill>
                  <a:schemeClr val="tx2"/>
                </a:solidFill>
              </a:rPr>
              <a:t>. Sarebbe meglio evitare questo utilizzo del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b="1" dirty="0">
                <a:solidFill>
                  <a:schemeClr val="tx2"/>
                </a:solidFill>
              </a:rPr>
              <a:t>script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  <a:endParaRPr lang="it-IT" sz="2400" i="1" dirty="0">
              <a:solidFill>
                <a:schemeClr val="tx2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90F11B-898C-41D9-BFC5-5143E862AE04}"/>
              </a:ext>
            </a:extLst>
          </p:cNvPr>
          <p:cNvSpPr txBox="1"/>
          <p:nvPr/>
        </p:nvSpPr>
        <p:spPr>
          <a:xfrm>
            <a:off x="5224272" y="3078479"/>
            <a:ext cx="59405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script </a:t>
            </a:r>
            <a:r>
              <a:rPr lang="it-IT" sz="24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="file.js"&gt;&lt;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Qui includiamo codice da un URL</a:t>
            </a:r>
            <a:r>
              <a:rPr lang="it-IT" sz="2400" i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97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9984" y="2255520"/>
            <a:ext cx="4832914" cy="3324686"/>
          </a:xfrm>
        </p:spPr>
        <p:txBody>
          <a:bodyPr/>
          <a:lstStyle/>
          <a:p>
            <a:pPr lvl="1"/>
            <a:r>
              <a:rPr lang="it-IT" i="1" dirty="0">
                <a:solidFill>
                  <a:schemeClr val="tx2"/>
                </a:solidFill>
              </a:rPr>
              <a:t>Esempio: Inviare un messaggio con Facebook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Utilizzando l’applicazione web di Facebook dal nostro PC inviamo un messaggio ad un nostro contatto.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In realtà il messaggio viene prima inviato ai server di Facebook, che si occuperanno poi di recapitarlo al nostro contatto (un altro client).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1026" name="Picture 2" descr="Risultati immagini per client server">
            <a:extLst>
              <a:ext uri="{FF2B5EF4-FFF2-40B4-BE49-F238E27FC236}">
                <a16:creationId xmlns:a16="http://schemas.microsoft.com/office/drawing/2014/main" id="{0F46837F-BE65-4B6B-9322-B41C7006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2432304"/>
            <a:ext cx="5686354" cy="34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63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400" b="0" dirty="0"/>
              <a:t>Il </a:t>
            </a:r>
            <a:r>
              <a:rPr lang="it-IT" sz="4400" b="0" dirty="0" err="1"/>
              <a:t>tag</a:t>
            </a:r>
            <a:r>
              <a:rPr lang="it-IT" sz="4400" b="0" dirty="0"/>
              <a:t> </a:t>
            </a:r>
            <a:r>
              <a:rPr lang="it-IT" sz="4400" dirty="0"/>
              <a:t>style</a:t>
            </a:r>
            <a:r>
              <a:rPr lang="it-IT" sz="4400" b="0" dirty="0"/>
              <a:t> serve ad includere CSS nel documento.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C66C5A-300D-4BA8-9B31-B73E36A39990}"/>
              </a:ext>
            </a:extLst>
          </p:cNvPr>
          <p:cNvSpPr txBox="1"/>
          <p:nvPr/>
        </p:nvSpPr>
        <p:spPr>
          <a:xfrm>
            <a:off x="10570774" y="5748192"/>
            <a:ext cx="1569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hlinkClick r:id="rId2"/>
              </a:rPr>
              <a:t>Live demo</a:t>
            </a:r>
            <a:endParaRPr lang="en-US" sz="2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sz="21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11437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red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it-IT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it-IT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blue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Possiamo includere solo CSS </a:t>
            </a:r>
            <a:r>
              <a:rPr lang="it-IT" sz="2400" i="1" dirty="0" err="1">
                <a:solidFill>
                  <a:schemeClr val="tx2"/>
                </a:solidFill>
              </a:rPr>
              <a:t>inline</a:t>
            </a:r>
            <a:r>
              <a:rPr lang="it-IT" sz="2400" dirty="0">
                <a:solidFill>
                  <a:schemeClr val="tx2"/>
                </a:solidFill>
              </a:rPr>
              <a:t>. Sarebbe meglio evitare quindi l’utilizzo di questo </a:t>
            </a:r>
            <a:r>
              <a:rPr lang="it-IT" sz="2400" dirty="0" err="1">
                <a:solidFill>
                  <a:schemeClr val="tx2"/>
                </a:solidFill>
              </a:rPr>
              <a:t>tag</a:t>
            </a:r>
            <a:r>
              <a:rPr lang="it-IT" sz="2400" dirty="0">
                <a:solidFill>
                  <a:schemeClr val="tx2"/>
                </a:solidFill>
              </a:rPr>
              <a:t>: esistono soluzioni migliori per includere CSS in un documento HTML.</a:t>
            </a:r>
            <a:endParaRPr lang="it-IT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1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4103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permettono all’utente di effettuare input di dati.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input più utilizzati, i </a:t>
            </a:r>
            <a:r>
              <a:rPr lang="it-IT" b="0" dirty="0" err="1"/>
              <a:t>tag</a:t>
            </a:r>
            <a:r>
              <a:rPr lang="it-IT" b="0" dirty="0"/>
              <a:t> che li aiutano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meter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3937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Il </a:t>
            </a:r>
            <a:r>
              <a:rPr lang="it-IT" sz="6000" b="0" dirty="0" err="1"/>
              <a:t>tag</a:t>
            </a:r>
            <a:r>
              <a:rPr lang="it-IT" sz="6000" b="0" dirty="0"/>
              <a:t> </a:t>
            </a:r>
            <a:r>
              <a:rPr lang="it-IT" sz="6000" dirty="0"/>
              <a:t>input</a:t>
            </a:r>
            <a:r>
              <a:rPr lang="it-IT" sz="6000" b="0" dirty="0"/>
              <a:t> rappresenta un campo in cui l’utente può inserire dati.</a:t>
            </a:r>
            <a:br>
              <a:rPr lang="it-IT" b="0" dirty="0"/>
            </a:br>
            <a:br>
              <a:rPr lang="it-IT" dirty="0"/>
            </a:b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883408"/>
            <a:ext cx="114373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=“address"&gt;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  <a:p>
            <a:r>
              <a:rPr lang="it-IT" sz="2400" dirty="0">
                <a:solidFill>
                  <a:schemeClr val="tx2"/>
                </a:solidFill>
              </a:rPr>
              <a:t>Ci sono vari tipi di </a:t>
            </a:r>
            <a:r>
              <a:rPr lang="it-IT" sz="2400" b="1" dirty="0">
                <a:solidFill>
                  <a:schemeClr val="tx2"/>
                </a:solidFill>
              </a:rPr>
              <a:t>input</a:t>
            </a:r>
            <a:r>
              <a:rPr lang="it-IT" sz="2400" dirty="0">
                <a:solidFill>
                  <a:schemeClr val="tx2"/>
                </a:solidFill>
              </a:rPr>
              <a:t>, per specificare il tipo di input che intendiamo aggiungere al documento dobbiamo utilizzare l’attributo </a:t>
            </a:r>
            <a:r>
              <a:rPr lang="it-IT" sz="2400" b="1" dirty="0" err="1">
                <a:solidFill>
                  <a:schemeClr val="tx2"/>
                </a:solidFill>
              </a:rPr>
              <a:t>type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  <a:br>
              <a:rPr lang="it-IT" sz="2400" dirty="0">
                <a:solidFill>
                  <a:schemeClr val="tx2"/>
                </a:solidFill>
              </a:rPr>
            </a:br>
            <a:br>
              <a:rPr lang="it-IT" sz="2400" dirty="0">
                <a:solidFill>
                  <a:schemeClr val="tx2"/>
                </a:solidFill>
              </a:rPr>
            </a:br>
            <a:r>
              <a:rPr lang="it-IT" sz="2400" dirty="0">
                <a:solidFill>
                  <a:schemeClr val="tx2"/>
                </a:solidFill>
              </a:rPr>
              <a:t>Analizzeremo i tipi di </a:t>
            </a:r>
            <a:r>
              <a:rPr lang="it-IT" sz="2400" b="1" dirty="0">
                <a:solidFill>
                  <a:schemeClr val="tx2"/>
                </a:solidFill>
              </a:rPr>
              <a:t>input</a:t>
            </a:r>
            <a:r>
              <a:rPr lang="it-IT" sz="2400" dirty="0">
                <a:solidFill>
                  <a:schemeClr val="tx2"/>
                </a:solidFill>
              </a:rPr>
              <a:t> più utilizzati ed alcune novità introdotte in HTML5.</a:t>
            </a:r>
            <a:endParaRPr lang="it-IT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9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text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campo in cui è possibile inserire una riga di testo.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3884961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09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password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45870" cy="696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b="0" dirty="0"/>
              <a:t>Questo tipo di </a:t>
            </a:r>
            <a:r>
              <a:rPr lang="it-IT" sz="6000" dirty="0"/>
              <a:t>input</a:t>
            </a:r>
            <a:r>
              <a:rPr lang="it-IT" sz="6000" b="0" dirty="0"/>
              <a:t> rappresenta un campo in cui è possibile inserire una password.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AF89A7-A109-4189-8A28-4B0BD943F70F}"/>
              </a:ext>
            </a:extLst>
          </p:cNvPr>
          <p:cNvSpPr txBox="1"/>
          <p:nvPr/>
        </p:nvSpPr>
        <p:spPr>
          <a:xfrm>
            <a:off x="565714" y="2968752"/>
            <a:ext cx="11437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psw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it-IT" sz="2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0EC6569-2C09-428C-90A0-ABFBF4E31FDE}"/>
              </a:ext>
            </a:extLst>
          </p:cNvPr>
          <p:cNvSpPr/>
          <p:nvPr/>
        </p:nvSpPr>
        <p:spPr>
          <a:xfrm>
            <a:off x="565714" y="3884961"/>
            <a:ext cx="169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hlinkClick r:id="rId2"/>
              </a:rPr>
              <a:t>Live demo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50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metadata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definiscono i metadati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metadati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base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6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369648"/>
            <a:ext cx="10515600" cy="3643374"/>
          </a:xfrm>
        </p:spPr>
        <p:txBody>
          <a:bodyPr>
            <a:normAutofit/>
          </a:bodyPr>
          <a:lstStyle/>
          <a:p>
            <a:r>
              <a:rPr lang="it-IT" dirty="0"/>
              <a:t>In questo corso ci occuperemo dello sviluppo di un client web per il browser ed un server con cui il client comunicherà</a:t>
            </a:r>
          </a:p>
          <a:p>
            <a:endParaRPr lang="it-IT" dirty="0"/>
          </a:p>
          <a:p>
            <a:r>
              <a:rPr lang="it-IT" dirty="0"/>
              <a:t>Come sviluppare un client web per il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HTML</a:t>
            </a:r>
            <a:r>
              <a:rPr lang="it-IT" dirty="0">
                <a:solidFill>
                  <a:schemeClr val="tx2"/>
                </a:solidFill>
              </a:rPr>
              <a:t> per definire la struttura della nostra applicazione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CSS</a:t>
            </a:r>
            <a:r>
              <a:rPr lang="it-IT" dirty="0">
                <a:solidFill>
                  <a:schemeClr val="tx2"/>
                </a:solidFill>
              </a:rPr>
              <a:t> per decorare e «abbellire» la struttura che abbiamo definito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</a:rPr>
              <a:t>Javascript</a:t>
            </a:r>
            <a:r>
              <a:rPr lang="it-IT" dirty="0">
                <a:solidFill>
                  <a:schemeClr val="tx2"/>
                </a:solidFill>
              </a:rPr>
              <a:t> per aggiungere dinamicità (es. animazioni, interazione avanzata con l’utente)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0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Che cos’è HTML?</a:t>
            </a:r>
          </a:p>
          <a:p>
            <a:pPr lvl="1"/>
            <a:r>
              <a:rPr lang="it-IT" b="1" dirty="0" err="1">
                <a:solidFill>
                  <a:schemeClr val="tx2"/>
                </a:solidFill>
              </a:rPr>
              <a:t>H</a:t>
            </a:r>
            <a:r>
              <a:rPr lang="it-IT" dirty="0" err="1">
                <a:solidFill>
                  <a:schemeClr val="tx2"/>
                </a:solidFill>
              </a:rPr>
              <a:t>yper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b="1" dirty="0">
                <a:solidFill>
                  <a:schemeClr val="tx2"/>
                </a:solidFill>
              </a:rPr>
              <a:t>T</a:t>
            </a:r>
            <a:r>
              <a:rPr lang="it-IT" dirty="0">
                <a:solidFill>
                  <a:schemeClr val="tx2"/>
                </a:solidFill>
              </a:rPr>
              <a:t>ext </a:t>
            </a:r>
            <a:r>
              <a:rPr lang="it-IT" b="1" dirty="0">
                <a:solidFill>
                  <a:schemeClr val="tx2"/>
                </a:solidFill>
              </a:rPr>
              <a:t>M</a:t>
            </a:r>
            <a:r>
              <a:rPr lang="it-IT" dirty="0">
                <a:solidFill>
                  <a:schemeClr val="tx2"/>
                </a:solidFill>
              </a:rPr>
              <a:t>arkup </a:t>
            </a:r>
            <a:r>
              <a:rPr lang="it-IT" b="1" dirty="0">
                <a:solidFill>
                  <a:schemeClr val="tx2"/>
                </a:solidFill>
              </a:rPr>
              <a:t>L</a:t>
            </a:r>
            <a:r>
              <a:rPr lang="it-IT" dirty="0">
                <a:solidFill>
                  <a:schemeClr val="tx2"/>
                </a:solidFill>
              </a:rPr>
              <a:t>anguage: linguaggio di markup per la strutturazione delle pagine web.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Lo standard HTML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World Wide Web </a:t>
            </a:r>
            <a:r>
              <a:rPr lang="it-IT" dirty="0" err="1">
                <a:solidFill>
                  <a:schemeClr val="tx2"/>
                </a:solidFill>
              </a:rPr>
              <a:t>Consortium</a:t>
            </a:r>
            <a:r>
              <a:rPr lang="it-IT" dirty="0">
                <a:solidFill>
                  <a:schemeClr val="tx2"/>
                </a:solidFill>
              </a:rPr>
              <a:t> (W3C): organizzazione non governativa, si occupa anche di definire lo standard HTML.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Ogni browser ha una propria implementazione dello standard</a:t>
            </a:r>
          </a:p>
          <a:p>
            <a:endParaRPr lang="it-IT" dirty="0"/>
          </a:p>
          <a:p>
            <a:r>
              <a:rPr lang="it-IT" dirty="0"/>
              <a:t>HTML5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Specifica rilasciata il 28 Ottobre 2014, aggiunge nuove funzionalità al linguaggio.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9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– Risorse per l’apprendimento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W3Schools</a:t>
            </a:r>
            <a:br>
              <a:rPr lang="it-IT" dirty="0"/>
            </a:br>
            <a:r>
              <a:rPr lang="it-IT" b="0" dirty="0"/>
              <a:t>Uno dei siti più popolari che contengono documentazione sul mondo HTML. Qui potrete trovare anche esempi interattivi.</a:t>
            </a:r>
          </a:p>
          <a:p>
            <a:r>
              <a:rPr lang="it-IT" dirty="0">
                <a:solidFill>
                  <a:schemeClr val="tx2"/>
                </a:solidFill>
                <a:hlinkClick r:id="rId3"/>
              </a:rPr>
              <a:t>Mo</a:t>
            </a:r>
            <a:r>
              <a:rPr lang="it-IT" dirty="0">
                <a:hlinkClick r:id="rId3"/>
              </a:rPr>
              <a:t>zilla Developer Network</a:t>
            </a:r>
            <a:br>
              <a:rPr lang="it-IT" b="0" dirty="0"/>
            </a:br>
            <a:r>
              <a:rPr lang="it-IT" b="0" dirty="0"/>
              <a:t>Contiene esempi e documentazione su HTML. Ha un sistema wiki che permette ad ogni utente di contribuire.</a:t>
            </a:r>
            <a:br>
              <a:rPr lang="it-IT" b="0" dirty="0"/>
            </a:br>
            <a:br>
              <a:rPr lang="it-IT" b="0" dirty="0"/>
            </a:br>
            <a:endParaRPr lang="it-IT" b="0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94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I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314" y="2278208"/>
            <a:ext cx="6749486" cy="378121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Hanno estensione </a:t>
            </a:r>
            <a:r>
              <a:rPr lang="it-IT" i="1" dirty="0"/>
              <a:t>.html</a:t>
            </a:r>
            <a:r>
              <a:rPr lang="it-IT" dirty="0"/>
              <a:t> e possono essere letti dai web browser (es. Chrome)</a:t>
            </a:r>
          </a:p>
          <a:p>
            <a:r>
              <a:rPr lang="it-IT" dirty="0"/>
              <a:t>Sono solitamente inviati dal server al client</a:t>
            </a:r>
          </a:p>
          <a:p>
            <a:r>
              <a:rPr lang="it-IT" dirty="0"/>
              <a:t>Contengono una pagina (detta anche </a:t>
            </a:r>
            <a:r>
              <a:rPr lang="it-IT" i="1" dirty="0"/>
              <a:t>documento</a:t>
            </a:r>
            <a:r>
              <a:rPr lang="it-IT" dirty="0"/>
              <a:t>) HTML con i relativi elementi</a:t>
            </a:r>
          </a:p>
          <a:p>
            <a:r>
              <a:rPr lang="it-IT" dirty="0"/>
              <a:t>Ci sono diversi editor che facilitano la scrittura di file HTML</a:t>
            </a:r>
            <a:br>
              <a:rPr lang="it-IT" b="0" dirty="0"/>
            </a:br>
            <a:br>
              <a:rPr lang="it-IT" b="0" dirty="0"/>
            </a:br>
            <a:br>
              <a:rPr lang="it-IT" b="0" dirty="0"/>
            </a:br>
            <a:r>
              <a:rPr lang="it-IT" b="0" i="1" dirty="0"/>
              <a:t>Curiosità: è possibile ispezionare le pagine dei siti web direttamente del browser per vederne il codice HTML.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5" name="Picture 2" descr="Risultati immagini per html code">
            <a:extLst>
              <a:ext uri="{FF2B5EF4-FFF2-40B4-BE49-F238E27FC236}">
                <a16:creationId xmlns:a16="http://schemas.microsoft.com/office/drawing/2014/main" id="{7D0FD5DF-42AB-461A-A377-D6738161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10" y="2320880"/>
            <a:ext cx="4432706" cy="37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8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5137</TotalTime>
  <Words>1987</Words>
  <Application>Microsoft Office PowerPoint</Application>
  <PresentationFormat>Widescreen</PresentationFormat>
  <Paragraphs>387</Paragraphs>
  <Slides>55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Corbel</vt:lpstr>
      <vt:lpstr>Verdana</vt:lpstr>
      <vt:lpstr>Wingdings</vt:lpstr>
      <vt:lpstr>Banded</vt:lpstr>
      <vt:lpstr>Presentazione standard di PowerPoint</vt:lpstr>
      <vt:lpstr>Argomenti</vt:lpstr>
      <vt:lpstr>MATERIALE DEL CORSO</vt:lpstr>
      <vt:lpstr>Le applicazioni web</vt:lpstr>
      <vt:lpstr>MODELLO Client-server</vt:lpstr>
      <vt:lpstr>Client Web</vt:lpstr>
      <vt:lpstr>HTML</vt:lpstr>
      <vt:lpstr>HTML – Risorse per l’apprendimento</vt:lpstr>
      <vt:lpstr>HTML5 - I File</vt:lpstr>
      <vt:lpstr>HTML5 - ELEMENTI</vt:lpstr>
      <vt:lpstr>HTML5 - ANNIDAMENTO</vt:lpstr>
      <vt:lpstr>HTML5 – ELEMENTI VUOTI</vt:lpstr>
      <vt:lpstr>HTML5 – Attributi</vt:lpstr>
      <vt:lpstr>HTML5 – Commenti</vt:lpstr>
      <vt:lpstr>HTML5 - PAGINE</vt:lpstr>
      <vt:lpstr>HTML5 – Tag strutturali</vt:lpstr>
      <vt:lpstr>HTML5 – Attributo style</vt:lpstr>
      <vt:lpstr>HTML5 – DIV</vt:lpstr>
      <vt:lpstr>HTML5 – span</vt:lpstr>
      <vt:lpstr>HTML5 – br</vt:lpstr>
      <vt:lpstr>HTML5 – hr</vt:lpstr>
      <vt:lpstr>HTML5 – P</vt:lpstr>
      <vt:lpstr>HTML5 – h1 &amp; … &amp; .. h6</vt:lpstr>
      <vt:lpstr>HTML5 – A</vt:lpstr>
      <vt:lpstr>HTML5 – Article</vt:lpstr>
      <vt:lpstr>HTML5 – details &amp; summary</vt:lpstr>
      <vt:lpstr>HTML5 – tag di formattazione</vt:lpstr>
      <vt:lpstr>HTML5 – b</vt:lpstr>
      <vt:lpstr>HTML5 – mark</vt:lpstr>
      <vt:lpstr>HTML5 – pre</vt:lpstr>
      <vt:lpstr>HTML5 – TAG per liste</vt:lpstr>
      <vt:lpstr>HTML5 – li</vt:lpstr>
      <vt:lpstr>HTML5 – ol</vt:lpstr>
      <vt:lpstr>HTML5 – ul</vt:lpstr>
      <vt:lpstr>HTML5 – TAG per tabelle</vt:lpstr>
      <vt:lpstr>HTML5 – TABLE</vt:lpstr>
      <vt:lpstr>HTML5 – tr</vt:lpstr>
      <vt:lpstr>HTML5 – tD</vt:lpstr>
      <vt:lpstr>HTML5 – th</vt:lpstr>
      <vt:lpstr>HTML5 – thead</vt:lpstr>
      <vt:lpstr>HTML5 – tbody</vt:lpstr>
      <vt:lpstr>HTML5 – tfoot</vt:lpstr>
      <vt:lpstr>HTML5 – embedded content tags</vt:lpstr>
      <vt:lpstr>HTML5 – img</vt:lpstr>
      <vt:lpstr>HTML5 – audio</vt:lpstr>
      <vt:lpstr>HTML5 – video</vt:lpstr>
      <vt:lpstr>HTML5 – iframe</vt:lpstr>
      <vt:lpstr>HTML5 – canvas</vt:lpstr>
      <vt:lpstr>HTML5 – script</vt:lpstr>
      <vt:lpstr>HTML5 – style</vt:lpstr>
      <vt:lpstr>HTML5 – tag di input</vt:lpstr>
      <vt:lpstr>HTML5 – input</vt:lpstr>
      <vt:lpstr>HTML5 – text input</vt:lpstr>
      <vt:lpstr>HTML5 – password input</vt:lpstr>
      <vt:lpstr>HTML5 – metadata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Marco Labarile</cp:lastModifiedBy>
  <cp:revision>107</cp:revision>
  <dcterms:created xsi:type="dcterms:W3CDTF">2018-05-18T16:04:37Z</dcterms:created>
  <dcterms:modified xsi:type="dcterms:W3CDTF">2018-05-26T19:48:24Z</dcterms:modified>
</cp:coreProperties>
</file>