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7"/>
  </p:handoutMasterIdLst>
  <p:sldIdLst>
    <p:sldId id="256" r:id="rId2"/>
    <p:sldId id="331" r:id="rId3"/>
    <p:sldId id="258" r:id="rId4"/>
    <p:sldId id="267" r:id="rId5"/>
    <p:sldId id="259" r:id="rId6"/>
    <p:sldId id="260" r:id="rId7"/>
    <p:sldId id="257" r:id="rId8"/>
    <p:sldId id="274" r:id="rId9"/>
    <p:sldId id="261" r:id="rId10"/>
    <p:sldId id="263" r:id="rId11"/>
    <p:sldId id="265" r:id="rId12"/>
    <p:sldId id="264" r:id="rId13"/>
    <p:sldId id="266" r:id="rId14"/>
    <p:sldId id="271" r:id="rId15"/>
    <p:sldId id="262" r:id="rId16"/>
    <p:sldId id="270" r:id="rId17"/>
    <p:sldId id="272" r:id="rId18"/>
    <p:sldId id="269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9" r:id="rId54"/>
    <p:sldId id="312" r:id="rId55"/>
    <p:sldId id="313" r:id="rId56"/>
    <p:sldId id="314" r:id="rId57"/>
    <p:sldId id="310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282" r:id="rId70"/>
    <p:sldId id="326" r:id="rId71"/>
    <p:sldId id="327" r:id="rId72"/>
    <p:sldId id="328" r:id="rId73"/>
    <p:sldId id="329" r:id="rId74"/>
    <p:sldId id="330" r:id="rId75"/>
    <p:sldId id="268" r:id="rId7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09/07/2018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attributes_im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com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global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div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r_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mage_tes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udio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fram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canva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ty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tex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form_tex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form_submit_id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password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radio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checkbo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butto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dat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col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extare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elect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atalis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ete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abe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utton_tes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ag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meta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ase_test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it/docs/Web/HTML" TargetMode="External"/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3480141" y="4501485"/>
            <a:ext cx="5537923" cy="2140235"/>
          </a:xfrm>
        </p:spPr>
        <p:txBody>
          <a:bodyPr/>
          <a:lstStyle/>
          <a:p>
            <a:r>
              <a:rPr lang="it-IT" dirty="0"/>
              <a:t>Giorgio Masci</a:t>
            </a:r>
          </a:p>
          <a:p>
            <a:r>
              <a:rPr lang="it-IT" dirty="0"/>
              <a:t>Andrea Gargaro</a:t>
            </a:r>
          </a:p>
          <a:p>
            <a:r>
              <a:rPr lang="it-IT" dirty="0"/>
              <a:t>Andrea </a:t>
            </a:r>
            <a:r>
              <a:rPr lang="it-IT" dirty="0" err="1"/>
              <a:t>Fraccalvieri</a:t>
            </a:r>
            <a:endParaRPr lang="it-IT" dirty="0"/>
          </a:p>
          <a:p>
            <a:r>
              <a:rPr lang="it-IT" dirty="0"/>
              <a:t>Marco Labarile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ELEMENTI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r>
              <a:rPr lang="it-IT" b="0" dirty="0"/>
              <a:t>Ogni elemento HTML ha un </a:t>
            </a:r>
            <a:r>
              <a:rPr lang="it-IT" dirty="0" err="1"/>
              <a:t>tag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content…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it-IT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hanno un nome e solitamente un’apertura ed una chiusura.</a:t>
            </a:r>
            <a:br>
              <a:rPr lang="it-IT" b="0" dirty="0"/>
            </a:br>
            <a:r>
              <a:rPr lang="it-IT" b="0" dirty="0"/>
              <a:t>In questo caso,</a:t>
            </a:r>
            <a:br>
              <a:rPr lang="it-IT" b="0" dirty="0"/>
            </a:br>
            <a:r>
              <a:rPr lang="it-IT" b="0" dirty="0"/>
              <a:t>il nome è 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br>
              <a:rPr lang="it-IT" b="0" dirty="0"/>
            </a:br>
            <a:r>
              <a:rPr lang="it-IT" b="0" dirty="0"/>
              <a:t>l’apertura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la chiusura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it-IT" b="0" dirty="0"/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che hanno apertura e chiusura possono contenere testo oppure altro codice HTML (quindi altri </a:t>
            </a:r>
            <a:r>
              <a:rPr lang="it-IT" b="0" dirty="0" err="1"/>
              <a:t>tag</a:t>
            </a:r>
            <a:r>
              <a:rPr lang="it-IT" b="0" dirty="0"/>
              <a:t>)</a:t>
            </a:r>
          </a:p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9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ANNIDAMENTO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461712"/>
            <a:ext cx="10515600" cy="322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Gli elementi, ad eccezione di quelli vuoti, supportano l’</a:t>
            </a:r>
            <a:r>
              <a:rPr lang="it-IT" dirty="0"/>
              <a:t>annidamento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/>
              <a:t>In questo caso, l’elemento </a:t>
            </a:r>
            <a:r>
              <a:rPr lang="it-IT" b="0" i="1" dirty="0"/>
              <a:t>div</a:t>
            </a:r>
            <a:r>
              <a:rPr lang="it-IT" b="0" dirty="0"/>
              <a:t> contiene un elemento </a:t>
            </a:r>
            <a:r>
              <a:rPr lang="it-IT" b="0" i="1" dirty="0" err="1"/>
              <a:t>span</a:t>
            </a:r>
            <a:r>
              <a:rPr lang="it-IT" b="0" dirty="0"/>
              <a:t>, che a sua volta contiene del semplice testo.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ELEMENTI VUOTI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Alcuni elementi sono </a:t>
            </a:r>
            <a:r>
              <a:rPr lang="it-IT" dirty="0"/>
              <a:t>vuoti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elementi vuoti:</a:t>
            </a:r>
          </a:p>
          <a:p>
            <a:r>
              <a:rPr lang="it-IT" b="0" dirty="0"/>
              <a:t>Non possono contenere né altri elementi né semplice testo</a:t>
            </a:r>
          </a:p>
          <a:p>
            <a:r>
              <a:rPr lang="it-IT" b="0" dirty="0"/>
              <a:t>Vengono chiusi direttamente nell’apertura dell’elemento</a:t>
            </a:r>
          </a:p>
          <a:p>
            <a:endParaRPr lang="it-IT" b="0" dirty="0"/>
          </a:p>
          <a:p>
            <a:pPr marL="0" indent="0">
              <a:buNone/>
            </a:pPr>
            <a:r>
              <a:rPr lang="it-IT" b="0" i="1" dirty="0"/>
              <a:t>Nota: HTML5 non richiede la chiusura dei </a:t>
            </a:r>
            <a:r>
              <a:rPr lang="it-IT" b="0" i="1" dirty="0" err="1"/>
              <a:t>tag</a:t>
            </a:r>
            <a:r>
              <a:rPr lang="it-IT" b="0" i="1" dirty="0"/>
              <a:t> vuoti, ma alcuni </a:t>
            </a:r>
            <a:r>
              <a:rPr lang="it-IT" b="0" i="1" dirty="0" err="1"/>
              <a:t>tool</a:t>
            </a:r>
            <a:r>
              <a:rPr lang="it-IT" b="0" i="1" dirty="0"/>
              <a:t> possono richiederla.</a:t>
            </a:r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2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Gli elementi possono avere </a:t>
            </a:r>
            <a:r>
              <a:rPr lang="it-IT" dirty="0"/>
              <a:t>attributi</a:t>
            </a:r>
            <a:r>
              <a:rPr lang="it-IT" b="0" dirty="0"/>
              <a:t> che forniscono informazioni aggiuntive su come configurare l’elemento a cui sono applicati: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attributi:</a:t>
            </a:r>
          </a:p>
          <a:p>
            <a:r>
              <a:rPr lang="it-IT" b="0" dirty="0"/>
              <a:t>Devono essere specificati nel </a:t>
            </a:r>
            <a:r>
              <a:rPr lang="it-IT" b="0" dirty="0" err="1"/>
              <a:t>tag</a:t>
            </a:r>
            <a:r>
              <a:rPr lang="it-IT" b="0" dirty="0"/>
              <a:t> di apertura</a:t>
            </a:r>
          </a:p>
          <a:p>
            <a:r>
              <a:rPr lang="it-IT" b="0" dirty="0"/>
              <a:t>Sono solitamente specificati come coppie </a:t>
            </a:r>
            <a:r>
              <a:rPr lang="it-IT" b="0" i="1" dirty="0"/>
              <a:t>chiave/valore</a:t>
            </a:r>
          </a:p>
          <a:p>
            <a:pPr marL="0" indent="0">
              <a:buNone/>
            </a:pP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Commenti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I documenti HTML possono avere </a:t>
            </a:r>
            <a:r>
              <a:rPr lang="it-IT" dirty="0"/>
              <a:t>commenti</a:t>
            </a:r>
            <a:r>
              <a:rPr lang="it-IT" b="0" dirty="0"/>
              <a:t> che documentano il codice HTML e non cambiano in alcun modo ciò che l’utente finale visualizza: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&lt;!--This is a comment. --&gt;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PAGINE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152" y="2333696"/>
            <a:ext cx="5888736" cy="3798880"/>
          </a:xfrm>
        </p:spPr>
        <p:txBody>
          <a:bodyPr>
            <a:normAutofit fontScale="92500"/>
          </a:bodyPr>
          <a:lstStyle/>
          <a:p>
            <a:r>
              <a:rPr lang="it-IT" dirty="0"/>
              <a:t>&lt;!DOCTYPE html&gt; </a:t>
            </a:r>
            <a:r>
              <a:rPr lang="it-IT" b="0" dirty="0"/>
              <a:t>indica che stiamo utilizzando HTML5</a:t>
            </a:r>
          </a:p>
          <a:p>
            <a:r>
              <a:rPr lang="it-IT" dirty="0"/>
              <a:t>html </a:t>
            </a:r>
            <a:r>
              <a:rPr lang="it-IT" b="0" dirty="0"/>
              <a:t>è l’</a:t>
            </a:r>
            <a:r>
              <a:rPr lang="it-IT" b="0" i="1" dirty="0"/>
              <a:t>elemento radice</a:t>
            </a:r>
            <a:r>
              <a:rPr lang="it-IT" b="0" dirty="0"/>
              <a:t> della pagina (detta anche </a:t>
            </a:r>
            <a:r>
              <a:rPr lang="it-IT" b="0" i="1" dirty="0"/>
              <a:t>documento</a:t>
            </a:r>
            <a:r>
              <a:rPr lang="it-IT" b="0" dirty="0"/>
              <a:t>)</a:t>
            </a:r>
          </a:p>
          <a:p>
            <a:r>
              <a:rPr lang="it-IT" dirty="0"/>
              <a:t>head </a:t>
            </a:r>
            <a:r>
              <a:rPr lang="it-IT" b="0" dirty="0"/>
              <a:t>contiene metadati del documento</a:t>
            </a:r>
          </a:p>
          <a:p>
            <a:r>
              <a:rPr lang="it-IT" dirty="0"/>
              <a:t>body </a:t>
            </a:r>
            <a:r>
              <a:rPr lang="it-IT" b="0" dirty="0"/>
              <a:t>contiene gli elementi visibili della pagina</a:t>
            </a:r>
          </a:p>
          <a:p>
            <a:r>
              <a:rPr lang="it-IT" dirty="0" err="1"/>
              <a:t>title</a:t>
            </a:r>
            <a:r>
              <a:rPr lang="it-IT" b="0" dirty="0"/>
              <a:t>, </a:t>
            </a:r>
            <a:r>
              <a:rPr lang="it-IT" dirty="0"/>
              <a:t>h1</a:t>
            </a:r>
            <a:r>
              <a:rPr lang="it-IT" b="0" dirty="0"/>
              <a:t> e </a:t>
            </a:r>
            <a:r>
              <a:rPr lang="it-IT" dirty="0"/>
              <a:t>p</a:t>
            </a:r>
            <a:r>
              <a:rPr lang="it-IT" b="0" dirty="0"/>
              <a:t> sono degli esempi di elementi HTML che vedremo a breve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6E498-ED4C-4AF9-9B69-3E5906B21CF7}"/>
              </a:ext>
            </a:extLst>
          </p:cNvPr>
          <p:cNvSpPr txBox="1">
            <a:spLocks/>
          </p:cNvSpPr>
          <p:nvPr/>
        </p:nvSpPr>
        <p:spPr>
          <a:xfrm>
            <a:off x="658368" y="2333696"/>
            <a:ext cx="5346192" cy="3640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4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strutturali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aiutano a definire la struttura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strutturali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…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/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  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1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Attributo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dirty="0"/>
              <a:t>style</a:t>
            </a:r>
            <a:r>
              <a:rPr lang="it-IT" b="0" dirty="0"/>
              <a:t> specifica uno stile CSS </a:t>
            </a:r>
            <a:r>
              <a:rPr lang="it-IT" b="0" i="1" dirty="0" err="1"/>
              <a:t>inline</a:t>
            </a:r>
            <a:r>
              <a:rPr lang="it-IT" b="0" dirty="0"/>
              <a:t> per l’elemento a cui è applicato: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text-align:center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color:green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r>
              <a:rPr lang="it-IT" b="0" u="sng" dirty="0"/>
              <a:t>Utilizzare questo attributo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Sarà utilizzato per semplicità in alcuni degli esempi di elementi HTML che incontreremo.</a:t>
            </a: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4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051560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div</a:t>
            </a:r>
            <a:r>
              <a:rPr lang="it-IT" b="0" dirty="0"/>
              <a:t> definisce una divisione o una sezione in un documento HTML.</a:t>
            </a:r>
          </a:p>
          <a:p>
            <a:pPr marL="0" indent="0">
              <a:buNone/>
            </a:pPr>
            <a:r>
              <a:rPr lang="it-IT" b="0" dirty="0"/>
              <a:t>Di solito è utilizzato per raggruppare più elementi HTML, in modo da applicare uno stile con più facilità.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span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span</a:t>
            </a:r>
            <a:r>
              <a:rPr lang="it-IT" b="0" dirty="0"/>
              <a:t> serve a raggruppare elementi </a:t>
            </a:r>
            <a:r>
              <a:rPr lang="it-IT" b="0" i="1" dirty="0" err="1"/>
              <a:t>inline</a:t>
            </a:r>
            <a:r>
              <a:rPr lang="it-IT" b="0" dirty="0"/>
              <a:t> in un documento.</a:t>
            </a:r>
          </a:p>
          <a:p>
            <a:pPr marL="0" indent="0">
              <a:buNone/>
            </a:pPr>
            <a:r>
              <a:rPr lang="it-IT" b="0" dirty="0"/>
              <a:t>Di solito è utilizzato per separare elementi oppure testo senza causare una divisione nel documento (che si avrebbe utilizzando un div).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mother has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eyes.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odearchitects.com/img/team/Francesco-Balena-300x300.jpg">
            <a:extLst>
              <a:ext uri="{FF2B5EF4-FFF2-40B4-BE49-F238E27FC236}">
                <a16:creationId xmlns:a16="http://schemas.microsoft.com/office/drawing/2014/main" id="{B000F381-4DDF-4BC0-B837-302F92F0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78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useppe Dimauro">
            <a:extLst>
              <a:ext uri="{FF2B5EF4-FFF2-40B4-BE49-F238E27FC236}">
                <a16:creationId xmlns:a16="http://schemas.microsoft.com/office/drawing/2014/main" id="{24C135FA-441D-47DC-887D-BE51E8BE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46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B07BCC-B7E1-4563-B7BE-D4832F4C66C4}"/>
              </a:ext>
            </a:extLst>
          </p:cNvPr>
          <p:cNvSpPr txBox="1"/>
          <p:nvPr/>
        </p:nvSpPr>
        <p:spPr>
          <a:xfrm>
            <a:off x="7150025" y="6384374"/>
            <a:ext cx="3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Giuseppe </a:t>
            </a:r>
            <a:r>
              <a:rPr lang="it-IT" dirty="0" err="1"/>
              <a:t>Dimauro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23A16A-2D67-42B1-B49D-34B41560BAAF}"/>
              </a:ext>
            </a:extLst>
          </p:cNvPr>
          <p:cNvSpPr txBox="1"/>
          <p:nvPr/>
        </p:nvSpPr>
        <p:spPr>
          <a:xfrm>
            <a:off x="2698484" y="6384374"/>
            <a:ext cx="3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Francesco Balena</a:t>
            </a:r>
          </a:p>
        </p:txBody>
      </p:sp>
    </p:spTree>
    <p:extLst>
      <p:ext uri="{BB962C8B-B14F-4D97-AF65-F5344CB8AC3E}">
        <p14:creationId xmlns:p14="http://schemas.microsoft.com/office/powerpoint/2010/main" val="328036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br</a:t>
            </a:r>
            <a:r>
              <a:rPr lang="it-IT" b="0" dirty="0"/>
              <a:t> serve ad inserire un </a:t>
            </a:r>
            <a:r>
              <a:rPr lang="it-IT" b="0" i="1" dirty="0"/>
              <a:t>line break</a:t>
            </a:r>
            <a:r>
              <a:rPr lang="it-IT" b="0" dirty="0"/>
              <a:t> (i.e. un </a:t>
            </a:r>
            <a:r>
              <a:rPr lang="it-IT" b="0" i="1" dirty="0"/>
              <a:t>a capo</a:t>
            </a:r>
            <a:r>
              <a:rPr lang="it-IT" b="0" dirty="0"/>
              <a:t>) nel documento.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esempio di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text contains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line break.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hr</a:t>
            </a:r>
            <a:r>
              <a:rPr lang="it-IT" b="0" dirty="0"/>
              <a:t> serve ad indicare un </a:t>
            </a:r>
            <a:r>
              <a:rPr lang="it-IT" b="0" i="1" dirty="0" err="1"/>
              <a:t>thematic</a:t>
            </a:r>
            <a:r>
              <a:rPr lang="it-IT" b="0" i="1" dirty="0"/>
              <a:t> break</a:t>
            </a:r>
            <a:r>
              <a:rPr lang="it-IT" b="0" dirty="0"/>
              <a:t> (es. cambio di argomento) nel documento tramite una riga orizzontale.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p</a:t>
            </a:r>
            <a:r>
              <a:rPr lang="it-IT" b="0" dirty="0"/>
              <a:t> serve a definire un paragrafo. I web browser aggiungeranno del margine prima e dopo il paragrafo.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 in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h1 &amp; … &amp; .. h6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h1 … h6</a:t>
            </a:r>
            <a:r>
              <a:rPr lang="it-IT" b="0" dirty="0"/>
              <a:t> servono a definire intestazioni. </a:t>
            </a:r>
            <a:r>
              <a:rPr lang="it-IT" dirty="0"/>
              <a:t>H1</a:t>
            </a:r>
            <a:r>
              <a:rPr lang="it-IT" b="0" dirty="0"/>
              <a:t> rappresenta l’intestazione più importante, </a:t>
            </a:r>
            <a:r>
              <a:rPr lang="it-IT" dirty="0"/>
              <a:t>h6</a:t>
            </a:r>
            <a:r>
              <a:rPr lang="it-IT" b="0" dirty="0"/>
              <a:t> la meno importante.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</a:t>
            </a:r>
            <a:r>
              <a:rPr lang="it-IT" b="0" dirty="0"/>
              <a:t> serve a definire un </a:t>
            </a:r>
            <a:r>
              <a:rPr lang="it-IT" b="0" i="1" dirty="0"/>
              <a:t>hyperlink </a:t>
            </a:r>
            <a:r>
              <a:rPr lang="it-IT" b="0" dirty="0"/>
              <a:t>(i.e. un link che può puntare anche ad un altro documento/risorsa).</a:t>
            </a:r>
          </a:p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b="0" i="1" dirty="0" err="1"/>
              <a:t>href</a:t>
            </a:r>
            <a:r>
              <a:rPr lang="it-IT" b="0" dirty="0"/>
              <a:t> indica la destinazione del link.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W3Schools.com!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article</a:t>
            </a:r>
            <a:r>
              <a:rPr lang="it-IT" b="0" dirty="0"/>
              <a:t> serve a marcare il suo contenuto come distribuibile in modo indipendente dagli altri contenuti del documento.</a:t>
            </a:r>
          </a:p>
          <a:p>
            <a:pPr marL="0" indent="0">
              <a:buNone/>
            </a:pPr>
            <a:r>
              <a:rPr lang="it-IT" b="0" dirty="0"/>
              <a:t>Solitamente è utilizzato per post di forum/blog e commenti.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 is a free, open-source web browser developed by Google, released in 2008.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details</a:t>
            </a:r>
            <a:r>
              <a:rPr lang="it-IT" dirty="0"/>
              <a:t> &amp;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details</a:t>
            </a:r>
            <a:r>
              <a:rPr lang="it-IT" b="0" dirty="0"/>
              <a:t> serve a definire dei contenuti espandibili che sono riassunti in un sommario.</a:t>
            </a:r>
          </a:p>
          <a:p>
            <a:pPr marL="0" indent="0">
              <a:buNone/>
            </a:pPr>
            <a:r>
              <a:rPr lang="it-IT" b="0" dirty="0"/>
              <a:t>I contenuti possono essere di qualsiasi tipo, mentre il sommario è un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summary</a:t>
            </a:r>
            <a:r>
              <a:rPr lang="it-IT" b="0" dirty="0"/>
              <a:t>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1999-2014.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7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b</a:t>
            </a:r>
            <a:r>
              <a:rPr lang="it-IT" b="0" dirty="0"/>
              <a:t> serve a formattare in grassetto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normal text -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and this is bold text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3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mark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mark</a:t>
            </a:r>
            <a:r>
              <a:rPr lang="it-IT" b="0" dirty="0"/>
              <a:t> serve ad evidenziare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stato introdotto in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 not forget to buy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today.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/>
              <a:t>Durante queste lezioni, verranno forniti agli allievi le basi per lo sviluppo di applicazioni web dinamiche mediante la realizzazione di un progetto in loco. Si affronteranno argomenti quali:</a:t>
            </a:r>
          </a:p>
          <a:p>
            <a:r>
              <a:rPr lang="it-IT" b="0" dirty="0"/>
              <a:t>HTML5</a:t>
            </a:r>
          </a:p>
          <a:p>
            <a:r>
              <a:rPr lang="it-IT" b="0" dirty="0"/>
              <a:t>CSS3</a:t>
            </a:r>
          </a:p>
          <a:p>
            <a:r>
              <a:rPr lang="it-IT" b="0" dirty="0" err="1"/>
              <a:t>Javascript</a:t>
            </a:r>
            <a:r>
              <a:rPr lang="it-IT" b="0" dirty="0"/>
              <a:t>/</a:t>
            </a:r>
            <a:r>
              <a:rPr lang="it-IT" b="0" dirty="0" err="1"/>
              <a:t>Typescript</a:t>
            </a:r>
            <a:endParaRPr lang="it-IT" b="0" dirty="0"/>
          </a:p>
          <a:p>
            <a:r>
              <a:rPr lang="it-IT" b="0" dirty="0" err="1"/>
              <a:t>NodeJS</a:t>
            </a:r>
            <a:endParaRPr lang="it-IT" b="0" dirty="0"/>
          </a:p>
          <a:p>
            <a:r>
              <a:rPr lang="it-IT" b="0" dirty="0"/>
              <a:t>Realizzazione di una applicazione di Chat con le tecnologie sopraelencate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pre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pre</a:t>
            </a:r>
            <a:r>
              <a:rPr lang="it-IT" b="0" dirty="0"/>
              <a:t> serve ad includere nel documento del testo già formattato.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 in a pre element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is displayed in a fixed-width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font, and it preserves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both      spaces and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line breaks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liste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liste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liste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7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it-IT" b="0" dirty="0"/>
              <a:t>Va quindi sempre annidato in un elemento di tipo lista.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li</a:t>
            </a:r>
            <a:r>
              <a:rPr lang="it-IT" b="0" dirty="0"/>
              <a:t> serve a definire un elemento di una qualsiasi lista (ordinata o non ordinata).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ol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ol</a:t>
            </a:r>
            <a:r>
              <a:rPr lang="it-IT" b="0" dirty="0"/>
              <a:t> serve a definire una lista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9BDDC7-56BD-4063-8FD8-2B3A5D3C7118}"/>
              </a:ext>
            </a:extLst>
          </p:cNvPr>
          <p:cNvSpPr txBox="1">
            <a:spLocks/>
          </p:cNvSpPr>
          <p:nvPr/>
        </p:nvSpPr>
        <p:spPr>
          <a:xfrm>
            <a:off x="4802434" y="3016068"/>
            <a:ext cx="524377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start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421456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ul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ul</a:t>
            </a:r>
            <a:r>
              <a:rPr lang="it-IT" b="0" dirty="0"/>
              <a:t> serve a definire una lista non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tabelle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tabelle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tabelle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154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b="0" dirty="0"/>
              <a:t>serve a definire una tabella.</a:t>
            </a:r>
          </a:p>
          <a:p>
            <a:pPr marL="0" indent="0">
              <a:buNone/>
            </a:pPr>
            <a:r>
              <a:rPr lang="it-IT" b="0" dirty="0"/>
              <a:t>Solitamente le tabelle contengono righe (</a:t>
            </a:r>
            <a:r>
              <a:rPr lang="it-IT" dirty="0" err="1"/>
              <a:t>tr</a:t>
            </a:r>
            <a:r>
              <a:rPr lang="it-IT" b="0" dirty="0"/>
              <a:t>), celle (</a:t>
            </a:r>
            <a:r>
              <a:rPr lang="it-IT" dirty="0" err="1"/>
              <a:t>td</a:t>
            </a:r>
            <a:r>
              <a:rPr lang="it-IT" b="0" dirty="0"/>
              <a:t>) e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</a:p>
          <a:p>
            <a:pPr marL="0" indent="0">
              <a:buNone/>
            </a:pPr>
            <a:r>
              <a:rPr lang="it-IT" b="0" dirty="0"/>
              <a:t>Altri elementi utilizzabili nelle tabelle sono </a:t>
            </a:r>
            <a:r>
              <a:rPr lang="it-IT" dirty="0" err="1"/>
              <a:t>thead</a:t>
            </a:r>
            <a:r>
              <a:rPr lang="it-IT" b="0" dirty="0"/>
              <a:t>, </a:t>
            </a:r>
            <a:r>
              <a:rPr lang="it-IT" dirty="0" err="1"/>
              <a:t>tbody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b="0" dirty="0"/>
              <a:t>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753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tr</a:t>
            </a:r>
            <a:r>
              <a:rPr lang="it-IT" dirty="0"/>
              <a:t> </a:t>
            </a:r>
            <a:r>
              <a:rPr lang="it-IT" b="0" dirty="0"/>
              <a:t>serve a definire una riga di una tabella.</a:t>
            </a:r>
          </a:p>
          <a:p>
            <a:pPr marL="0" indent="0">
              <a:buNone/>
            </a:pPr>
            <a:r>
              <a:rPr lang="it-IT" b="0" dirty="0"/>
              <a:t>Elementi di questo tipo possono contenere celle (</a:t>
            </a:r>
            <a:r>
              <a:rPr lang="it-IT" dirty="0" err="1"/>
              <a:t>td</a:t>
            </a:r>
            <a:r>
              <a:rPr lang="it-IT" b="0" dirty="0"/>
              <a:t>) o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0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td</a:t>
            </a:r>
            <a:r>
              <a:rPr lang="it-IT" dirty="0"/>
              <a:t> </a:t>
            </a:r>
            <a:r>
              <a:rPr lang="it-IT" b="0" dirty="0"/>
              <a:t>serve a definire una cella dati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td</a:t>
            </a:r>
            <a:r>
              <a:rPr lang="it-IT" b="0" dirty="0"/>
              <a:t> è allineato a sinistra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A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93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b="0" dirty="0"/>
              <a:t>serve a definire una cella di intestazione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th</a:t>
            </a:r>
            <a:r>
              <a:rPr lang="it-IT" b="0" dirty="0"/>
              <a:t> è in grassetto e centrato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10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e poi fornisce una risposta.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Il protocollo di comunicazione utilizzato di solito per queste applicazioni è </a:t>
            </a:r>
            <a:r>
              <a:rPr lang="it-IT" b="1" dirty="0">
                <a:solidFill>
                  <a:schemeClr val="tx2"/>
                </a:solidFill>
              </a:rPr>
              <a:t>HTTP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8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thead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thead</a:t>
            </a:r>
            <a:r>
              <a:rPr lang="it-IT" dirty="0"/>
              <a:t> </a:t>
            </a:r>
            <a:r>
              <a:rPr lang="it-IT" b="0" dirty="0"/>
              <a:t>serve a raggruppare il contenuto di intestazione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thead</a:t>
            </a:r>
            <a:r>
              <a:rPr lang="it-IT" b="0" dirty="0"/>
              <a:t> deve essere inserito prima degli elementi </a:t>
            </a:r>
            <a:r>
              <a:rPr lang="it-IT" dirty="0" err="1"/>
              <a:t>tfoot</a:t>
            </a:r>
            <a:r>
              <a:rPr lang="it-IT" b="0" dirty="0"/>
              <a:t> e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130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tbody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corpo</a:t>
            </a:r>
            <a:r>
              <a:rPr lang="it-IT" b="0" dirty="0"/>
              <a:t> (</a:t>
            </a:r>
            <a:r>
              <a:rPr lang="it-IT" b="0" i="1" dirty="0"/>
              <a:t>body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tbody</a:t>
            </a:r>
            <a:r>
              <a:rPr lang="it-IT" b="0" dirty="0"/>
              <a:t> deve essere inserito dopo degli elementi </a:t>
            </a:r>
            <a:r>
              <a:rPr lang="it-IT" dirty="0" err="1"/>
              <a:t>thead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…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February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3586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coda</a:t>
            </a:r>
            <a:r>
              <a:rPr lang="it-IT" b="0" dirty="0"/>
              <a:t> (</a:t>
            </a:r>
            <a:r>
              <a:rPr lang="it-IT" b="0" i="1" dirty="0" err="1"/>
              <a:t>footer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tfoot</a:t>
            </a:r>
            <a:r>
              <a:rPr lang="it-IT" b="0" dirty="0"/>
              <a:t> deve essere inserito dopo un </a:t>
            </a:r>
            <a:r>
              <a:rPr lang="it-IT" dirty="0" err="1"/>
              <a:t>thead</a:t>
            </a:r>
            <a:r>
              <a:rPr lang="it-IT" b="0" dirty="0"/>
              <a:t> e prima di un </a:t>
            </a:r>
            <a:r>
              <a:rPr lang="it-IT" dirty="0" err="1"/>
              <a:t>tbody</a:t>
            </a:r>
            <a:r>
              <a:rPr lang="it-IT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22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embedded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includere risorse di vario tipo nel documento.</a:t>
            </a:r>
          </a:p>
          <a:p>
            <a:pPr marL="0" indent="0">
              <a:buNone/>
            </a:pPr>
            <a:r>
              <a:rPr lang="it-IT" b="0" dirty="0"/>
              <a:t>Vedremo gli </a:t>
            </a:r>
            <a:r>
              <a:rPr lang="it-IT" b="0" dirty="0" err="1"/>
              <a:t>embedded</a:t>
            </a:r>
            <a:r>
              <a:rPr lang="it-IT" b="0" dirty="0"/>
              <a:t> </a:t>
            </a:r>
            <a:r>
              <a:rPr lang="it-IT" b="0" dirty="0" err="1"/>
              <a:t>content</a:t>
            </a:r>
            <a:r>
              <a:rPr lang="it-IT" b="0" dirty="0"/>
              <a:t> </a:t>
            </a:r>
            <a:r>
              <a:rPr lang="it-IT" b="0" dirty="0" err="1"/>
              <a:t>tags</a:t>
            </a:r>
            <a:r>
              <a:rPr lang="it-IT" b="0" dirty="0"/>
              <a:t>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2802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 lnSpcReduction="10000"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src</a:t>
            </a:r>
            <a:r>
              <a:rPr lang="it-IT" b="0" dirty="0"/>
              <a:t> indica URL dell’immagine da visualizzare</a:t>
            </a:r>
          </a:p>
          <a:p>
            <a:r>
              <a:rPr lang="it-IT" dirty="0"/>
              <a:t>alt</a:t>
            </a:r>
            <a:r>
              <a:rPr lang="it-IT" b="0" dirty="0"/>
              <a:t> indica il testo da visualizzare nel caso ci siano problemi a caricare l’immagine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 err="1"/>
              <a:t>height</a:t>
            </a:r>
            <a:r>
              <a:rPr lang="it-IT" b="0" dirty="0"/>
              <a:t> imposta l’altezza dell’immagine</a:t>
            </a:r>
          </a:p>
          <a:p>
            <a:r>
              <a:rPr lang="it-IT" dirty="0" err="1"/>
              <a:t>width</a:t>
            </a:r>
            <a:r>
              <a:rPr lang="it-IT" b="0" dirty="0"/>
              <a:t> imposta la larghezza dell’immagine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											</a:t>
            </a:r>
            <a:r>
              <a:rPr lang="it-IT" b="0" dirty="0">
                <a:hlinkClick r:id="rId2"/>
              </a:rPr>
              <a:t>Live demo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img</a:t>
            </a:r>
            <a:r>
              <a:rPr lang="it-IT" b="0" dirty="0"/>
              <a:t> serve ad includere un’immagine nel documento.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="smiley.gif"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 face"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62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audio</a:t>
            </a:r>
            <a:r>
              <a:rPr lang="it-IT" b="0" dirty="0"/>
              <a:t> serve ad includere contenuti audio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="horse.mp3"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="audio/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mpeg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audio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/audio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it-IT" dirty="0" err="1"/>
              <a:t>controls</a:t>
            </a:r>
            <a:r>
              <a:rPr lang="it-IT" b="0" dirty="0"/>
              <a:t> indica di visualizzare un controllo per riprodurre l’audio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audio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audio</a:t>
            </a:r>
            <a:r>
              <a:rPr lang="it-IT" b="0" dirty="0"/>
              <a:t> verrà visualizzato se </a:t>
            </a:r>
            <a:r>
              <a:rPr lang="it-IT" dirty="0"/>
              <a:t>audio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093F9D-6667-49F6-844E-D03D641CE4CA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305864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video</a:t>
            </a:r>
            <a:r>
              <a:rPr lang="it-IT" b="0" dirty="0"/>
              <a:t> serve ad includere contenuti video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="320"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="240"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="movie.mp4"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="video/mp4"&gt;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video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 err="1"/>
              <a:t>controls</a:t>
            </a:r>
            <a:r>
              <a:rPr lang="it-IT" b="0" dirty="0"/>
              <a:t> indica di visualizzare un controllo per riprodurre il video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video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video</a:t>
            </a:r>
            <a:r>
              <a:rPr lang="it-IT" b="0" dirty="0"/>
              <a:t> verrà visualizzato se </a:t>
            </a:r>
            <a:r>
              <a:rPr lang="it-IT" dirty="0"/>
              <a:t>video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204743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iframe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iframe</a:t>
            </a:r>
            <a:r>
              <a:rPr lang="it-IT" b="0" dirty="0"/>
              <a:t> serve ad includere un altro documento HTML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/iframe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/>
              <a:t>src</a:t>
            </a:r>
            <a:r>
              <a:rPr lang="it-IT" b="0" dirty="0"/>
              <a:t> indica URL del documento HTML da includere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</a:t>
            </a:r>
            <a:r>
              <a:rPr lang="it-IT" b="0" dirty="0"/>
              <a:t> nell’elemento </a:t>
            </a:r>
            <a:r>
              <a:rPr lang="it-IT" dirty="0" err="1"/>
              <a:t>iframe</a:t>
            </a:r>
            <a:r>
              <a:rPr lang="it-IT" b="0" dirty="0"/>
              <a:t> verrà visualizzato se </a:t>
            </a:r>
            <a:r>
              <a:rPr lang="it-IT" dirty="0" err="1"/>
              <a:t>iframe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canvas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canvas</a:t>
            </a:r>
            <a:r>
              <a:rPr lang="it-IT" b="0" dirty="0"/>
              <a:t> serve ad includere uno spazio su cui è possibile disegnare attraverso istruzioni </a:t>
            </a:r>
            <a:r>
              <a:rPr lang="it-IT" b="0" dirty="0" err="1"/>
              <a:t>Javascript</a:t>
            </a:r>
            <a:r>
              <a:rPr lang="it-IT" b="0" dirty="0"/>
              <a:t>.</a:t>
            </a:r>
          </a:p>
          <a:p>
            <a:pPr marL="0" indent="0">
              <a:buNone/>
            </a:pP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myCanvas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it-IT" b="0" dirty="0"/>
          </a:p>
          <a:p>
            <a:r>
              <a:rPr lang="it-IT" dirty="0"/>
              <a:t>id </a:t>
            </a:r>
            <a:r>
              <a:rPr lang="it-IT" b="0" dirty="0"/>
              <a:t>in questo caso ci è utile perché del codice </a:t>
            </a:r>
            <a:r>
              <a:rPr lang="it-IT" b="0" dirty="0" err="1"/>
              <a:t>Javascript</a:t>
            </a:r>
            <a:r>
              <a:rPr lang="it-IT" b="0" dirty="0"/>
              <a:t> potrebbe aver bisogno di identificare il </a:t>
            </a:r>
            <a:r>
              <a:rPr lang="it-IT" b="0" dirty="0" err="1"/>
              <a:t>canvas</a:t>
            </a:r>
            <a:r>
              <a:rPr lang="it-IT" b="0" dirty="0"/>
              <a:t> su cui disegnare degli oggetti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704576" y="2014918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1325438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script</a:t>
            </a:r>
            <a:r>
              <a:rPr lang="it-IT" sz="4400" b="0" dirty="0"/>
              <a:t> serve ad includere codice </a:t>
            </a:r>
            <a:r>
              <a:rPr lang="it-IT" sz="4400" b="0" dirty="0" err="1"/>
              <a:t>Javascript</a:t>
            </a:r>
            <a:r>
              <a:rPr lang="it-IT" sz="4400" b="0" dirty="0"/>
              <a:t>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4396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"Hello!"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questo utilizzo del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b="1" dirty="0">
                <a:solidFill>
                  <a:schemeClr val="tx2"/>
                </a:solidFill>
              </a:rPr>
              <a:t>script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endParaRPr lang="it-IT" sz="2400" i="1" dirty="0">
              <a:solidFill>
                <a:schemeClr val="tx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90F11B-898C-41D9-BFC5-5143E862AE04}"/>
              </a:ext>
            </a:extLst>
          </p:cNvPr>
          <p:cNvSpPr txBox="1"/>
          <p:nvPr/>
        </p:nvSpPr>
        <p:spPr>
          <a:xfrm>
            <a:off x="5224272" y="3078479"/>
            <a:ext cx="5940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 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="file.js"&gt;&lt;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da un URL</a:t>
            </a:r>
            <a:r>
              <a:rPr lang="it-IT" sz="2400" i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97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style</a:t>
            </a:r>
            <a:r>
              <a:rPr lang="it-IT" sz="4400" b="0" dirty="0"/>
              <a:t> serve ad includere CSS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blue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Possiamo includere solo CSS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quindi l’utilizzo di questo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: esistono soluzioni migliori per includere CSS in un documento HTML.</a:t>
            </a:r>
            <a:endParaRPr lang="it-IT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4103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permettono all’utente di effettuare input di dati. </a:t>
            </a:r>
          </a:p>
          <a:p>
            <a:pPr marL="0" indent="0">
              <a:buNone/>
            </a:pPr>
            <a:r>
              <a:rPr lang="it-IT" b="0" dirty="0"/>
              <a:t>Vedremo </a:t>
            </a:r>
            <a:r>
              <a:rPr lang="it-IT" b="0" dirty="0" err="1"/>
              <a:t>tag</a:t>
            </a:r>
            <a:r>
              <a:rPr lang="it-IT" b="0" dirty="0"/>
              <a:t> di input e affini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93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input</a:t>
            </a:r>
            <a:r>
              <a:rPr lang="it-IT" sz="6000" b="0" dirty="0"/>
              <a:t> rappresenta un campo in cui l’utente può inserire dati.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=“address"&gt;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Ci sono vari tipi di </a:t>
            </a:r>
            <a:r>
              <a:rPr lang="it-IT" sz="2400" b="1" dirty="0">
                <a:solidFill>
                  <a:schemeClr val="tx2"/>
                </a:solidFill>
              </a:rPr>
              <a:t>input</a:t>
            </a:r>
            <a:r>
              <a:rPr lang="it-IT" sz="2400" dirty="0">
                <a:solidFill>
                  <a:schemeClr val="tx2"/>
                </a:solidFill>
              </a:rPr>
              <a:t>, per specificare il tipo di input che intendiamo aggiungere al documento dobbiamo utilizzare l’attributo </a:t>
            </a:r>
            <a:r>
              <a:rPr lang="it-IT" sz="2400" b="1" dirty="0" err="1">
                <a:solidFill>
                  <a:schemeClr val="tx2"/>
                </a:solidFill>
              </a:rPr>
              <a:t>type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br>
              <a:rPr lang="it-IT" sz="2400" dirty="0">
                <a:solidFill>
                  <a:schemeClr val="tx2"/>
                </a:solidFill>
              </a:rPr>
            </a:b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Analizzeremo i tipi di </a:t>
            </a:r>
            <a:r>
              <a:rPr lang="it-IT" sz="2400" b="1" dirty="0">
                <a:solidFill>
                  <a:schemeClr val="tx2"/>
                </a:solidFill>
              </a:rPr>
              <a:t>input</a:t>
            </a:r>
            <a:r>
              <a:rPr lang="it-IT" sz="2400" dirty="0">
                <a:solidFill>
                  <a:schemeClr val="tx2"/>
                </a:solidFill>
              </a:rPr>
              <a:t> più utilizzati ed alcune novità introdotte in HTML5.</a:t>
            </a:r>
            <a:endParaRPr lang="it-IT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4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text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campo in cui è possibile inserire una riga di testo.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3884961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09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form</a:t>
            </a:r>
            <a:r>
              <a:rPr lang="it-IT" sz="6000" b="0" dirty="0"/>
              <a:t> rappresenta un modulo che può essere compilato dall’utente.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19994" y="2620744"/>
            <a:ext cx="114373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/>
            </a:br>
            <a:r>
              <a:rPr lang="it-IT" sz="2400" dirty="0"/>
              <a:t>  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it-IT" sz="2400" dirty="0"/>
            </a:br>
            <a:r>
              <a:rPr lang="it-IT" sz="2400" dirty="0"/>
              <a:t>   </a:t>
            </a:r>
            <a:r>
              <a:rPr lang="it-I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altri elementi</a:t>
            </a:r>
            <a:br>
              <a:rPr lang="it-IT" sz="2400" dirty="0"/>
            </a:br>
            <a:r>
              <a:rPr lang="it-IT" sz="2400" dirty="0"/>
              <a:t>  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In altre parole, un </a:t>
            </a:r>
            <a:r>
              <a:rPr lang="it-IT" sz="2400" b="1" dirty="0" err="1">
                <a:solidFill>
                  <a:schemeClr val="tx2"/>
                </a:solidFill>
              </a:rPr>
              <a:t>form</a:t>
            </a:r>
            <a:r>
              <a:rPr lang="it-IT" sz="2400" dirty="0">
                <a:solidFill>
                  <a:schemeClr val="tx2"/>
                </a:solidFill>
              </a:rPr>
              <a:t> raggruppa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che permettono di effettuare input ed altri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che ad esempio permettono di inviare il modulo ad un server. </a:t>
            </a:r>
          </a:p>
          <a:p>
            <a:r>
              <a:rPr lang="it-IT" sz="2400" dirty="0">
                <a:solidFill>
                  <a:schemeClr val="tx2"/>
                </a:solidFill>
              </a:rPr>
              <a:t>									                        </a:t>
            </a:r>
            <a:r>
              <a:rPr lang="it-IT" sz="2400" dirty="0">
                <a:solidFill>
                  <a:schemeClr val="tx2"/>
                </a:solidFill>
                <a:hlinkClick r:id="rId2"/>
              </a:rPr>
              <a:t>Live demo</a:t>
            </a:r>
            <a:br>
              <a:rPr lang="it-IT" sz="2400" dirty="0">
                <a:solidFill>
                  <a:schemeClr val="tx2"/>
                </a:solidFill>
              </a:rPr>
            </a:br>
            <a:endParaRPr lang="it-IT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2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inviare un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031817"/>
            <a:ext cx="11345870" cy="1028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Per inviare un </a:t>
            </a:r>
            <a:r>
              <a:rPr lang="it-IT" dirty="0" err="1"/>
              <a:t>form</a:t>
            </a:r>
            <a:r>
              <a:rPr lang="it-IT" b="0" dirty="0"/>
              <a:t> al server solitamente si utilizza un </a:t>
            </a:r>
            <a:r>
              <a:rPr lang="it-IT" dirty="0"/>
              <a:t>input</a:t>
            </a:r>
            <a:r>
              <a:rPr lang="it-IT" b="0" dirty="0"/>
              <a:t> di tipo </a:t>
            </a:r>
            <a:r>
              <a:rPr lang="it-IT" dirty="0" err="1"/>
              <a:t>submit</a:t>
            </a:r>
            <a:r>
              <a:rPr lang="it-IT" b="0" dirty="0"/>
              <a:t>, che aggiunge un pulsante al </a:t>
            </a:r>
            <a:r>
              <a:rPr lang="it-IT" dirty="0" err="1"/>
              <a:t>form</a:t>
            </a:r>
            <a:r>
              <a:rPr lang="it-IT" b="0" dirty="0"/>
              <a:t>. Quando l’utente clicca su questo pulsante, il </a:t>
            </a:r>
            <a:r>
              <a:rPr lang="it-IT" dirty="0" err="1"/>
              <a:t>form</a:t>
            </a:r>
            <a:r>
              <a:rPr lang="it-IT" b="0" dirty="0"/>
              <a:t> viene inviato al server.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2719302"/>
            <a:ext cx="11437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="/action-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="_blank"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="post"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it-IT" sz="2400" dirty="0"/>
            </a:br>
            <a:r>
              <a:rPr lang="it-IT" sz="2400" dirty="0"/>
              <a:t>  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="Submit"&gt;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chemeClr val="tx2"/>
                </a:solidFill>
              </a:rPr>
              <a:t>							</a:t>
            </a:r>
            <a:br>
              <a:rPr lang="it-IT" sz="2400" dirty="0">
                <a:solidFill>
                  <a:schemeClr val="tx2"/>
                </a:solidFill>
              </a:rPr>
            </a:br>
            <a:endParaRPr lang="it-IT" sz="2400" b="1" i="1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A50345-D3A6-4727-AFD0-0C9C13696DF6}"/>
              </a:ext>
            </a:extLst>
          </p:cNvPr>
          <p:cNvSpPr txBox="1">
            <a:spLocks/>
          </p:cNvSpPr>
          <p:nvPr/>
        </p:nvSpPr>
        <p:spPr>
          <a:xfrm>
            <a:off x="423065" y="4259411"/>
            <a:ext cx="11345870" cy="17690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L’attributo </a:t>
            </a:r>
            <a:r>
              <a:rPr lang="it-IT" dirty="0" err="1"/>
              <a:t>action</a:t>
            </a:r>
            <a:r>
              <a:rPr lang="it-IT" b="0" dirty="0"/>
              <a:t> indica l’URL a cui inviare il </a:t>
            </a:r>
            <a:r>
              <a:rPr lang="it-IT" dirty="0" err="1"/>
              <a:t>form</a:t>
            </a:r>
            <a:r>
              <a:rPr lang="it-IT" b="0" dirty="0"/>
              <a:t> (e.g. se il server è </a:t>
            </a:r>
            <a:r>
              <a:rPr lang="it-IT" b="0" i="1" dirty="0"/>
              <a:t>facebook.com</a:t>
            </a:r>
            <a:r>
              <a:rPr lang="it-IT" b="0" dirty="0"/>
              <a:t>, il </a:t>
            </a:r>
            <a:r>
              <a:rPr lang="it-IT" dirty="0" err="1"/>
              <a:t>form</a:t>
            </a:r>
            <a:r>
              <a:rPr lang="it-IT" b="0" dirty="0"/>
              <a:t> verrà inviato a </a:t>
            </a:r>
            <a:r>
              <a:rPr lang="it-IT" b="0" i="1" dirty="0"/>
              <a:t>facebook.com/</a:t>
            </a:r>
            <a:r>
              <a:rPr lang="it-IT" b="0" i="1" dirty="0" err="1"/>
              <a:t>action-url</a:t>
            </a:r>
            <a:r>
              <a:rPr lang="it-IT" b="0" dirty="0"/>
              <a:t>).</a:t>
            </a:r>
          </a:p>
          <a:p>
            <a:r>
              <a:rPr lang="it-IT" b="0" dirty="0"/>
              <a:t>L’attributo </a:t>
            </a:r>
            <a:r>
              <a:rPr lang="it-IT" dirty="0"/>
              <a:t>target</a:t>
            </a:r>
            <a:r>
              <a:rPr lang="it-IT" b="0" dirty="0"/>
              <a:t> indica in che modo aprire il risultato dell’invio del </a:t>
            </a:r>
            <a:r>
              <a:rPr lang="it-IT" dirty="0" err="1"/>
              <a:t>form</a:t>
            </a:r>
            <a:r>
              <a:rPr lang="it-IT" b="0" dirty="0"/>
              <a:t>. Se omesso, ha valore </a:t>
            </a:r>
            <a:r>
              <a:rPr lang="it-IT" b="0" i="1" dirty="0"/>
              <a:t>_self </a:t>
            </a:r>
            <a:r>
              <a:rPr lang="it-IT" b="0" dirty="0"/>
              <a:t>(il risultato verrò visualizzato nella stessa pagina). Ci sono diverse opzioni, tra cui </a:t>
            </a:r>
            <a:r>
              <a:rPr lang="it-IT" b="0" i="1" dirty="0"/>
              <a:t>_</a:t>
            </a:r>
            <a:r>
              <a:rPr lang="it-IT" b="0" i="1" dirty="0" err="1"/>
              <a:t>blank</a:t>
            </a:r>
            <a:r>
              <a:rPr lang="it-IT" b="0" i="1" dirty="0"/>
              <a:t> </a:t>
            </a:r>
            <a:r>
              <a:rPr lang="it-IT" b="0" dirty="0"/>
              <a:t>(il risultato verrà aperto in una nuova scheda del browser).</a:t>
            </a:r>
          </a:p>
          <a:p>
            <a:r>
              <a:rPr lang="it-IT" b="0" dirty="0"/>
              <a:t>L’attributo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b="0" dirty="0"/>
              <a:t>indica il metodo HTTP da utilizzare per la richiesta al server.</a:t>
            </a:r>
          </a:p>
          <a:p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inviare dati in un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031817"/>
            <a:ext cx="11345870" cy="1028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Per includere i dati di un elemento di input nell’invio di un </a:t>
            </a:r>
            <a:r>
              <a:rPr lang="it-IT" dirty="0" err="1"/>
              <a:t>form</a:t>
            </a:r>
            <a:r>
              <a:rPr lang="it-IT" b="0" dirty="0"/>
              <a:t> bisogna specificare l’attributo </a:t>
            </a:r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b="0" dirty="0"/>
              <a:t>per quell’elemento di input.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2719302"/>
            <a:ext cx="11437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 First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="Mickey"&gt;&lt;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 Last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="Mouse"&gt;&lt;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400" b="1" i="1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A50345-D3A6-4727-AFD0-0C9C13696DF6}"/>
              </a:ext>
            </a:extLst>
          </p:cNvPr>
          <p:cNvSpPr txBox="1">
            <a:spLocks/>
          </p:cNvSpPr>
          <p:nvPr/>
        </p:nvSpPr>
        <p:spPr>
          <a:xfrm>
            <a:off x="474274" y="5396958"/>
            <a:ext cx="11345870" cy="1769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In questo caso, solo il valore dell’</a:t>
            </a:r>
            <a:r>
              <a:rPr lang="it-IT" dirty="0"/>
              <a:t>input</a:t>
            </a:r>
            <a:r>
              <a:rPr lang="it-IT" b="0" dirty="0"/>
              <a:t> chiamato </a:t>
            </a:r>
            <a:r>
              <a:rPr lang="it-IT" b="0" i="1" dirty="0" err="1"/>
              <a:t>lastname</a:t>
            </a:r>
            <a:r>
              <a:rPr lang="it-IT" b="0" dirty="0"/>
              <a:t> verrà inviato nel </a:t>
            </a:r>
            <a:r>
              <a:rPr lang="it-IT" b="0" dirty="0" err="1"/>
              <a:t>form</a:t>
            </a:r>
            <a:r>
              <a:rPr lang="it-IT" b="0" dirty="0"/>
              <a:t> perché l’altro input non ha un attributo </a:t>
            </a:r>
            <a:r>
              <a:rPr lang="it-IT" dirty="0" err="1"/>
              <a:t>name</a:t>
            </a:r>
            <a:r>
              <a:rPr lang="it-IT" b="0" dirty="0"/>
              <a:t> specificato.                                                        </a:t>
            </a: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138977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password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campo in cui è possibile inserire una password.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psw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3884961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0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radio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</a:t>
            </a:r>
            <a:r>
              <a:rPr lang="it-IT" sz="6000" b="0" i="1" dirty="0"/>
              <a:t>radio </a:t>
            </a:r>
            <a:r>
              <a:rPr lang="it-IT" sz="6000" b="0" i="1" dirty="0" err="1"/>
              <a:t>button</a:t>
            </a:r>
            <a:r>
              <a:rPr lang="it-IT" sz="6000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Male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female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other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09503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79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checkbox</a:t>
            </a:r>
            <a:r>
              <a:rPr lang="it-IT" dirty="0"/>
              <a:t>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una </a:t>
            </a:r>
            <a:r>
              <a:rPr lang="it-IT" sz="6000" b="0" i="1" dirty="0" err="1"/>
              <a:t>checkbox</a:t>
            </a:r>
            <a:r>
              <a:rPr lang="it-IT" sz="6000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="vehicle1"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="Bike"&gt;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 have a bike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="vehicle2"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="Car"&gt;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 have a car 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9618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6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369648"/>
            <a:ext cx="10515600" cy="3643374"/>
          </a:xfrm>
        </p:spPr>
        <p:txBody>
          <a:bodyPr>
            <a:normAutofit/>
          </a:bodyPr>
          <a:lstStyle/>
          <a:p>
            <a:r>
              <a:rPr lang="it-IT" dirty="0"/>
              <a:t>In questo corso ci occuperemo dello sviluppo di un client web per il browser ed un server con cui il client comunicherà</a:t>
            </a:r>
          </a:p>
          <a:p>
            <a:endParaRPr lang="it-IT" dirty="0"/>
          </a:p>
          <a:p>
            <a:r>
              <a:rPr lang="it-IT" dirty="0"/>
              <a:t>Come sviluppare un client web per il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HTML</a:t>
            </a:r>
            <a:r>
              <a:rPr lang="it-IT" dirty="0">
                <a:solidFill>
                  <a:schemeClr val="tx2"/>
                </a:solidFill>
              </a:rPr>
              <a:t> per definire la struttura della nostra applicazione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CSS</a:t>
            </a:r>
            <a:r>
              <a:rPr lang="it-IT" dirty="0">
                <a:solidFill>
                  <a:schemeClr val="tx2"/>
                </a:solidFill>
              </a:rPr>
              <a:t> per decorare e «abbellire» la struttura che abbiamo definito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</a:rPr>
              <a:t>Javascript</a:t>
            </a:r>
            <a:r>
              <a:rPr lang="it-IT" dirty="0">
                <a:solidFill>
                  <a:schemeClr val="tx2"/>
                </a:solidFill>
              </a:rPr>
              <a:t> per aggiungere dinamicità (es. animazioni, interazione avanzata con l’utente)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button</a:t>
            </a:r>
            <a:r>
              <a:rPr lang="it-IT" dirty="0"/>
              <a:t>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pulsante.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="alert('Hello World!')"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="Click Me!"&gt;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09503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84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date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64394"/>
            <a:ext cx="11345870" cy="110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calendario che permette all’utente di selezionare una data.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84430"/>
            <a:ext cx="114373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Birthday: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="date"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bday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31089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BCE228-AB77-4314-926D-9FA29F698CB4}"/>
              </a:ext>
            </a:extLst>
          </p:cNvPr>
          <p:cNvSpPr/>
          <p:nvPr/>
        </p:nvSpPr>
        <p:spPr>
          <a:xfrm>
            <a:off x="9998170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84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color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64394"/>
            <a:ext cx="11345870" cy="110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permette all’utente di scegliere un colore tramite un controllo specifico </a:t>
            </a:r>
            <a:r>
              <a:rPr lang="it-IT" sz="6000" b="0" i="1" dirty="0"/>
              <a:t>(color </a:t>
            </a:r>
            <a:r>
              <a:rPr lang="it-IT" sz="6000" b="0" i="1" dirty="0" err="1"/>
              <a:t>picker</a:t>
            </a:r>
            <a:r>
              <a:rPr lang="it-IT" sz="6000" b="0" i="1" dirty="0"/>
              <a:t>).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84430"/>
            <a:ext cx="114373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Select your favorite color: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="color"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favcolor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31089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B736BE-8586-4A07-B188-C66940C24CBE}"/>
              </a:ext>
            </a:extLst>
          </p:cNvPr>
          <p:cNvSpPr/>
          <p:nvPr/>
        </p:nvSpPr>
        <p:spPr>
          <a:xfrm>
            <a:off x="9919155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19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textarea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64394"/>
            <a:ext cx="11345870" cy="110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textarea</a:t>
            </a:r>
            <a:r>
              <a:rPr lang="it-IT" sz="6000" dirty="0"/>
              <a:t> </a:t>
            </a:r>
            <a:r>
              <a:rPr lang="it-IT" sz="6000" b="0" dirty="0"/>
              <a:t>inserisce un controllo di input testuale esteso su più righe.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84430"/>
            <a:ext cx="11437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="4"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Default text here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31089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02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4"/>
            <a:ext cx="11345870" cy="139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select</a:t>
            </a:r>
            <a:r>
              <a:rPr lang="it-IT" sz="6000" dirty="0"/>
              <a:t> </a:t>
            </a:r>
            <a:r>
              <a:rPr lang="it-IT" sz="6000" b="0" dirty="0"/>
              <a:t>inserisce una </a:t>
            </a:r>
            <a:r>
              <a:rPr lang="it-IT" sz="6000" b="0" i="1" dirty="0" err="1"/>
              <a:t>dropdown</a:t>
            </a:r>
            <a:r>
              <a:rPr lang="it-IT" sz="6000" b="0" i="1" dirty="0"/>
              <a:t> list</a:t>
            </a:r>
            <a:r>
              <a:rPr lang="it-IT" sz="6000" b="0" dirty="0"/>
              <a:t> nel documento. 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option</a:t>
            </a:r>
            <a:r>
              <a:rPr lang="it-IT" sz="6000" b="0" dirty="0"/>
              <a:t> rappresenta un oggetto selezionabile in una </a:t>
            </a:r>
            <a:r>
              <a:rPr lang="it-IT" sz="6000" b="0" i="1" dirty="0" err="1"/>
              <a:t>dropdown</a:t>
            </a:r>
            <a:r>
              <a:rPr lang="it-IT" sz="6000" b="0" i="1" dirty="0"/>
              <a:t> list</a:t>
            </a:r>
            <a:r>
              <a:rPr lang="it-IT" sz="6000" b="0" dirty="0"/>
              <a:t>. 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553566"/>
            <a:ext cx="11437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="volvo"&gt;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saab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Saab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mercedes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Mercedes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15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98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datalist</a:t>
            </a:r>
            <a:r>
              <a:rPr lang="it-IT" sz="6000" dirty="0"/>
              <a:t> </a:t>
            </a:r>
            <a:r>
              <a:rPr lang="it-IT" sz="6000" b="0" dirty="0"/>
              <a:t>inserisce una </a:t>
            </a:r>
            <a:r>
              <a:rPr lang="it-IT" sz="6000" b="0" i="1" dirty="0" err="1"/>
              <a:t>dropdown</a:t>
            </a:r>
            <a:r>
              <a:rPr lang="it-IT" sz="6000" b="0" i="1" dirty="0"/>
              <a:t> list</a:t>
            </a:r>
            <a:r>
              <a:rPr lang="it-IT" sz="6000" b="0" dirty="0"/>
              <a:t> collegabile ad un elemento </a:t>
            </a:r>
            <a:r>
              <a:rPr lang="it-IT" sz="6000" dirty="0"/>
              <a:t>input</a:t>
            </a:r>
            <a:r>
              <a:rPr lang="it-IT" sz="6000" b="0" dirty="0"/>
              <a:t>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625944" y="3022765"/>
            <a:ext cx="11437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list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browsers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browsers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="Internet Explorer"&gt;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="Firefox"&gt;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="Chrome"&gt;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="Opera"&gt;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="Safari"&gt;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B736BE-8586-4A07-B188-C66940C24CBE}"/>
              </a:ext>
            </a:extLst>
          </p:cNvPr>
          <p:cNvSpPr/>
          <p:nvPr/>
        </p:nvSpPr>
        <p:spPr>
          <a:xfrm>
            <a:off x="9919155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96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meter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98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meter</a:t>
            </a:r>
            <a:r>
              <a:rPr lang="it-IT" sz="6000" dirty="0"/>
              <a:t> </a:t>
            </a:r>
            <a:r>
              <a:rPr lang="it-IT" sz="6000" b="0" dirty="0"/>
              <a:t>inserisce una barra che serve ad indicare una misura (o progresso) di qualsiasi tipo.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288381"/>
            <a:ext cx="114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="2"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="0"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="10"&gt;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2 out of 10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="0.6"&gt;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60%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B736BE-8586-4A07-B188-C66940C24CBE}"/>
              </a:ext>
            </a:extLst>
          </p:cNvPr>
          <p:cNvSpPr/>
          <p:nvPr/>
        </p:nvSpPr>
        <p:spPr>
          <a:xfrm>
            <a:off x="9919155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05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98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label</a:t>
            </a:r>
            <a:r>
              <a:rPr lang="it-IT" sz="6000" dirty="0"/>
              <a:t> </a:t>
            </a:r>
            <a:r>
              <a:rPr lang="it-IT" sz="6000" b="0" dirty="0"/>
              <a:t>inserisce del testo associato ad un elemento di input. Se l’utente clicca il testo di una </a:t>
            </a:r>
            <a:r>
              <a:rPr lang="it-IT" sz="6000" dirty="0" err="1"/>
              <a:t>label</a:t>
            </a:r>
            <a:r>
              <a:rPr lang="it-IT" sz="6000" b="0" dirty="0"/>
              <a:t>, verrà attivato l’input a cui è associata.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149881"/>
            <a:ext cx="11437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4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32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149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button</a:t>
            </a:r>
            <a:r>
              <a:rPr lang="it-IT" sz="6000" dirty="0"/>
              <a:t> </a:t>
            </a:r>
            <a:r>
              <a:rPr lang="it-IT" sz="6000" b="0" dirty="0"/>
              <a:t>inserisce un pulsante cliccabile nel documento. Diversamente dal pulsante creato tramite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input</a:t>
            </a:r>
            <a:r>
              <a:rPr lang="it-IT" sz="6000" b="0" dirty="0"/>
              <a:t>, questo elemento può contenere altri elementi HTML o testo.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29000"/>
            <a:ext cx="114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="button"&gt;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Click Me!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3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631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metadata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definiscono i metadati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metadati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b="1" dirty="0" err="1">
                <a:solidFill>
                  <a:schemeClr val="tx2"/>
                </a:solidFill>
              </a:rPr>
              <a:t>H</a:t>
            </a:r>
            <a:r>
              <a:rPr lang="it-IT" dirty="0" err="1">
                <a:solidFill>
                  <a:schemeClr val="tx2"/>
                </a:solidFill>
              </a:rPr>
              <a:t>yper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b="1" dirty="0">
                <a:solidFill>
                  <a:schemeClr val="tx2"/>
                </a:solidFill>
              </a:rPr>
              <a:t>T</a:t>
            </a:r>
            <a:r>
              <a:rPr lang="it-IT" dirty="0">
                <a:solidFill>
                  <a:schemeClr val="tx2"/>
                </a:solidFill>
              </a:rPr>
              <a:t>ext </a:t>
            </a:r>
            <a:r>
              <a:rPr lang="it-IT" b="1" dirty="0">
                <a:solidFill>
                  <a:schemeClr val="tx2"/>
                </a:solidFill>
              </a:rPr>
              <a:t>M</a:t>
            </a:r>
            <a:r>
              <a:rPr lang="it-IT" dirty="0">
                <a:solidFill>
                  <a:schemeClr val="tx2"/>
                </a:solidFill>
              </a:rPr>
              <a:t>arkup </a:t>
            </a:r>
            <a:r>
              <a:rPr lang="it-IT" b="1" dirty="0">
                <a:solidFill>
                  <a:schemeClr val="tx2"/>
                </a:solidFill>
              </a:rPr>
              <a:t>L</a:t>
            </a:r>
            <a:r>
              <a:rPr lang="it-IT" dirty="0">
                <a:solidFill>
                  <a:schemeClr val="tx2"/>
                </a:solidFill>
              </a:rPr>
              <a:t>anguage: linguaggio di markup per la strutturazione delle pagine web.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Lo standard HTML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</a:t>
            </a:r>
            <a:r>
              <a:rPr lang="it-IT" dirty="0" err="1">
                <a:solidFill>
                  <a:schemeClr val="tx2"/>
                </a:solidFill>
              </a:rPr>
              <a:t>Consortium</a:t>
            </a:r>
            <a:r>
              <a:rPr lang="it-IT" dirty="0">
                <a:solidFill>
                  <a:schemeClr val="tx2"/>
                </a:solidFill>
              </a:rPr>
              <a:t> (W3C): organizzazione non governativa, si occupa anche di definire lo standard HTML.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Ogni browser ha una propria implementazione dello standard</a:t>
            </a:r>
          </a:p>
          <a:p>
            <a:endParaRPr lang="it-IT" dirty="0"/>
          </a:p>
          <a:p>
            <a:r>
              <a:rPr lang="it-IT" dirty="0"/>
              <a:t>HTML5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Specifica rilasciata il 28 Ottobre 2014, aggiunge nuove funzionalità al linguaggio.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4"/>
            <a:ext cx="11345870" cy="2295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title</a:t>
            </a:r>
            <a:r>
              <a:rPr lang="it-IT" sz="6000" dirty="0"/>
              <a:t> </a:t>
            </a:r>
            <a:r>
              <a:rPr lang="it-IT" sz="6000" b="0" dirty="0"/>
              <a:t>indica il titolo del documento. Questo titolo verrà visualizzato nella scheda del browser e può essere utilizzato anche per altri scopi dal browser (nome utilizzato per una voce dei preferiti) e da altri servizi (Google potrebbe utilizzarlo come titolo del risultato di ricerca).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4029160"/>
            <a:ext cx="11437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HTML Reference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324228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156145"/>
            <a:ext cx="11345870" cy="162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link</a:t>
            </a:r>
            <a:r>
              <a:rPr lang="it-IT" sz="6000" b="0" dirty="0"/>
              <a:t> definisce un collegamento tra il documento ed una risorsa. Tramite l’attributo </a:t>
            </a:r>
            <a:r>
              <a:rPr lang="it-IT" sz="6000" dirty="0" err="1"/>
              <a:t>rel</a:t>
            </a:r>
            <a:r>
              <a:rPr lang="it-IT" sz="6000" b="0" dirty="0"/>
              <a:t> specifichiamo quale relazione c’è tra il documento e la risorsa.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3617184"/>
            <a:ext cx="11437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="a.css"&gt;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8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BB8B90-4EE0-4299-AAC1-CB2C7D2D0A38}"/>
              </a:ext>
            </a:extLst>
          </p:cNvPr>
          <p:cNvSpPr/>
          <p:nvPr/>
        </p:nvSpPr>
        <p:spPr>
          <a:xfrm>
            <a:off x="474274" y="540774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16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156145"/>
            <a:ext cx="11345870" cy="162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meta</a:t>
            </a:r>
            <a:r>
              <a:rPr lang="it-IT" sz="6000" b="0" dirty="0"/>
              <a:t> serve a specificare metadati generici, solitamente tramite coppie </a:t>
            </a:r>
            <a:r>
              <a:rPr lang="it-IT" sz="6000" b="0" i="1" dirty="0"/>
              <a:t>chiave/valore</a:t>
            </a:r>
            <a:r>
              <a:rPr lang="it-IT" sz="6000" b="0" dirty="0"/>
              <a:t>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28554" y="3102492"/>
            <a:ext cx="11437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="UTF-8"&gt;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description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="Free Web 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tutorials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keywords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HTML,CSS,XML,JavaScript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author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="John 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viewport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width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=device-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width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initial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-scale=1.0"&gt;</a:t>
            </a:r>
            <a:br>
              <a:rPr lang="it-IT" sz="2000" dirty="0"/>
            </a:b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0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BB8B90-4EE0-4299-AAC1-CB2C7D2D0A38}"/>
              </a:ext>
            </a:extLst>
          </p:cNvPr>
          <p:cNvSpPr/>
          <p:nvPr/>
        </p:nvSpPr>
        <p:spPr>
          <a:xfrm>
            <a:off x="474274" y="540774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02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156146"/>
            <a:ext cx="11345870" cy="115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base</a:t>
            </a:r>
            <a:r>
              <a:rPr lang="it-IT" sz="6000" b="0" dirty="0"/>
              <a:t> serve a specificare valori di default per URL e modalità di apertura degli URL in un documento.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3394592"/>
            <a:ext cx="11437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="https://www.w3schools.com/images/"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target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="_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blank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0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BB8B90-4EE0-4299-AAC1-CB2C7D2D0A38}"/>
              </a:ext>
            </a:extLst>
          </p:cNvPr>
          <p:cNvSpPr/>
          <p:nvPr/>
        </p:nvSpPr>
        <p:spPr>
          <a:xfrm>
            <a:off x="474274" y="540774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4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8A5D7-BD7A-4404-8570-14FF171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conclusione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AD39E7-5F56-47C4-A1BB-DD243B74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Abbiamo osservato vari aspetti di HTML5 senza scendere troppo nei dettagli, conoscendo comunque quanto basta per iniziare a comporre pagine HTML anche non semplici.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Vedremo poi come costruire una semplice applicazione di chat con i </a:t>
            </a:r>
            <a:r>
              <a:rPr lang="it-IT" dirty="0" err="1"/>
              <a:t>tag</a:t>
            </a:r>
            <a:r>
              <a:rPr lang="it-IT" dirty="0"/>
              <a:t> che abbiamo conosciuto.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più informazioni su HTML si possono consultare le risorse citate in precedenza.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A49F13-913F-4F0F-81CA-4409822E8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21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DEL CORSO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>
                <a:solidFill>
                  <a:schemeClr val="tx2"/>
                </a:solidFill>
              </a:rPr>
              <a:t>Il materiale del corso (slide </a:t>
            </a:r>
            <a:r>
              <a:rPr lang="it-IT" b="0" dirty="0" err="1">
                <a:solidFill>
                  <a:schemeClr val="tx2"/>
                </a:solidFill>
              </a:rPr>
              <a:t>Powerpoint</a:t>
            </a:r>
            <a:r>
              <a:rPr lang="it-IT" b="0" dirty="0">
                <a:solidFill>
                  <a:schemeClr val="tx2"/>
                </a:solidFill>
              </a:rPr>
              <a:t> </a:t>
            </a:r>
            <a:r>
              <a:rPr lang="it-IT" b="0" dirty="0"/>
              <a:t>e codice sorgente) è disponibile per chiunque.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Dopo ogni lezione è consigliabile rivedere le slide e giocare un po’ con gli esempi.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Tutto il materiale si trova nel repository GitHub di Code </a:t>
            </a:r>
            <a:r>
              <a:rPr lang="it-IT" b="0" dirty="0" err="1"/>
              <a:t>Architects</a:t>
            </a:r>
            <a:r>
              <a:rPr lang="it-IT" b="0" dirty="0"/>
              <a:t> Training.</a:t>
            </a:r>
          </a:p>
          <a:p>
            <a:pPr marL="0" indent="0">
              <a:buNone/>
            </a:pPr>
            <a:r>
              <a:rPr lang="it-IT" b="0" dirty="0"/>
              <a:t>Link: </a:t>
            </a:r>
            <a:r>
              <a:rPr lang="it-IT" dirty="0"/>
              <a:t>goo.gl/f9NKkf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– Risorse per l’apprendimento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W3Schools</a:t>
            </a:r>
            <a:br>
              <a:rPr lang="it-IT" dirty="0"/>
            </a:br>
            <a:r>
              <a:rPr lang="it-IT" b="0" dirty="0"/>
              <a:t>Uno dei siti più popolari che contengono documentazione sul mondo HTML. Qui potrete trovare anche esempi interattivi.</a:t>
            </a:r>
          </a:p>
          <a:p>
            <a:r>
              <a:rPr lang="it-IT" dirty="0">
                <a:solidFill>
                  <a:schemeClr val="tx2"/>
                </a:solidFill>
                <a:hlinkClick r:id="rId3"/>
              </a:rPr>
              <a:t>Mo</a:t>
            </a:r>
            <a:r>
              <a:rPr lang="it-IT" dirty="0">
                <a:hlinkClick r:id="rId3"/>
              </a:rPr>
              <a:t>zilla Developer Network</a:t>
            </a:r>
            <a:br>
              <a:rPr lang="it-IT" b="0" dirty="0"/>
            </a:br>
            <a:r>
              <a:rPr lang="it-IT" b="0" dirty="0"/>
              <a:t>Contiene esempi e documentazione su HTML. Ha un sistema wiki che permette ad ogni utente di contribuire.</a:t>
            </a:r>
            <a:br>
              <a:rPr lang="it-IT" b="0" dirty="0"/>
            </a:br>
            <a:br>
              <a:rPr lang="it-IT" b="0" dirty="0"/>
            </a:br>
            <a:endParaRPr lang="it-IT" b="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9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I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4" y="2278208"/>
            <a:ext cx="6749486" cy="378121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Hanno estensione </a:t>
            </a:r>
            <a:r>
              <a:rPr lang="it-IT" i="1" dirty="0"/>
              <a:t>.html</a:t>
            </a:r>
            <a:r>
              <a:rPr lang="it-IT" dirty="0"/>
              <a:t> e possono essere letti dai web browser (es. Chrome)</a:t>
            </a:r>
          </a:p>
          <a:p>
            <a:r>
              <a:rPr lang="it-IT" dirty="0"/>
              <a:t>Sono solitamente inviati dal server al client</a:t>
            </a:r>
          </a:p>
          <a:p>
            <a:r>
              <a:rPr lang="it-IT" dirty="0"/>
              <a:t>Contengono una pagina (detta anche </a:t>
            </a:r>
            <a:r>
              <a:rPr lang="it-IT" i="1" dirty="0"/>
              <a:t>documento</a:t>
            </a:r>
            <a:r>
              <a:rPr lang="it-IT" dirty="0"/>
              <a:t>) HTML con i relativi elementi</a:t>
            </a:r>
          </a:p>
          <a:p>
            <a:r>
              <a:rPr lang="it-IT" dirty="0"/>
              <a:t>Ci sono diversi editor che facilitano la scrittura di file HTML</a:t>
            </a:r>
            <a:br>
              <a:rPr lang="it-IT" b="0" dirty="0"/>
            </a:br>
            <a:br>
              <a:rPr lang="it-IT" b="0" dirty="0"/>
            </a:br>
            <a:br>
              <a:rPr lang="it-IT" b="0" dirty="0"/>
            </a:br>
            <a:r>
              <a:rPr lang="it-IT" b="0" i="1" dirty="0"/>
              <a:t>Curiosità: è possibile ispezionare le pagine dei siti web direttamente del browser per vederne il codice HTML.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5" name="Picture 2" descr="Risultati immagini per html code">
            <a:extLst>
              <a:ext uri="{FF2B5EF4-FFF2-40B4-BE49-F238E27FC236}">
                <a16:creationId xmlns:a16="http://schemas.microsoft.com/office/drawing/2014/main" id="{7D0FD5DF-42AB-461A-A377-D673816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0" y="2320880"/>
            <a:ext cx="4432706" cy="3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5572</TotalTime>
  <Words>2774</Words>
  <Application>Microsoft Office PowerPoint</Application>
  <PresentationFormat>Widescreen</PresentationFormat>
  <Paragraphs>496</Paragraphs>
  <Slides>75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75</vt:i4>
      </vt:variant>
    </vt:vector>
  </HeadingPairs>
  <TitlesOfParts>
    <vt:vector size="82" baseType="lpstr">
      <vt:lpstr>Arial</vt:lpstr>
      <vt:lpstr>Calibri</vt:lpstr>
      <vt:lpstr>Consolas</vt:lpstr>
      <vt:lpstr>Corbel</vt:lpstr>
      <vt:lpstr>Verdana</vt:lpstr>
      <vt:lpstr>Wingdings</vt:lpstr>
      <vt:lpstr>Banded</vt:lpstr>
      <vt:lpstr>Presentazione standard di PowerPoint</vt:lpstr>
      <vt:lpstr>Presentazione standard di PowerPoint</vt:lpstr>
      <vt:lpstr>Argomenti</vt:lpstr>
      <vt:lpstr>Le applicazioni web</vt:lpstr>
      <vt:lpstr>MODELLO Client-server</vt:lpstr>
      <vt:lpstr>Client Web</vt:lpstr>
      <vt:lpstr>HTML</vt:lpstr>
      <vt:lpstr>HTML – Risorse per l’apprendimento</vt:lpstr>
      <vt:lpstr>HTML5 - I File</vt:lpstr>
      <vt:lpstr>HTML5 - ELEMENTI</vt:lpstr>
      <vt:lpstr>HTML5 - ANNIDAMENTO</vt:lpstr>
      <vt:lpstr>HTML5 – ELEMENTI VUOTI</vt:lpstr>
      <vt:lpstr>HTML5 – Attributi</vt:lpstr>
      <vt:lpstr>HTML5 – Commenti</vt:lpstr>
      <vt:lpstr>HTML5 - PAGINE</vt:lpstr>
      <vt:lpstr>HTML5 – Tag strutturali</vt:lpstr>
      <vt:lpstr>HTML5 – Attributo style</vt:lpstr>
      <vt:lpstr>HTML5 – DIV</vt:lpstr>
      <vt:lpstr>HTML5 – span</vt:lpstr>
      <vt:lpstr>HTML5 – br</vt:lpstr>
      <vt:lpstr>HTML5 – hr</vt:lpstr>
      <vt:lpstr>HTML5 – P</vt:lpstr>
      <vt:lpstr>HTML5 – h1 &amp; … &amp; .. h6</vt:lpstr>
      <vt:lpstr>HTML5 – A</vt:lpstr>
      <vt:lpstr>HTML5 – Article</vt:lpstr>
      <vt:lpstr>HTML5 – details &amp; summary</vt:lpstr>
      <vt:lpstr>HTML5 – tag di formattazione</vt:lpstr>
      <vt:lpstr>HTML5 – b</vt:lpstr>
      <vt:lpstr>HTML5 – mark</vt:lpstr>
      <vt:lpstr>HTML5 – pre</vt:lpstr>
      <vt:lpstr>HTML5 – TAG per liste</vt:lpstr>
      <vt:lpstr>HTML5 – li</vt:lpstr>
      <vt:lpstr>HTML5 – ol</vt:lpstr>
      <vt:lpstr>HTML5 – ul</vt:lpstr>
      <vt:lpstr>HTML5 – TAG per tabelle</vt:lpstr>
      <vt:lpstr>HTML5 – TABLE</vt:lpstr>
      <vt:lpstr>HTML5 – tr</vt:lpstr>
      <vt:lpstr>HTML5 – tD</vt:lpstr>
      <vt:lpstr>HTML5 – th</vt:lpstr>
      <vt:lpstr>HTML5 – thead</vt:lpstr>
      <vt:lpstr>HTML5 – tbody</vt:lpstr>
      <vt:lpstr>HTML5 – tfoot</vt:lpstr>
      <vt:lpstr>HTML5 – embedded content tags</vt:lpstr>
      <vt:lpstr>HTML5 – img</vt:lpstr>
      <vt:lpstr>HTML5 – audio</vt:lpstr>
      <vt:lpstr>HTML5 – video</vt:lpstr>
      <vt:lpstr>HTML5 – iframe</vt:lpstr>
      <vt:lpstr>HTML5 – canvas</vt:lpstr>
      <vt:lpstr>HTML5 – script</vt:lpstr>
      <vt:lpstr>HTML5 – style</vt:lpstr>
      <vt:lpstr>HTML5 – tag di input</vt:lpstr>
      <vt:lpstr>HTML5 – input</vt:lpstr>
      <vt:lpstr>HTML5 – text input</vt:lpstr>
      <vt:lpstr>HTML5 – form</vt:lpstr>
      <vt:lpstr>HTML5 – inviare un form</vt:lpstr>
      <vt:lpstr>HTML5 – inviare dati in un form</vt:lpstr>
      <vt:lpstr>HTML5 – password input</vt:lpstr>
      <vt:lpstr>HTML5 – radio input</vt:lpstr>
      <vt:lpstr>HTML5 – checkbox input</vt:lpstr>
      <vt:lpstr>HTML5 – button input</vt:lpstr>
      <vt:lpstr>HTML5 – date input</vt:lpstr>
      <vt:lpstr>HTML5 – color input</vt:lpstr>
      <vt:lpstr>HTML5 – textarea</vt:lpstr>
      <vt:lpstr>HTML5 – select</vt:lpstr>
      <vt:lpstr>HTML5 – datalist</vt:lpstr>
      <vt:lpstr>HTML5 – meter</vt:lpstr>
      <vt:lpstr>HTML5 – label</vt:lpstr>
      <vt:lpstr>HTML5 – button</vt:lpstr>
      <vt:lpstr>HTML5 – metadata tags</vt:lpstr>
      <vt:lpstr>HTML5 – title</vt:lpstr>
      <vt:lpstr>HTML5 – link</vt:lpstr>
      <vt:lpstr>HTML5 – meta</vt:lpstr>
      <vt:lpstr>HTML5 – base</vt:lpstr>
      <vt:lpstr>Html5 - conclusione</vt:lpstr>
      <vt:lpstr>MATERIALE DEL CORSO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141</cp:revision>
  <dcterms:created xsi:type="dcterms:W3CDTF">2018-05-18T16:04:37Z</dcterms:created>
  <dcterms:modified xsi:type="dcterms:W3CDTF">2018-07-09T15:36:54Z</dcterms:modified>
</cp:coreProperties>
</file>