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embeddedFontLst>
    <p:embeddedFont>
      <p:font typeface="Times" panose="02020603050405020304" pitchFamily="18" charset="0"/>
      <p:regular r:id="rId22"/>
      <p:bold r:id="rId23"/>
      <p:italic r:id="rId24"/>
      <p:boldItalic r:id="rId25"/>
    </p:embeddedFont>
    <p:embeddedFont>
      <p:font typeface="Anton" panose="020B0604020202020204" charset="0"/>
      <p:regular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gfE2KsH8W0yVcv4GFd0ncXvCdt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3ae1033c98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33ae1033c9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3ae1033c98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33ae1033c98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3ae1033c98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33ae1033c98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3ae1033c98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33ae1033c98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3ae1033c9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33ae1033c9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3ae1033c98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33ae1033c98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3ae1033c98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33ae1033c98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3ae1033c98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33ae1033c98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32537ca4a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332537ca4a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2537ca4a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332537ca4a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ae1033c9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33ae1033c9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ae1033c98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33ae1033c98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3ae1033c9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33ae1033c9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510075" y="2648853"/>
            <a:ext cx="11094000" cy="8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None/>
            </a:pPr>
            <a:r>
              <a:rPr lang="en-US" b="1">
                <a:solidFill>
                  <a:srgbClr val="FF0000"/>
                </a:solidFill>
              </a:rPr>
              <a:t/>
            </a:r>
            <a:br>
              <a:rPr lang="en-US" b="1">
                <a:solidFill>
                  <a:srgbClr val="FF0000"/>
                </a:solidFill>
              </a:rPr>
            </a:br>
            <a:r>
              <a:rPr lang="en-US" b="1">
                <a:solidFill>
                  <a:srgbClr val="FF0000"/>
                </a:solidFill>
              </a:rPr>
              <a:t/>
            </a:r>
            <a:br>
              <a:rPr lang="en-US" b="1">
                <a:solidFill>
                  <a:srgbClr val="FF0000"/>
                </a:solidFill>
              </a:rPr>
            </a:br>
            <a:r>
              <a:rPr lang="en-US" b="1">
                <a:solidFill>
                  <a:srgbClr val="FF0000"/>
                </a:solidFill>
              </a:rPr>
              <a:t/>
            </a:r>
            <a:br>
              <a:rPr lang="en-US" b="1">
                <a:solidFill>
                  <a:srgbClr val="FF0000"/>
                </a:solidFill>
              </a:rPr>
            </a:br>
            <a:r>
              <a:rPr lang="en-US" b="1">
                <a:solidFill>
                  <a:srgbClr val="FF0000"/>
                </a:solidFill>
              </a:rPr>
              <a:t/>
            </a:r>
            <a:br>
              <a:rPr lang="en-US" b="1">
                <a:solidFill>
                  <a:srgbClr val="FF0000"/>
                </a:solidFill>
              </a:rPr>
            </a:br>
            <a:r>
              <a:rPr lang="en-US" b="1">
                <a:solidFill>
                  <a:srgbClr val="FF0000"/>
                </a:solidFill>
              </a:rPr>
              <a:t/>
            </a:r>
            <a:br>
              <a:rPr lang="en-US" b="1">
                <a:solidFill>
                  <a:srgbClr val="FF0000"/>
                </a:solidFill>
              </a:rPr>
            </a:br>
            <a:r>
              <a:rPr lang="en-US" b="1">
                <a:solidFill>
                  <a:srgbClr val="FF0000"/>
                </a:solidFill>
              </a:rPr>
              <a:t/>
            </a:r>
            <a:br>
              <a:rPr lang="en-US" b="1">
                <a:solidFill>
                  <a:srgbClr val="FF0000"/>
                </a:solidFill>
              </a:rPr>
            </a:br>
            <a:r>
              <a:rPr lang="en-US" b="1">
                <a:solidFill>
                  <a:srgbClr val="FF0000"/>
                </a:solidFill>
              </a:rPr>
              <a:t/>
            </a:r>
            <a:br>
              <a:rPr lang="en-US" b="1">
                <a:solidFill>
                  <a:srgbClr val="FF0000"/>
                </a:solidFill>
              </a:rPr>
            </a:br>
            <a:r>
              <a:rPr lang="en-US" b="1">
                <a:solidFill>
                  <a:srgbClr val="FF0000"/>
                </a:solidFill>
              </a:rPr>
              <a:t/>
            </a:r>
            <a:br>
              <a:rPr lang="en-US" b="1">
                <a:solidFill>
                  <a:srgbClr val="FF0000"/>
                </a:solidFill>
              </a:rPr>
            </a:b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  Application Development </a:t>
            </a:r>
            <a:b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On</a:t>
            </a:r>
            <a:b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 b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Academix</a:t>
            </a:r>
            <a:r>
              <a:rPr lang="en-US" sz="36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36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54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1">
                <a:latin typeface="Times New Roman"/>
                <a:ea typeface="Times New Roman"/>
                <a:cs typeface="Times New Roman"/>
                <a:sym typeface="Times New Roman"/>
              </a:rPr>
              <a:t>Batch Number :  05</a:t>
            </a:r>
            <a:br>
              <a:rPr lang="en-US" sz="2200" b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200" b="1"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r>
              <a:rPr lang="en-US" sz="5300"/>
              <a:t/>
            </a:r>
            <a:br>
              <a:rPr lang="en-US" sz="5300"/>
            </a:br>
            <a:r>
              <a:rPr lang="en-US" sz="2700"/>
              <a:t> </a:t>
            </a:r>
            <a:endParaRPr/>
          </a:p>
        </p:txBody>
      </p:sp>
      <p:sp>
        <p:nvSpPr>
          <p:cNvPr id="85" name="Google Shape;85;p1"/>
          <p:cNvSpPr txBox="1"/>
          <p:nvPr/>
        </p:nvSpPr>
        <p:spPr>
          <a:xfrm>
            <a:off x="132300" y="3070125"/>
            <a:ext cx="11927400" cy="40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Aditya Kumar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Jha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 2211IT0100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</a:t>
            </a:r>
            <a:endParaRPr dirty="0"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Abhilash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-  2211IT0100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r>
            <a:endParaRPr dirty="0"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Sai Kiran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-  2211IT01002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dirty="0"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Hruday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Teja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-  2211IT01004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dirty="0"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2279374" y="5075582"/>
            <a:ext cx="1064910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Under the Esteemed Guidance of -</a:t>
            </a: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</a:t>
            </a:r>
            <a:r>
              <a:rPr lang="en-US" sz="200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Assistant Professor</a:t>
            </a:r>
          </a:p>
          <a:p>
            <a:pPr lvl="0" algn="ctr">
              <a:lnSpc>
                <a:spcPct val="150000"/>
              </a:lnSpc>
            </a:pPr>
            <a:r>
              <a:rPr lang="en-US" sz="2000" b="1" dirty="0" smtClean="0">
                <a:latin typeface="Times" panose="02020603050405020304" pitchFamily="18" charset="0"/>
                <a:cs typeface="Times" panose="02020603050405020304" pitchFamily="18" charset="0"/>
              </a:rPr>
              <a:t>                        </a:t>
            </a:r>
            <a:r>
              <a:rPr lang="en-US" sz="2000" b="1" dirty="0" err="1" smtClean="0">
                <a:latin typeface="Times" panose="02020603050405020304" pitchFamily="18" charset="0"/>
                <a:cs typeface="Times" panose="02020603050405020304" pitchFamily="18" charset="0"/>
              </a:rPr>
              <a:t>Mrs.T</a:t>
            </a:r>
            <a:r>
              <a:rPr 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. </a:t>
            </a:r>
            <a:r>
              <a:rPr lang="en-US" sz="2000" b="1" dirty="0" err="1" smtClean="0">
                <a:latin typeface="Times" panose="02020603050405020304" pitchFamily="18" charset="0"/>
                <a:cs typeface="Times" panose="02020603050405020304" pitchFamily="18" charset="0"/>
              </a:rPr>
              <a:t>Lavanya</a:t>
            </a:r>
            <a:endParaRPr dirty="0"/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9387"/>
            <a:ext cx="12192000" cy="960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3ae1033c98_0_41"/>
          <p:cNvSpPr txBox="1"/>
          <p:nvPr/>
        </p:nvSpPr>
        <p:spPr>
          <a:xfrm>
            <a:off x="551934" y="1172030"/>
            <a:ext cx="10508400" cy="477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dk1"/>
                </a:solidFill>
              </a:rPr>
              <a:t>Object Diagram</a:t>
            </a:r>
            <a:endParaRPr sz="2500" b="1">
              <a:solidFill>
                <a:schemeClr val="dk1"/>
              </a:solidFill>
            </a:endParaRPr>
          </a:p>
        </p:txBody>
      </p:sp>
      <p:pic>
        <p:nvPicPr>
          <p:cNvPr id="156" name="Google Shape;156;g33ae1033c98_0_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0423" y="0"/>
            <a:ext cx="1301578" cy="97206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33ae1033c98_0_41"/>
          <p:cNvSpPr/>
          <p:nvPr/>
        </p:nvSpPr>
        <p:spPr>
          <a:xfrm>
            <a:off x="82379" y="106915"/>
            <a:ext cx="4646100" cy="791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SzPts val="1100"/>
              <a:buNone/>
            </a:pPr>
            <a:r>
              <a:rPr lang="en-US" sz="3000" b="1">
                <a:solidFill>
                  <a:schemeClr val="lt1"/>
                </a:solidFill>
              </a:rPr>
              <a:t>Diagrams:</a:t>
            </a:r>
            <a:endParaRPr sz="3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8" name="Google Shape;158;g33ae1033c98_0_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6875" y="1923027"/>
            <a:ext cx="6594975" cy="439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3ae1033c98_0_49"/>
          <p:cNvSpPr txBox="1"/>
          <p:nvPr/>
        </p:nvSpPr>
        <p:spPr>
          <a:xfrm>
            <a:off x="551934" y="1172030"/>
            <a:ext cx="10508400" cy="477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dk1"/>
                </a:solidFill>
              </a:rPr>
              <a:t>Use Case Diagram</a:t>
            </a:r>
            <a:endParaRPr sz="2500" b="1">
              <a:solidFill>
                <a:schemeClr val="dk1"/>
              </a:solidFill>
            </a:endParaRPr>
          </a:p>
        </p:txBody>
      </p:sp>
      <p:pic>
        <p:nvPicPr>
          <p:cNvPr id="164" name="Google Shape;164;g33ae1033c98_0_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0423" y="0"/>
            <a:ext cx="1301578" cy="97206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33ae1033c98_0_49"/>
          <p:cNvSpPr/>
          <p:nvPr/>
        </p:nvSpPr>
        <p:spPr>
          <a:xfrm>
            <a:off x="82379" y="106915"/>
            <a:ext cx="4646100" cy="791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SzPts val="1100"/>
              <a:buNone/>
            </a:pPr>
            <a:r>
              <a:rPr lang="en-US" sz="3000" b="1">
                <a:solidFill>
                  <a:schemeClr val="lt1"/>
                </a:solidFill>
              </a:rPr>
              <a:t>Diagrams:</a:t>
            </a:r>
            <a:endParaRPr sz="3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6" name="Google Shape;166;g33ae1033c98_0_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925" y="2947900"/>
            <a:ext cx="10738025" cy="2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3ae1033c98_0_58"/>
          <p:cNvSpPr txBox="1"/>
          <p:nvPr/>
        </p:nvSpPr>
        <p:spPr>
          <a:xfrm>
            <a:off x="551934" y="1172030"/>
            <a:ext cx="10508400" cy="477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dk1"/>
                </a:solidFill>
              </a:rPr>
              <a:t>Sequence Diagram</a:t>
            </a:r>
            <a:endParaRPr sz="2500" b="1">
              <a:solidFill>
                <a:schemeClr val="dk1"/>
              </a:solidFill>
            </a:endParaRPr>
          </a:p>
        </p:txBody>
      </p:sp>
      <p:pic>
        <p:nvPicPr>
          <p:cNvPr id="172" name="Google Shape;172;g33ae1033c98_0_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0423" y="0"/>
            <a:ext cx="1301578" cy="97206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33ae1033c98_0_58"/>
          <p:cNvSpPr/>
          <p:nvPr/>
        </p:nvSpPr>
        <p:spPr>
          <a:xfrm>
            <a:off x="82379" y="106915"/>
            <a:ext cx="4646100" cy="791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SzPts val="1100"/>
              <a:buNone/>
            </a:pPr>
            <a:r>
              <a:rPr lang="en-US" sz="3000" b="1">
                <a:solidFill>
                  <a:schemeClr val="lt1"/>
                </a:solidFill>
              </a:rPr>
              <a:t>Diagrams:</a:t>
            </a:r>
            <a:endParaRPr sz="3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4" name="Google Shape;174;g33ae1033c98_0_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6774" y="1649025"/>
            <a:ext cx="7087600" cy="472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3ae1033c98_0_67"/>
          <p:cNvSpPr txBox="1"/>
          <p:nvPr/>
        </p:nvSpPr>
        <p:spPr>
          <a:xfrm>
            <a:off x="551934" y="1172030"/>
            <a:ext cx="10508400" cy="477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dk1"/>
                </a:solidFill>
              </a:rPr>
              <a:t>Collaboration Diagram</a:t>
            </a:r>
            <a:endParaRPr sz="2500" b="1">
              <a:solidFill>
                <a:schemeClr val="dk1"/>
              </a:solidFill>
            </a:endParaRPr>
          </a:p>
        </p:txBody>
      </p:sp>
      <p:pic>
        <p:nvPicPr>
          <p:cNvPr id="180" name="Google Shape;180;g33ae1033c98_0_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0423" y="0"/>
            <a:ext cx="1301578" cy="97206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33ae1033c98_0_67"/>
          <p:cNvSpPr/>
          <p:nvPr/>
        </p:nvSpPr>
        <p:spPr>
          <a:xfrm>
            <a:off x="82379" y="106915"/>
            <a:ext cx="4646100" cy="791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SzPts val="1100"/>
              <a:buNone/>
            </a:pPr>
            <a:r>
              <a:rPr lang="en-US" sz="3000" b="1">
                <a:solidFill>
                  <a:schemeClr val="lt1"/>
                </a:solidFill>
              </a:rPr>
              <a:t>Diagrams:</a:t>
            </a:r>
            <a:endParaRPr sz="3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2" name="Google Shape;182;g33ae1033c98_0_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325" y="2385075"/>
            <a:ext cx="11569425" cy="142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3ae1033c98_0_76"/>
          <p:cNvSpPr txBox="1"/>
          <p:nvPr/>
        </p:nvSpPr>
        <p:spPr>
          <a:xfrm>
            <a:off x="551934" y="1172030"/>
            <a:ext cx="10508400" cy="477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dk1"/>
                </a:solidFill>
              </a:rPr>
              <a:t>Activity Diagram</a:t>
            </a:r>
            <a:endParaRPr sz="2500" b="1">
              <a:solidFill>
                <a:schemeClr val="dk1"/>
              </a:solidFill>
            </a:endParaRPr>
          </a:p>
        </p:txBody>
      </p:sp>
      <p:pic>
        <p:nvPicPr>
          <p:cNvPr id="188" name="Google Shape;188;g33ae1033c98_0_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0423" y="0"/>
            <a:ext cx="1301578" cy="97206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33ae1033c98_0_76"/>
          <p:cNvSpPr/>
          <p:nvPr/>
        </p:nvSpPr>
        <p:spPr>
          <a:xfrm>
            <a:off x="82379" y="106915"/>
            <a:ext cx="4646100" cy="791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SzPts val="1100"/>
              <a:buNone/>
            </a:pPr>
            <a:r>
              <a:rPr lang="en-US" sz="3000" b="1">
                <a:solidFill>
                  <a:schemeClr val="lt1"/>
                </a:solidFill>
              </a:rPr>
              <a:t>Diagrams:</a:t>
            </a:r>
            <a:endParaRPr sz="3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0" name="Google Shape;190;g33ae1033c98_0_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5775" y="1649028"/>
            <a:ext cx="3856775" cy="490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3ae1033c98_0_85"/>
          <p:cNvSpPr txBox="1"/>
          <p:nvPr/>
        </p:nvSpPr>
        <p:spPr>
          <a:xfrm>
            <a:off x="551934" y="1172030"/>
            <a:ext cx="10508400" cy="477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dk1"/>
                </a:solidFill>
              </a:rPr>
              <a:t>Statechart Diagram</a:t>
            </a:r>
            <a:endParaRPr sz="2500" b="1">
              <a:solidFill>
                <a:schemeClr val="dk1"/>
              </a:solidFill>
            </a:endParaRPr>
          </a:p>
        </p:txBody>
      </p:sp>
      <p:pic>
        <p:nvPicPr>
          <p:cNvPr id="196" name="Google Shape;196;g33ae1033c98_0_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0423" y="0"/>
            <a:ext cx="1301578" cy="97206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33ae1033c98_0_85"/>
          <p:cNvSpPr/>
          <p:nvPr/>
        </p:nvSpPr>
        <p:spPr>
          <a:xfrm>
            <a:off x="82379" y="106915"/>
            <a:ext cx="4646100" cy="791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SzPts val="1100"/>
              <a:buNone/>
            </a:pPr>
            <a:r>
              <a:rPr lang="en-US" sz="3000" b="1">
                <a:solidFill>
                  <a:schemeClr val="lt1"/>
                </a:solidFill>
              </a:rPr>
              <a:t>Diagrams:</a:t>
            </a:r>
            <a:endParaRPr sz="3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8" name="Google Shape;198;g33ae1033c98_0_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2225" y="1756250"/>
            <a:ext cx="3961025" cy="490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3ae1033c98_0_94"/>
          <p:cNvSpPr txBox="1"/>
          <p:nvPr/>
        </p:nvSpPr>
        <p:spPr>
          <a:xfrm>
            <a:off x="551934" y="1172030"/>
            <a:ext cx="10508400" cy="477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dk1"/>
                </a:solidFill>
              </a:rPr>
              <a:t>Deployment Diagram</a:t>
            </a:r>
            <a:endParaRPr sz="2500" b="1">
              <a:solidFill>
                <a:schemeClr val="dk1"/>
              </a:solidFill>
            </a:endParaRPr>
          </a:p>
        </p:txBody>
      </p:sp>
      <p:pic>
        <p:nvPicPr>
          <p:cNvPr id="204" name="Google Shape;204;g33ae1033c98_0_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0423" y="0"/>
            <a:ext cx="1301578" cy="97206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33ae1033c98_0_94"/>
          <p:cNvSpPr/>
          <p:nvPr/>
        </p:nvSpPr>
        <p:spPr>
          <a:xfrm>
            <a:off x="82379" y="106915"/>
            <a:ext cx="4646100" cy="791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SzPts val="1100"/>
              <a:buNone/>
            </a:pPr>
            <a:r>
              <a:rPr lang="en-US" sz="3000" b="1">
                <a:solidFill>
                  <a:schemeClr val="lt1"/>
                </a:solidFill>
              </a:rPr>
              <a:t>Diagrams:</a:t>
            </a:r>
            <a:endParaRPr sz="3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6" name="Google Shape;206;g33ae1033c98_0_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801423"/>
            <a:ext cx="10508400" cy="2268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3ae1033c98_0_104"/>
          <p:cNvSpPr txBox="1"/>
          <p:nvPr/>
        </p:nvSpPr>
        <p:spPr>
          <a:xfrm>
            <a:off x="551934" y="1172030"/>
            <a:ext cx="10508400" cy="477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dk1"/>
                </a:solidFill>
              </a:rPr>
              <a:t>Component Diagram</a:t>
            </a:r>
            <a:endParaRPr sz="2500" b="1">
              <a:solidFill>
                <a:schemeClr val="dk1"/>
              </a:solidFill>
            </a:endParaRPr>
          </a:p>
        </p:txBody>
      </p:sp>
      <p:pic>
        <p:nvPicPr>
          <p:cNvPr id="212" name="Google Shape;212;g33ae1033c98_0_1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0423" y="0"/>
            <a:ext cx="1301578" cy="97206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33ae1033c98_0_104"/>
          <p:cNvSpPr/>
          <p:nvPr/>
        </p:nvSpPr>
        <p:spPr>
          <a:xfrm>
            <a:off x="82379" y="106915"/>
            <a:ext cx="4646100" cy="791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SzPts val="1100"/>
              <a:buNone/>
            </a:pPr>
            <a:r>
              <a:rPr lang="en-US" sz="3000" b="1">
                <a:solidFill>
                  <a:schemeClr val="lt1"/>
                </a:solidFill>
              </a:rPr>
              <a:t>Diagrams:</a:t>
            </a:r>
            <a:endParaRPr sz="3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4" name="Google Shape;214;g33ae1033c98_0_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75" y="2343398"/>
            <a:ext cx="11079724" cy="217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"/>
          <p:cNvSpPr txBox="1"/>
          <p:nvPr/>
        </p:nvSpPr>
        <p:spPr>
          <a:xfrm>
            <a:off x="551934" y="1172030"/>
            <a:ext cx="10508400" cy="2401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b="1">
                <a:solidFill>
                  <a:schemeClr val="dk1"/>
                </a:solidFill>
              </a:rPr>
              <a:t>Phase 1</a:t>
            </a:r>
            <a:r>
              <a:rPr lang="en-US" sz="2500">
                <a:solidFill>
                  <a:schemeClr val="dk1"/>
                </a:solidFill>
              </a:rPr>
              <a:t>: Research and Requirement Analysis (Completed)</a:t>
            </a:r>
            <a:endParaRPr sz="25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b="1">
                <a:solidFill>
                  <a:schemeClr val="dk1"/>
                </a:solidFill>
              </a:rPr>
              <a:t>Phase 2</a:t>
            </a:r>
            <a:r>
              <a:rPr lang="en-US" sz="2500">
                <a:solidFill>
                  <a:schemeClr val="dk1"/>
                </a:solidFill>
              </a:rPr>
              <a:t>: UI/UX Design and Frontend Development (Completed)</a:t>
            </a:r>
            <a:endParaRPr sz="25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b="1">
                <a:solidFill>
                  <a:schemeClr val="dk1"/>
                </a:solidFill>
              </a:rPr>
              <a:t>Phase 3</a:t>
            </a:r>
            <a:r>
              <a:rPr lang="en-US" sz="2500">
                <a:solidFill>
                  <a:schemeClr val="dk1"/>
                </a:solidFill>
              </a:rPr>
              <a:t>: Backend and AI Integration (Ongoing)</a:t>
            </a:r>
            <a:endParaRPr sz="25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b="1">
                <a:solidFill>
                  <a:schemeClr val="dk1"/>
                </a:solidFill>
              </a:rPr>
              <a:t>Phase 4</a:t>
            </a:r>
            <a:r>
              <a:rPr lang="en-US" sz="2500">
                <a:solidFill>
                  <a:schemeClr val="dk1"/>
                </a:solidFill>
              </a:rPr>
              <a:t>: Testing and Optimization (Upcoming)</a:t>
            </a:r>
            <a:endParaRPr sz="25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b="1">
                <a:solidFill>
                  <a:schemeClr val="dk1"/>
                </a:solidFill>
              </a:rPr>
              <a:t>Phase 5</a:t>
            </a:r>
            <a:r>
              <a:rPr lang="en-US" sz="2500">
                <a:solidFill>
                  <a:schemeClr val="dk1"/>
                </a:solidFill>
              </a:rPr>
              <a:t>: Deployment and User Testing (Planned)</a:t>
            </a:r>
            <a:endParaRPr sz="2500">
              <a:solidFill>
                <a:schemeClr val="dk1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220" name="Google Shape;22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0423" y="0"/>
            <a:ext cx="1301578" cy="97206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5"/>
          <p:cNvSpPr/>
          <p:nvPr/>
        </p:nvSpPr>
        <p:spPr>
          <a:xfrm>
            <a:off x="82379" y="106915"/>
            <a:ext cx="4646140" cy="79101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Progress of Work: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"/>
          <p:cNvSpPr txBox="1">
            <a:spLocks noGrp="1"/>
          </p:cNvSpPr>
          <p:nvPr>
            <p:ph type="body" idx="1"/>
          </p:nvPr>
        </p:nvSpPr>
        <p:spPr>
          <a:xfrm>
            <a:off x="3685592" y="2379306"/>
            <a:ext cx="4460032" cy="209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</a:pPr>
            <a:r>
              <a:rPr lang="en-US" sz="7200">
                <a:latin typeface="Arial"/>
                <a:ea typeface="Arial"/>
                <a:cs typeface="Arial"/>
                <a:sym typeface="Arial"/>
              </a:rPr>
              <a:t>  THANK YOU</a:t>
            </a:r>
            <a:endParaRPr sz="7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/>
          <p:nvPr/>
        </p:nvSpPr>
        <p:spPr>
          <a:xfrm>
            <a:off x="855262" y="106914"/>
            <a:ext cx="5399764" cy="779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Presentation:-</a:t>
            </a:r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body" idx="1"/>
          </p:nvPr>
        </p:nvSpPr>
        <p:spPr>
          <a:xfrm>
            <a:off x="82379" y="1210962"/>
            <a:ext cx="11944780" cy="5460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4500" b="1">
                <a:latin typeface="Times"/>
                <a:ea typeface="Times"/>
                <a:cs typeface="Times"/>
                <a:sym typeface="Times"/>
              </a:rPr>
              <a:t>Smart Academic Networking – AcademiX</a:t>
            </a:r>
            <a:endParaRPr sz="4500" b="1">
              <a:latin typeface="Times"/>
              <a:ea typeface="Times"/>
              <a:cs typeface="Times"/>
              <a:sym typeface="Times"/>
            </a:endParaRPr>
          </a:p>
          <a:p>
            <a:pPr marL="137160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4500">
              <a:latin typeface="Times"/>
              <a:ea typeface="Times"/>
              <a:cs typeface="Times"/>
              <a:sym typeface="Times"/>
            </a:endParaRPr>
          </a:p>
          <a:p>
            <a:pPr marL="137160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4500">
                <a:latin typeface="Times"/>
                <a:ea typeface="Times"/>
                <a:cs typeface="Times"/>
                <a:sym typeface="Times"/>
              </a:rPr>
              <a:t>An AI-driven platform that connects university students for academic support, collaboration, and mentorship.</a:t>
            </a:r>
            <a:endParaRPr sz="4500"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40995" y="-1"/>
            <a:ext cx="1351006" cy="88686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/>
          <p:nvPr/>
        </p:nvSpPr>
        <p:spPr>
          <a:xfrm>
            <a:off x="82379" y="106914"/>
            <a:ext cx="5469924" cy="94244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Title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/>
        </p:nvSpPr>
        <p:spPr>
          <a:xfrm>
            <a:off x="231775" y="172720"/>
            <a:ext cx="3210560" cy="706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ACT:</a:t>
            </a:r>
            <a:endParaRPr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438538" y="1359243"/>
            <a:ext cx="10562253" cy="530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just" rtl="0">
              <a:spcBef>
                <a:spcPts val="1000"/>
              </a:spcBef>
              <a:spcAft>
                <a:spcPts val="0"/>
              </a:spcAft>
              <a:buSzPts val="2500"/>
              <a:buFont typeface="Arial"/>
              <a:buAutoNum type="arabicPeriod"/>
            </a:pPr>
            <a:r>
              <a:rPr lang="en-US" sz="2500" b="1">
                <a:latin typeface="Arial"/>
                <a:ea typeface="Arial"/>
                <a:cs typeface="Arial"/>
                <a:sym typeface="Arial"/>
              </a:rPr>
              <a:t>Smart Academic Networking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 – AcademiX is an AI-driven platform that connects university students for academic support, collaboration, and mentorship.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marL="457200" lvl="0" indent="-387350" algn="just" rtl="0">
              <a:spcBef>
                <a:spcPts val="0"/>
              </a:spcBef>
              <a:spcAft>
                <a:spcPts val="0"/>
              </a:spcAft>
              <a:buSzPts val="2500"/>
              <a:buFont typeface="Arial"/>
              <a:buAutoNum type="arabicPeriod"/>
            </a:pPr>
            <a:r>
              <a:rPr lang="en-US" sz="2500" b="1">
                <a:latin typeface="Arial"/>
                <a:ea typeface="Arial"/>
                <a:cs typeface="Arial"/>
                <a:sym typeface="Arial"/>
              </a:rPr>
              <a:t>Intelligent Matchmaking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 – Uses machine learning to recommend peers based on skills, interests, and project requirements.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marL="457200" lvl="0" indent="-387350" algn="just" rtl="0">
              <a:spcBef>
                <a:spcPts val="0"/>
              </a:spcBef>
              <a:spcAft>
                <a:spcPts val="0"/>
              </a:spcAft>
              <a:buSzPts val="2500"/>
              <a:buFont typeface="Arial"/>
              <a:buAutoNum type="arabicPeriod"/>
            </a:pPr>
            <a:r>
              <a:rPr lang="en-US" sz="2500" b="1">
                <a:latin typeface="Arial"/>
                <a:ea typeface="Arial"/>
                <a:cs typeface="Arial"/>
                <a:sym typeface="Arial"/>
              </a:rPr>
              <a:t>Bridging Academic Gaps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 – Facilitates connections between juniors and seniors, fostering knowledge sharing and mentorship.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marL="457200" lvl="0" indent="-387350" algn="just" rtl="0">
              <a:spcBef>
                <a:spcPts val="0"/>
              </a:spcBef>
              <a:spcAft>
                <a:spcPts val="0"/>
              </a:spcAft>
              <a:buSzPts val="2500"/>
              <a:buFont typeface="Arial"/>
              <a:buAutoNum type="arabicPeriod"/>
            </a:pPr>
            <a:r>
              <a:rPr lang="en-US" sz="2500" b="1">
                <a:latin typeface="Arial"/>
                <a:ea typeface="Arial"/>
                <a:cs typeface="Arial"/>
                <a:sym typeface="Arial"/>
              </a:rPr>
              <a:t>Collaborative Learning Environment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 – Encourages study groups, project teams, and interactive problem-solving.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marL="457200" lvl="0" indent="-387350" algn="just" rtl="0">
              <a:spcBef>
                <a:spcPts val="0"/>
              </a:spcBef>
              <a:spcAft>
                <a:spcPts val="0"/>
              </a:spcAft>
              <a:buSzPts val="2500"/>
              <a:buFont typeface="Arial"/>
              <a:buAutoNum type="arabicPeriod"/>
            </a:pPr>
            <a:r>
              <a:rPr lang="en-US" sz="2500" b="1">
                <a:latin typeface="Arial"/>
                <a:ea typeface="Arial"/>
                <a:cs typeface="Arial"/>
                <a:sym typeface="Arial"/>
              </a:rPr>
              <a:t>Real-World Readiness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 – Prepares students for teamwork, communication, and skill development beyond academics.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" name="Google Shape;10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51525" y="0"/>
            <a:ext cx="1540476" cy="95558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3"/>
          <p:cNvSpPr/>
          <p:nvPr/>
        </p:nvSpPr>
        <p:spPr>
          <a:xfrm>
            <a:off x="82378" y="172720"/>
            <a:ext cx="6656625" cy="87663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Introduction:</a:t>
            </a:r>
            <a:endParaRPr sz="3600" b="0" u="none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>
            <a:spLocks noGrp="1"/>
          </p:cNvSpPr>
          <p:nvPr>
            <p:ph type="body" idx="1"/>
          </p:nvPr>
        </p:nvSpPr>
        <p:spPr>
          <a:xfrm>
            <a:off x="363894" y="1156996"/>
            <a:ext cx="11215396" cy="5701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500"/>
              <a:buAutoNum type="arabicPeriod"/>
            </a:pPr>
            <a:r>
              <a:rPr lang="en-US" sz="2500" b="1">
                <a:latin typeface="Arial"/>
                <a:ea typeface="Arial"/>
                <a:cs typeface="Arial"/>
                <a:sym typeface="Arial"/>
              </a:rPr>
              <a:t>Enhance Peer Collaboration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 – Connect students based on academic needs, interests, and expertise.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-US" sz="2500" b="1">
                <a:latin typeface="Arial"/>
                <a:ea typeface="Arial"/>
                <a:cs typeface="Arial"/>
                <a:sym typeface="Arial"/>
              </a:rPr>
              <a:t>Foster Mentorship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 – Enable structured knowledge transfer between experienced seniors and juniors.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-US" sz="2500" b="1">
                <a:latin typeface="Arial"/>
                <a:ea typeface="Arial"/>
                <a:cs typeface="Arial"/>
                <a:sym typeface="Arial"/>
              </a:rPr>
              <a:t>Facilitate Group Learning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 – Provide a space for students to form study groups and collaborative projects.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-US" sz="2500" b="1">
                <a:latin typeface="Arial"/>
                <a:ea typeface="Arial"/>
                <a:cs typeface="Arial"/>
                <a:sym typeface="Arial"/>
              </a:rPr>
              <a:t>Utilize AI for Matchmaking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 – Leverage machine learning to recommend ideal academic partners.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-US" sz="2500" b="1">
                <a:latin typeface="Arial"/>
                <a:ea typeface="Arial"/>
                <a:cs typeface="Arial"/>
                <a:sym typeface="Arial"/>
              </a:rPr>
              <a:t>Encourage a Growth-Oriented Culture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 – Promote teamwork, critical thinking, and problem-solving within the university.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4"/>
          <p:cNvSpPr txBox="1"/>
          <p:nvPr/>
        </p:nvSpPr>
        <p:spPr>
          <a:xfrm>
            <a:off x="106017" y="2796210"/>
            <a:ext cx="470452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</p:txBody>
      </p:sp>
      <p:pic>
        <p:nvPicPr>
          <p:cNvPr id="110" name="Google Shape;11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83331" y="0"/>
            <a:ext cx="1408670" cy="1041108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4"/>
          <p:cNvSpPr/>
          <p:nvPr/>
        </p:nvSpPr>
        <p:spPr>
          <a:xfrm>
            <a:off x="106017" y="266572"/>
            <a:ext cx="5493117" cy="7745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3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3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 of the Project:</a:t>
            </a:r>
            <a:endParaRPr sz="3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32537ca4aa_0_5"/>
          <p:cNvSpPr txBox="1">
            <a:spLocks noGrp="1"/>
          </p:cNvSpPr>
          <p:nvPr>
            <p:ph type="body" idx="1"/>
          </p:nvPr>
        </p:nvSpPr>
        <p:spPr>
          <a:xfrm>
            <a:off x="363894" y="1156996"/>
            <a:ext cx="11215500" cy="57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00"/>
              <a:buFont typeface="Arial"/>
              <a:buAutoNum type="arabicPeriod"/>
            </a:pPr>
            <a:r>
              <a:rPr lang="en-US" sz="2500" b="1">
                <a:latin typeface="Arial"/>
                <a:ea typeface="Arial"/>
                <a:cs typeface="Arial"/>
                <a:sym typeface="Arial"/>
              </a:rPr>
              <a:t>User-Friendly Experience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 – A well-structured home page and personalized dashboard for seamless navigation.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marL="457200" lvl="0" indent="-3873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/>
              <a:buAutoNum type="arabicPeriod"/>
            </a:pPr>
            <a:r>
              <a:rPr lang="en-US" sz="2500" b="1">
                <a:latin typeface="Arial"/>
                <a:ea typeface="Arial"/>
                <a:cs typeface="Arial"/>
                <a:sym typeface="Arial"/>
              </a:rPr>
              <a:t>Effective Matchmaking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 – AI-powered recommendations ensuring productive academic partnerships.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marL="457200" lvl="0" indent="-3873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/>
              <a:buAutoNum type="arabicPeriod"/>
            </a:pPr>
            <a:r>
              <a:rPr lang="en-US" sz="2500" b="1">
                <a:latin typeface="Arial"/>
                <a:ea typeface="Arial"/>
                <a:cs typeface="Arial"/>
                <a:sym typeface="Arial"/>
              </a:rPr>
              <a:t>Improved Learning Outcomes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 – Enhanced peer engagement leading to better academic performance.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marL="457200" lvl="0" indent="-3873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/>
              <a:buAutoNum type="arabicPeriod"/>
            </a:pPr>
            <a:r>
              <a:rPr lang="en-US" sz="2500" b="1">
                <a:latin typeface="Arial"/>
                <a:ea typeface="Arial"/>
                <a:cs typeface="Arial"/>
                <a:sym typeface="Arial"/>
              </a:rPr>
              <a:t>Stronger University Network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 – A connected academic community fostering collaboration across different levels.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marL="457200" lvl="0" indent="-3873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/>
              <a:buAutoNum type="arabicPeriod"/>
            </a:pPr>
            <a:r>
              <a:rPr lang="en-US" sz="2500" b="1">
                <a:latin typeface="Arial"/>
                <a:ea typeface="Arial"/>
                <a:cs typeface="Arial"/>
                <a:sym typeface="Arial"/>
              </a:rPr>
              <a:t>Industry-Ready Skills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 – Structured networking that prepares students for professional teamwork and real-world problem-solving.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g332537ca4aa_0_5"/>
          <p:cNvSpPr txBox="1"/>
          <p:nvPr/>
        </p:nvSpPr>
        <p:spPr>
          <a:xfrm>
            <a:off x="106017" y="2796210"/>
            <a:ext cx="4704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</p:txBody>
      </p:sp>
      <p:pic>
        <p:nvPicPr>
          <p:cNvPr id="118" name="Google Shape;118;g332537ca4aa_0_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83331" y="0"/>
            <a:ext cx="1408670" cy="104110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332537ca4aa_0_5"/>
          <p:cNvSpPr/>
          <p:nvPr/>
        </p:nvSpPr>
        <p:spPr>
          <a:xfrm>
            <a:off x="106017" y="266572"/>
            <a:ext cx="5493000" cy="774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Expected Outcome:</a:t>
            </a:r>
            <a:endParaRPr sz="3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32537ca4aa_0_21"/>
          <p:cNvSpPr txBox="1">
            <a:spLocks noGrp="1"/>
          </p:cNvSpPr>
          <p:nvPr>
            <p:ph type="body" idx="1"/>
          </p:nvPr>
        </p:nvSpPr>
        <p:spPr>
          <a:xfrm>
            <a:off x="363894" y="1156996"/>
            <a:ext cx="11215500" cy="57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73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00"/>
              <a:buFont typeface="Arial"/>
              <a:buAutoNum type="arabicPeriod"/>
            </a:pPr>
            <a:r>
              <a:rPr lang="en-US" sz="2500" b="1">
                <a:latin typeface="Arial"/>
                <a:ea typeface="Arial"/>
                <a:cs typeface="Arial"/>
                <a:sym typeface="Arial"/>
              </a:rPr>
              <a:t>Limitations of Existing Platforms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 – Current systems focus on resource sharing or forums but lack intelligent matchmaking.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marL="457200" lvl="0" indent="-3873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/>
              <a:buAutoNum type="arabicPeriod"/>
            </a:pPr>
            <a:r>
              <a:rPr lang="en-US" sz="2500" b="1">
                <a:latin typeface="Arial"/>
                <a:ea typeface="Arial"/>
                <a:cs typeface="Arial"/>
                <a:sym typeface="Arial"/>
              </a:rPr>
              <a:t>Inefficient Traditional Methods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 – Notice boards and social media groups fail to connect students with the right collaborators.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marL="457200" lvl="0" indent="-3873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/>
              <a:buAutoNum type="arabicPeriod"/>
            </a:pPr>
            <a:r>
              <a:rPr lang="en-US" sz="2500" b="1">
                <a:latin typeface="Arial"/>
                <a:ea typeface="Arial"/>
                <a:cs typeface="Arial"/>
                <a:sym typeface="Arial"/>
              </a:rPr>
              <a:t>Limitations of LMS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 – Learning Management Systems provide discussion features but do not support skill-based networking.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marL="457200" lvl="0" indent="-3873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/>
              <a:buAutoNum type="arabicPeriod"/>
            </a:pPr>
            <a:r>
              <a:rPr lang="en-US" sz="2500" b="1">
                <a:latin typeface="Arial"/>
                <a:ea typeface="Arial"/>
                <a:cs typeface="Arial"/>
                <a:sym typeface="Arial"/>
              </a:rPr>
              <a:t>AI-Driven Innovation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 – Machine learning has improved engagement in educational platforms through personalized recommendations.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marL="457200" lvl="0" indent="-3873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/>
              <a:buAutoNum type="arabicPeriod"/>
            </a:pPr>
            <a:r>
              <a:rPr lang="en-US" sz="2500" b="1">
                <a:latin typeface="Arial"/>
                <a:ea typeface="Arial"/>
                <a:cs typeface="Arial"/>
                <a:sym typeface="Arial"/>
              </a:rPr>
              <a:t>AcademiX as a Solution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 – Bridges the gap by integrating AI-powered matchmaking, mentorship, and collaborative learning.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marL="137160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g332537ca4aa_0_21"/>
          <p:cNvSpPr txBox="1"/>
          <p:nvPr/>
        </p:nvSpPr>
        <p:spPr>
          <a:xfrm>
            <a:off x="106017" y="2796210"/>
            <a:ext cx="4704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</p:txBody>
      </p:sp>
      <p:pic>
        <p:nvPicPr>
          <p:cNvPr id="126" name="Google Shape;126;g332537ca4aa_0_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83331" y="0"/>
            <a:ext cx="1408670" cy="104110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332537ca4aa_0_21"/>
          <p:cNvSpPr/>
          <p:nvPr/>
        </p:nvSpPr>
        <p:spPr>
          <a:xfrm>
            <a:off x="106017" y="266572"/>
            <a:ext cx="5493000" cy="774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Survey:</a:t>
            </a:r>
            <a:endParaRPr sz="3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3ae1033c98_0_6"/>
          <p:cNvSpPr txBox="1">
            <a:spLocks noGrp="1"/>
          </p:cNvSpPr>
          <p:nvPr>
            <p:ph type="body" idx="1"/>
          </p:nvPr>
        </p:nvSpPr>
        <p:spPr>
          <a:xfrm>
            <a:off x="363894" y="1156996"/>
            <a:ext cx="11215500" cy="57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7465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300"/>
              <a:buFont typeface="Arial"/>
              <a:buAutoNum type="arabicPeriod"/>
            </a:pPr>
            <a:r>
              <a:rPr lang="en-US" sz="2300" b="1">
                <a:latin typeface="Arial"/>
                <a:ea typeface="Arial"/>
                <a:cs typeface="Arial"/>
                <a:sym typeface="Arial"/>
              </a:rPr>
              <a:t>User Data Collection &amp; Profile Setup</a:t>
            </a:r>
            <a:r>
              <a:rPr lang="en-US" sz="2300">
                <a:latin typeface="Arial"/>
                <a:ea typeface="Arial"/>
                <a:cs typeface="Arial"/>
                <a:sym typeface="Arial"/>
              </a:rPr>
              <a:t> – Students enter their academic interests, skills, and project needs, enabling AI to gather and process data for personalized matchmaking.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457200" lvl="0" indent="-3746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AutoNum type="arabicPeriod"/>
            </a:pPr>
            <a:r>
              <a:rPr lang="en-US" sz="2300" b="1">
                <a:latin typeface="Arial"/>
                <a:ea typeface="Arial"/>
                <a:cs typeface="Arial"/>
                <a:sym typeface="Arial"/>
              </a:rPr>
              <a:t>Machine Learning-Based Matchmaking</a:t>
            </a:r>
            <a:r>
              <a:rPr lang="en-US" sz="2300">
                <a:latin typeface="Arial"/>
                <a:ea typeface="Arial"/>
                <a:cs typeface="Arial"/>
                <a:sym typeface="Arial"/>
              </a:rPr>
              <a:t> – AI algorithms analyze student profiles to recommend connections based on shared academic goals, expertise, and collaboration potential.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457200" lvl="0" indent="-3746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AutoNum type="arabicPeriod"/>
            </a:pPr>
            <a:r>
              <a:rPr lang="en-US" sz="2300" b="1">
                <a:latin typeface="Arial"/>
                <a:ea typeface="Arial"/>
                <a:cs typeface="Arial"/>
                <a:sym typeface="Arial"/>
              </a:rPr>
              <a:t>Interactive Collaboration Features</a:t>
            </a:r>
            <a:r>
              <a:rPr lang="en-US" sz="2300">
                <a:latin typeface="Arial"/>
                <a:ea typeface="Arial"/>
                <a:cs typeface="Arial"/>
                <a:sym typeface="Arial"/>
              </a:rPr>
              <a:t> – In-app messaging, discussion forums, and virtual study rooms facilitate seamless communication and project collaboration.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457200" lvl="0" indent="-3746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AutoNum type="arabicPeriod"/>
            </a:pPr>
            <a:r>
              <a:rPr lang="en-US" sz="2300" b="1">
                <a:latin typeface="Arial"/>
                <a:ea typeface="Arial"/>
                <a:cs typeface="Arial"/>
                <a:sym typeface="Arial"/>
              </a:rPr>
              <a:t>Feedback &amp; Adaptive Learning System</a:t>
            </a:r>
            <a:r>
              <a:rPr lang="en-US" sz="2300">
                <a:latin typeface="Arial"/>
                <a:ea typeface="Arial"/>
                <a:cs typeface="Arial"/>
                <a:sym typeface="Arial"/>
              </a:rPr>
              <a:t> – Users provide feedback on their matches, helping the AI refine recommendations and improve matchmaking accuracy over time.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457200" lvl="0" indent="-3746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AutoNum type="arabicPeriod"/>
            </a:pPr>
            <a:r>
              <a:rPr lang="en-US" sz="2300" b="1">
                <a:latin typeface="Arial"/>
                <a:ea typeface="Arial"/>
                <a:cs typeface="Arial"/>
                <a:sym typeface="Arial"/>
              </a:rPr>
              <a:t>Scalability &amp; Continuous Improvement</a:t>
            </a:r>
            <a:r>
              <a:rPr lang="en-US" sz="2300">
                <a:latin typeface="Arial"/>
                <a:ea typeface="Arial"/>
                <a:cs typeface="Arial"/>
                <a:sym typeface="Arial"/>
              </a:rPr>
              <a:t> – Regular updates and potential integration with university systems and Learning Management Systems (LMS) for broader adoption and enhanced user experience.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3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33ae1033c98_0_6"/>
          <p:cNvSpPr txBox="1"/>
          <p:nvPr/>
        </p:nvSpPr>
        <p:spPr>
          <a:xfrm>
            <a:off x="106017" y="2796210"/>
            <a:ext cx="4704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</p:txBody>
      </p:sp>
      <p:pic>
        <p:nvPicPr>
          <p:cNvPr id="134" name="Google Shape;134;g33ae1033c98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83331" y="0"/>
            <a:ext cx="1408670" cy="104110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33ae1033c98_0_6"/>
          <p:cNvSpPr/>
          <p:nvPr/>
        </p:nvSpPr>
        <p:spPr>
          <a:xfrm>
            <a:off x="106017" y="266572"/>
            <a:ext cx="5493000" cy="774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Methodology:</a:t>
            </a:r>
            <a:endParaRPr sz="3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3ae1033c98_0_19"/>
          <p:cNvSpPr txBox="1"/>
          <p:nvPr/>
        </p:nvSpPr>
        <p:spPr>
          <a:xfrm>
            <a:off x="551934" y="1172030"/>
            <a:ext cx="10508400" cy="4633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b="1">
                <a:solidFill>
                  <a:schemeClr val="dk1"/>
                </a:solidFill>
              </a:rPr>
              <a:t>Short-Term Goals:</a:t>
            </a:r>
            <a:endParaRPr sz="2500" b="1">
              <a:solidFill>
                <a:schemeClr val="dk1"/>
              </a:solidFill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Finalize UI/UX enhancements.</a:t>
            </a:r>
            <a:endParaRPr sz="2500">
              <a:solidFill>
                <a:schemeClr val="dk1"/>
              </a:solidFill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Train and refine the matchmaking AI model.</a:t>
            </a:r>
            <a:endParaRPr sz="2500">
              <a:solidFill>
                <a:schemeClr val="dk1"/>
              </a:solidFill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Conduct internal testing.</a:t>
            </a:r>
            <a:endParaRPr sz="2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b="1">
                <a:solidFill>
                  <a:schemeClr val="dk1"/>
                </a:solidFill>
              </a:rPr>
              <a:t>Long-Term Goals:</a:t>
            </a:r>
            <a:endParaRPr sz="2500" b="1">
              <a:solidFill>
                <a:schemeClr val="dk1"/>
              </a:solidFill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Deploy AcademiX for pilot testing in universities.</a:t>
            </a:r>
            <a:endParaRPr sz="2500">
              <a:solidFill>
                <a:schemeClr val="dk1"/>
              </a:solidFill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Gather user feedback for future improvements.</a:t>
            </a:r>
            <a:endParaRPr sz="2500">
              <a:solidFill>
                <a:schemeClr val="dk1"/>
              </a:solidFill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Expand features to include faculty-student collaborations.</a:t>
            </a:r>
            <a:endParaRPr sz="2500">
              <a:solidFill>
                <a:schemeClr val="dk1"/>
              </a:solidFill>
            </a:endParaRPr>
          </a:p>
          <a:p>
            <a:pPr marL="0" marR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2500" b="1">
              <a:solidFill>
                <a:schemeClr val="dk1"/>
              </a:solidFill>
            </a:endParaRPr>
          </a:p>
        </p:txBody>
      </p:sp>
      <p:pic>
        <p:nvPicPr>
          <p:cNvPr id="141" name="Google Shape;141;g33ae1033c98_0_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0423" y="0"/>
            <a:ext cx="1301578" cy="97206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33ae1033c98_0_19"/>
          <p:cNvSpPr/>
          <p:nvPr/>
        </p:nvSpPr>
        <p:spPr>
          <a:xfrm>
            <a:off x="82379" y="106915"/>
            <a:ext cx="4646100" cy="791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SzPts val="1100"/>
              <a:buNone/>
            </a:pPr>
            <a:r>
              <a:rPr lang="en-US" sz="3000" b="1">
                <a:solidFill>
                  <a:schemeClr val="lt1"/>
                </a:solidFill>
              </a:rPr>
              <a:t>Plan of Work:</a:t>
            </a:r>
            <a:endParaRPr sz="3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3ae1033c98_0_33"/>
          <p:cNvSpPr txBox="1"/>
          <p:nvPr/>
        </p:nvSpPr>
        <p:spPr>
          <a:xfrm>
            <a:off x="551934" y="1172030"/>
            <a:ext cx="10508400" cy="477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dk1"/>
                </a:solidFill>
              </a:rPr>
              <a:t>Class Diagram</a:t>
            </a:r>
            <a:endParaRPr sz="2500" b="1">
              <a:solidFill>
                <a:schemeClr val="dk1"/>
              </a:solidFill>
            </a:endParaRPr>
          </a:p>
        </p:txBody>
      </p:sp>
      <p:pic>
        <p:nvPicPr>
          <p:cNvPr id="148" name="Google Shape;148;g33ae1033c98_0_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0423" y="0"/>
            <a:ext cx="1301578" cy="97206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33ae1033c98_0_33"/>
          <p:cNvSpPr/>
          <p:nvPr/>
        </p:nvSpPr>
        <p:spPr>
          <a:xfrm>
            <a:off x="82379" y="106915"/>
            <a:ext cx="4646100" cy="791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SzPts val="1100"/>
              <a:buNone/>
            </a:pPr>
            <a:r>
              <a:rPr lang="en-US" sz="3000" b="1">
                <a:solidFill>
                  <a:schemeClr val="lt1"/>
                </a:solidFill>
              </a:rPr>
              <a:t>Diagrams:</a:t>
            </a:r>
            <a:endParaRPr sz="3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0" name="Google Shape;150;g33ae1033c98_0_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1700" y="1822275"/>
            <a:ext cx="4148600" cy="490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711</Words>
  <Application>Microsoft Office PowerPoint</Application>
  <PresentationFormat>Widescreen</PresentationFormat>
  <Paragraphs>87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Times New Roman</vt:lpstr>
      <vt:lpstr>Times</vt:lpstr>
      <vt:lpstr>Anton</vt:lpstr>
      <vt:lpstr>Calibri</vt:lpstr>
      <vt:lpstr>Office Theme</vt:lpstr>
      <vt:lpstr>                        Application Development  On Academix  Batch Number :  05 By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Application Development  On Academix  Batch Number :  05 By  </dc:title>
  <dc:creator>T VaruN</dc:creator>
  <cp:lastModifiedBy>Admin</cp:lastModifiedBy>
  <cp:revision>2</cp:revision>
  <dcterms:created xsi:type="dcterms:W3CDTF">2020-02-20T06:08:00Z</dcterms:created>
  <dcterms:modified xsi:type="dcterms:W3CDTF">2025-03-05T07:38:57Z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1033-11.2.0.11537</vt:lpwstr>
  </property>
  <property fmtid="{D5CDD505-2E9C-101B-9397-08002B2CF9AE}" pid="3" name="ICV">
    <vt:lpwstr>C2253D4B6C4E494C8F160251EB3A317E</vt:lpwstr>
  </property>
</Properties>
</file>