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58" r:id="rId5"/>
    <p:sldId id="286" r:id="rId6"/>
    <p:sldId id="260" r:id="rId7"/>
    <p:sldId id="261" r:id="rId8"/>
    <p:sldId id="259" r:id="rId9"/>
    <p:sldId id="262" r:id="rId10"/>
    <p:sldId id="269" r:id="rId11"/>
    <p:sldId id="270" r:id="rId12"/>
    <p:sldId id="268" r:id="rId13"/>
    <p:sldId id="266" r:id="rId14"/>
    <p:sldId id="265" r:id="rId15"/>
    <p:sldId id="263" r:id="rId16"/>
    <p:sldId id="279" r:id="rId17"/>
    <p:sldId id="267" r:id="rId18"/>
    <p:sldId id="280" r:id="rId19"/>
    <p:sldId id="271" r:id="rId20"/>
    <p:sldId id="272" r:id="rId21"/>
    <p:sldId id="273" r:id="rId22"/>
    <p:sldId id="277" r:id="rId23"/>
    <p:sldId id="278" r:id="rId24"/>
    <p:sldId id="283" r:id="rId25"/>
    <p:sldId id="284" r:id="rId26"/>
    <p:sldId id="264" r:id="rId27"/>
    <p:sldId id="282"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26" autoAdjust="0"/>
    <p:restoredTop sz="94660"/>
  </p:normalViewPr>
  <p:slideViewPr>
    <p:cSldViewPr>
      <p:cViewPr varScale="1">
        <p:scale>
          <a:sx n="68" d="100"/>
          <a:sy n="68" d="100"/>
        </p:scale>
        <p:origin x="-13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1F6C580-17F6-449C-BF32-5B8E646E3DF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F6C580-17F6-449C-BF32-5B8E646E3D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F6C580-17F6-449C-BF32-5B8E646E3D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F6C580-17F6-449C-BF32-5B8E646E3D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F6C580-17F6-449C-BF32-5B8E646E3DF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F6C580-17F6-449C-BF32-5B8E646E3D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1F6C580-17F6-449C-BF32-5B8E646E3D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1F6C580-17F6-449C-BF32-5B8E646E3D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1F6C580-17F6-449C-BF32-5B8E646E3DF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F6C580-17F6-449C-BF32-5B8E646E3D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39497C3-A72B-477A-9231-9215EFA55F0B}" type="datetimeFigureOut">
              <a:rPr lang="en-US" smtClean="0"/>
              <a:pPr/>
              <a:t>5/3/2020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F6C580-17F6-449C-BF32-5B8E646E3DF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39497C3-A72B-477A-9231-9215EFA55F0B}" type="datetimeFigureOut">
              <a:rPr lang="en-US" smtClean="0"/>
              <a:pPr/>
              <a:t>5/3/2020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1F6C580-17F6-449C-BF32-5B8E646E3DF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ostgresql.org/" TargetMode="External"/><Relationship Id="rId7" Type="http://schemas.openxmlformats.org/officeDocument/2006/relationships/hyperlink" Target="https://cloud.google.com/appengine/articles/django-nonrel" TargetMode="External"/><Relationship Id="rId2" Type="http://schemas.openxmlformats.org/officeDocument/2006/relationships/hyperlink" Target="http://www.mysql.com/" TargetMode="External"/><Relationship Id="rId1" Type="http://schemas.openxmlformats.org/officeDocument/2006/relationships/slideLayout" Target="../slideLayouts/slideLayout2.xml"/><Relationship Id="rId6" Type="http://schemas.openxmlformats.org/officeDocument/2006/relationships/hyperlink" Target="https://django-mongodb-engine.readthedocs.org/en/latest/" TargetMode="External"/><Relationship Id="rId5" Type="http://schemas.openxmlformats.org/officeDocument/2006/relationships/hyperlink" Target="http://www.oracle.com/index.html" TargetMode="External"/><Relationship Id="rId4" Type="http://schemas.openxmlformats.org/officeDocument/2006/relationships/hyperlink" Target="http://www.sqlite.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tutorial/modules.html" TargetMode="External"/><Relationship Id="rId2" Type="http://schemas.openxmlformats.org/officeDocument/2006/relationships/hyperlink" Target="https://docs.djangoproject.com/en/3.0/ref/django-adm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jangoproject.com/en/3.0/topics/http/urls/" TargetMode="External"/><Relationship Id="rId2" Type="http://schemas.openxmlformats.org/officeDocument/2006/relationships/hyperlink" Target="https://docs.djangoproject.com/en/3.0/topics/settings/" TargetMode="External"/><Relationship Id="rId1" Type="http://schemas.openxmlformats.org/officeDocument/2006/relationships/slideLayout" Target="../slideLayouts/slideLayout2.xml"/><Relationship Id="rId5" Type="http://schemas.openxmlformats.org/officeDocument/2006/relationships/hyperlink" Target="https://docs.djangoproject.com/en/3.0/howto/deployment/wsgi/" TargetMode="External"/><Relationship Id="rId4" Type="http://schemas.openxmlformats.org/officeDocument/2006/relationships/hyperlink" Target="https://docs.djangoproject.com/en/3.0/howto/deployment/asg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err="1" smtClean="0"/>
              <a:t>Django</a:t>
            </a:r>
            <a:r>
              <a:rPr lang="en-US" sz="4400" dirty="0" smtClean="0"/>
              <a:t> Tutorial</a:t>
            </a:r>
            <a:endParaRPr lang="en-US" sz="4400" dirty="0"/>
          </a:p>
        </p:txBody>
      </p:sp>
      <p:sp>
        <p:nvSpPr>
          <p:cNvPr id="3" name="Subtitle 2"/>
          <p:cNvSpPr>
            <a:spLocks noGrp="1"/>
          </p:cNvSpPr>
          <p:nvPr>
            <p:ph type="subTitle" idx="1"/>
          </p:nvPr>
        </p:nvSpPr>
        <p:spPr/>
        <p:txBody>
          <a:bodyPr/>
          <a:lstStyle/>
          <a:p>
            <a:r>
              <a:rPr lang="en-US" dirty="0" smtClean="0"/>
              <a:t>	</a:t>
            </a:r>
          </a:p>
          <a:p>
            <a:r>
              <a:rPr lang="en-US" dirty="0" smtClean="0"/>
              <a:t>	Written by :</a:t>
            </a:r>
            <a:r>
              <a:rPr lang="en-US" dirty="0" err="1" smtClean="0"/>
              <a:t>Pooja</a:t>
            </a:r>
            <a:r>
              <a:rPr lang="en-US" dirty="0" smtClean="0"/>
              <a:t> </a:t>
            </a:r>
            <a:r>
              <a:rPr lang="en-US" dirty="0" err="1" smtClean="0"/>
              <a:t>Mishra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Django</a:t>
            </a:r>
            <a:r>
              <a:rPr lang="en-US" dirty="0" smtClean="0"/>
              <a:t> Admin interface</a:t>
            </a:r>
            <a:endParaRPr lang="en-US" dirty="0"/>
          </a:p>
        </p:txBody>
      </p:sp>
      <p:pic>
        <p:nvPicPr>
          <p:cNvPr id="4" name="Content Placeholder 3" descr="Screenshot-531-1.png"/>
          <p:cNvPicPr>
            <a:picLocks noGrp="1" noChangeAspect="1"/>
          </p:cNvPicPr>
          <p:nvPr>
            <p:ph idx="1"/>
          </p:nvPr>
        </p:nvPicPr>
        <p:blipFill>
          <a:blip r:embed="rId2"/>
          <a:stretch>
            <a:fillRect/>
          </a:stretch>
        </p:blipFill>
        <p:spPr>
          <a:xfrm>
            <a:off x="1435100" y="1524000"/>
            <a:ext cx="7499350" cy="4724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smtClean="0"/>
              <a:t>It prompts for login details, if no login id is created before, then a new </a:t>
            </a:r>
            <a:r>
              <a:rPr lang="en-US" dirty="0" err="1" smtClean="0"/>
              <a:t>superuser</a:t>
            </a:r>
            <a:r>
              <a:rPr lang="en-US" dirty="0" smtClean="0"/>
              <a:t> can be created by using the command given below:</a:t>
            </a:r>
          </a:p>
          <a:p>
            <a:r>
              <a:rPr lang="en-US" dirty="0" smtClean="0"/>
              <a:t>python manage.py </a:t>
            </a:r>
            <a:r>
              <a:rPr lang="en-US" dirty="0" err="1" smtClean="0"/>
              <a:t>createsuperuser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err="1" smtClean="0"/>
              <a:t>Django</a:t>
            </a:r>
            <a:r>
              <a:rPr lang="en-US" dirty="0" smtClean="0"/>
              <a:t> have </a:t>
            </a:r>
            <a:r>
              <a:rPr lang="en-US" dirty="0" err="1" smtClean="0"/>
              <a:t>bydefault</a:t>
            </a:r>
            <a:r>
              <a:rPr lang="en-US" dirty="0" smtClean="0"/>
              <a:t> admin interface </a:t>
            </a:r>
          </a:p>
          <a:p>
            <a:r>
              <a:rPr lang="en-US" dirty="0" smtClean="0"/>
              <a:t>To access this admin interface on browser write ‘/admin/’ at ‘localhost:8000/admin/’ and it shows the output as given below:</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Admin interface</a:t>
            </a:r>
            <a:endParaRPr lang="en-US" dirty="0"/>
          </a:p>
        </p:txBody>
      </p:sp>
      <p:sp>
        <p:nvSpPr>
          <p:cNvPr id="3" name="Content Placeholder 2"/>
          <p:cNvSpPr>
            <a:spLocks noGrp="1"/>
          </p:cNvSpPr>
          <p:nvPr>
            <p:ph idx="1"/>
          </p:nvPr>
        </p:nvSpPr>
        <p:spPr>
          <a:xfrm>
            <a:off x="1435608" y="1066800"/>
            <a:ext cx="7498080" cy="5181600"/>
          </a:xfrm>
        </p:spPr>
        <p:txBody>
          <a:bodyPr>
            <a:normAutofit lnSpcReduction="10000"/>
          </a:bodyPr>
          <a:lstStyle/>
          <a:p>
            <a:r>
              <a:rPr lang="en-US" sz="2800" b="1" dirty="0" err="1" smtClean="0"/>
              <a:t>Django</a:t>
            </a:r>
            <a:r>
              <a:rPr lang="en-US" sz="2800" dirty="0" smtClean="0"/>
              <a:t> provides a default </a:t>
            </a:r>
            <a:r>
              <a:rPr lang="en-US" sz="2800" b="1" dirty="0" smtClean="0"/>
              <a:t>admin interface</a:t>
            </a:r>
            <a:r>
              <a:rPr lang="en-US" sz="2800" dirty="0" smtClean="0"/>
              <a:t> which can be used to perform create, read, update and delete operations on the model directly. It reads set of data that explain and gives information about data from the model, to provide an instant </a:t>
            </a:r>
            <a:r>
              <a:rPr lang="en-US" sz="2800" b="1" dirty="0" smtClean="0"/>
              <a:t>interface</a:t>
            </a:r>
            <a:r>
              <a:rPr lang="en-US" sz="2800" dirty="0" smtClean="0"/>
              <a:t> where the user can adjust </a:t>
            </a:r>
            <a:r>
              <a:rPr lang="en-US" sz="2800" dirty="0" err="1" smtClean="0"/>
              <a:t>conten</a:t>
            </a:r>
            <a:endParaRPr lang="en-US" sz="2800" dirty="0" smtClean="0"/>
          </a:p>
          <a:p>
            <a:r>
              <a:rPr lang="en-US" sz="2800" b="1" dirty="0" smtClean="0"/>
              <a:t>Activating and Using the Admin Interface</a:t>
            </a:r>
            <a:r>
              <a:rPr lang="en-US" sz="2800" dirty="0" smtClean="0"/>
              <a:t/>
            </a:r>
            <a:br>
              <a:rPr lang="en-US" sz="2800" dirty="0" smtClean="0"/>
            </a:br>
            <a:r>
              <a:rPr lang="en-US" sz="2800" dirty="0" smtClean="0"/>
              <a:t>The admin app(</a:t>
            </a:r>
            <a:r>
              <a:rPr lang="en-US" sz="2800" dirty="0" err="1" smtClean="0"/>
              <a:t>django.contrib.admin</a:t>
            </a:r>
            <a:r>
              <a:rPr lang="en-US" sz="2800" dirty="0" smtClean="0"/>
              <a:t>) is enabled by default and already added into the INSTALLED_APPS list present in the settings.py </a:t>
            </a:r>
            <a:r>
              <a:rPr lang="en-US" sz="2800" dirty="0" err="1" smtClean="0"/>
              <a:t>file.ts</a:t>
            </a:r>
            <a:r>
              <a:rPr lang="en-US" sz="2800" dirty="0" smtClean="0"/>
              <a:t> of the application </a:t>
            </a:r>
            <a:r>
              <a:rPr lang="en-US" sz="1100" dirty="0" smtClean="0"/>
              <a:t>.</a:t>
            </a:r>
            <a:endParaRPr lang="en-US" sz="4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Django</a:t>
            </a:r>
            <a:r>
              <a:rPr lang="en-US" dirty="0" smtClean="0"/>
              <a:t> Support  Various Database</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Django</a:t>
            </a:r>
            <a:r>
              <a:rPr lang="en-US" dirty="0" smtClean="0"/>
              <a:t> supports several major database engines and you can set up any of them based on your comfort.</a:t>
            </a:r>
          </a:p>
          <a:p>
            <a:r>
              <a:rPr lang="en-US" dirty="0" err="1" smtClean="0">
                <a:hlinkClick r:id="rId2"/>
              </a:rPr>
              <a:t>MySQL</a:t>
            </a:r>
            <a:r>
              <a:rPr lang="en-US" dirty="0" smtClean="0">
                <a:hlinkClick r:id="rId2"/>
              </a:rPr>
              <a:t> (http://www.mysql.com/)</a:t>
            </a:r>
            <a:endParaRPr lang="en-US" dirty="0" smtClean="0"/>
          </a:p>
          <a:p>
            <a:r>
              <a:rPr lang="en-US" dirty="0" err="1" smtClean="0">
                <a:hlinkClick r:id="rId3"/>
              </a:rPr>
              <a:t>PostgreSQL</a:t>
            </a:r>
            <a:r>
              <a:rPr lang="en-US" dirty="0" smtClean="0">
                <a:hlinkClick r:id="rId3"/>
              </a:rPr>
              <a:t> (http://www.postgresql.org/)</a:t>
            </a:r>
            <a:endParaRPr lang="en-US" dirty="0" smtClean="0"/>
          </a:p>
          <a:p>
            <a:r>
              <a:rPr lang="en-US" dirty="0" err="1" smtClean="0">
                <a:hlinkClick r:id="rId4"/>
              </a:rPr>
              <a:t>SQLite</a:t>
            </a:r>
            <a:r>
              <a:rPr lang="en-US" dirty="0" smtClean="0">
                <a:hlinkClick r:id="rId4"/>
              </a:rPr>
              <a:t> 3 (http://www.sqlite.org/)</a:t>
            </a:r>
            <a:endParaRPr lang="en-US" dirty="0" smtClean="0"/>
          </a:p>
          <a:p>
            <a:r>
              <a:rPr lang="en-US" dirty="0" smtClean="0">
                <a:hlinkClick r:id="rId5"/>
              </a:rPr>
              <a:t>Oracle (http://www.oracle.com/)</a:t>
            </a:r>
            <a:endParaRPr lang="en-US" dirty="0" smtClean="0"/>
          </a:p>
          <a:p>
            <a:r>
              <a:rPr lang="en-US" dirty="0" err="1" smtClean="0">
                <a:hlinkClick r:id="rId6"/>
              </a:rPr>
              <a:t>MongoDb</a:t>
            </a:r>
            <a:r>
              <a:rPr lang="en-US" dirty="0" smtClean="0">
                <a:hlinkClick r:id="rId6"/>
              </a:rPr>
              <a:t> (https://django-mongodb-engine.readthedocs.org)</a:t>
            </a:r>
            <a:endParaRPr lang="en-US" dirty="0" smtClean="0"/>
          </a:p>
          <a:p>
            <a:r>
              <a:rPr lang="en-US" dirty="0" err="1" smtClean="0">
                <a:hlinkClick r:id="rId7"/>
              </a:rPr>
              <a:t>GoogleAppEngine</a:t>
            </a:r>
            <a:r>
              <a:rPr lang="en-US" dirty="0" smtClean="0">
                <a:hlinkClick r:id="rId7"/>
              </a:rPr>
              <a:t> </a:t>
            </a:r>
            <a:r>
              <a:rPr lang="en-US" dirty="0" err="1" smtClean="0">
                <a:hlinkClick r:id="rId7"/>
              </a:rPr>
              <a:t>Datastore</a:t>
            </a:r>
            <a:r>
              <a:rPr lang="en-US" dirty="0" smtClean="0">
                <a:hlinkClick r:id="rId7"/>
              </a:rPr>
              <a:t> (https://cloud.google.com/appengine/articles/django-nonrel)</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ob.png"/>
          <p:cNvPicPr>
            <a:picLocks noGrp="1" noChangeAspect="1"/>
          </p:cNvPicPr>
          <p:nvPr>
            <p:ph idx="1"/>
          </p:nvPr>
        </p:nvPicPr>
        <p:blipFill>
          <a:blip r:embed="rId2"/>
          <a:stretch>
            <a:fillRect/>
          </a:stretch>
        </p:blipFill>
        <p:spPr>
          <a:xfrm>
            <a:off x="1066800" y="304800"/>
            <a:ext cx="8077200" cy="63246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Django</a:t>
            </a:r>
            <a:r>
              <a:rPr lang="en-US" dirty="0" smtClean="0"/>
              <a:t> files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The outer </a:t>
            </a:r>
            <a:r>
              <a:rPr lang="en-US" dirty="0" err="1" smtClean="0"/>
              <a:t>mysite</a:t>
            </a:r>
            <a:r>
              <a:rPr lang="en-US" dirty="0" smtClean="0"/>
              <a:t>/ root directory is a container for your project. Its name doesn’t matter to </a:t>
            </a:r>
            <a:r>
              <a:rPr lang="en-US" dirty="0" err="1" smtClean="0"/>
              <a:t>Django</a:t>
            </a:r>
            <a:r>
              <a:rPr lang="en-US" dirty="0" smtClean="0"/>
              <a:t>; you can rename it to anything you like.</a:t>
            </a:r>
          </a:p>
          <a:p>
            <a:r>
              <a:rPr lang="en-US" dirty="0" smtClean="0"/>
              <a:t>manage.py: A command-line utility that lets you interact with this </a:t>
            </a:r>
            <a:r>
              <a:rPr lang="en-US" dirty="0" err="1" smtClean="0"/>
              <a:t>Django</a:t>
            </a:r>
            <a:r>
              <a:rPr lang="en-US" dirty="0" smtClean="0"/>
              <a:t> project in various ways. You can read all the details about manage.py in </a:t>
            </a:r>
            <a:r>
              <a:rPr lang="en-US" dirty="0" err="1" smtClean="0">
                <a:hlinkClick r:id="rId2"/>
              </a:rPr>
              <a:t>django</a:t>
            </a:r>
            <a:r>
              <a:rPr lang="en-US" dirty="0" smtClean="0">
                <a:hlinkClick r:id="rId2"/>
              </a:rPr>
              <a:t>-admin and manage.py</a:t>
            </a:r>
            <a:r>
              <a:rPr lang="en-US" dirty="0" smtClean="0"/>
              <a:t>.</a:t>
            </a:r>
          </a:p>
          <a:p>
            <a:r>
              <a:rPr lang="en-US" dirty="0" smtClean="0"/>
              <a:t>The inner </a:t>
            </a:r>
            <a:r>
              <a:rPr lang="en-US" dirty="0" err="1" smtClean="0"/>
              <a:t>mysite</a:t>
            </a:r>
            <a:r>
              <a:rPr lang="en-US" dirty="0" smtClean="0"/>
              <a:t>/ directory is the actual Python package for your project. Its name is the Python package name you’ll need to use to import anything inside it (e.g. </a:t>
            </a:r>
            <a:r>
              <a:rPr lang="en-US" dirty="0" err="1" smtClean="0"/>
              <a:t>mysite.urls</a:t>
            </a:r>
            <a:r>
              <a:rPr lang="en-US" dirty="0" smtClean="0"/>
              <a:t>).</a:t>
            </a:r>
          </a:p>
          <a:p>
            <a:r>
              <a:rPr lang="en-US" dirty="0" err="1" smtClean="0"/>
              <a:t>mysite</a:t>
            </a:r>
            <a:r>
              <a:rPr lang="en-US" dirty="0" smtClean="0"/>
              <a:t>/__</a:t>
            </a:r>
            <a:r>
              <a:rPr lang="en-US" dirty="0" err="1" smtClean="0"/>
              <a:t>init__.py</a:t>
            </a:r>
            <a:r>
              <a:rPr lang="en-US" dirty="0" smtClean="0"/>
              <a:t>: An empty file that tells Python that this directory should be considered a Python package. If you’re a Python beginner, read </a:t>
            </a:r>
            <a:r>
              <a:rPr lang="en-US" dirty="0" smtClean="0">
                <a:hlinkClick r:id="rId3" tooltip="(in Python v3.8)"/>
              </a:rPr>
              <a:t>more about packages</a:t>
            </a:r>
            <a:r>
              <a:rPr lang="en-US" dirty="0" smtClean="0"/>
              <a:t> in the official Python docs.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Django</a:t>
            </a:r>
            <a:r>
              <a:rPr lang="en-US" dirty="0" smtClean="0"/>
              <a:t> files</a:t>
            </a:r>
            <a:endParaRPr lang="en-US" dirty="0"/>
          </a:p>
        </p:txBody>
      </p:sp>
      <p:pic>
        <p:nvPicPr>
          <p:cNvPr id="4" name="Content Placeholder 3" descr="Screenshot-534-1.png"/>
          <p:cNvPicPr>
            <a:picLocks noGrp="1" noChangeAspect="1"/>
          </p:cNvPicPr>
          <p:nvPr>
            <p:ph idx="1"/>
          </p:nvPr>
        </p:nvPicPr>
        <p:blipFill>
          <a:blip r:embed="rId2"/>
          <a:stretch>
            <a:fillRect/>
          </a:stretch>
        </p:blipFill>
        <p:spPr>
          <a:xfrm>
            <a:off x="990600" y="1219200"/>
            <a:ext cx="8153400" cy="52578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mysite</a:t>
            </a:r>
            <a:r>
              <a:rPr lang="en-US" dirty="0" smtClean="0"/>
              <a:t>/settings.py: Settings/configuration for this </a:t>
            </a:r>
            <a:r>
              <a:rPr lang="en-US" dirty="0" err="1" smtClean="0"/>
              <a:t>Django</a:t>
            </a:r>
            <a:r>
              <a:rPr lang="en-US" dirty="0" smtClean="0"/>
              <a:t> project. </a:t>
            </a:r>
            <a:r>
              <a:rPr lang="en-US" dirty="0" err="1" smtClean="0">
                <a:hlinkClick r:id="rId2"/>
              </a:rPr>
              <a:t>Django</a:t>
            </a:r>
            <a:r>
              <a:rPr lang="en-US" dirty="0" smtClean="0">
                <a:hlinkClick r:id="rId2"/>
              </a:rPr>
              <a:t> settings</a:t>
            </a:r>
            <a:r>
              <a:rPr lang="en-US" dirty="0" smtClean="0"/>
              <a:t> will tell you all about how settings work.</a:t>
            </a:r>
          </a:p>
          <a:p>
            <a:r>
              <a:rPr lang="en-US" dirty="0" err="1" smtClean="0"/>
              <a:t>mysite</a:t>
            </a:r>
            <a:r>
              <a:rPr lang="en-US" dirty="0" smtClean="0"/>
              <a:t>/urls.py: The URL declarations for this </a:t>
            </a:r>
            <a:r>
              <a:rPr lang="en-US" dirty="0" err="1" smtClean="0"/>
              <a:t>Django</a:t>
            </a:r>
            <a:r>
              <a:rPr lang="en-US" dirty="0" smtClean="0"/>
              <a:t> project; a “table of contents” of your </a:t>
            </a:r>
            <a:r>
              <a:rPr lang="en-US" dirty="0" err="1" smtClean="0"/>
              <a:t>Django</a:t>
            </a:r>
            <a:r>
              <a:rPr lang="en-US" dirty="0" smtClean="0"/>
              <a:t>-powered site. You can read more about URLs in </a:t>
            </a:r>
            <a:r>
              <a:rPr lang="en-US" dirty="0" smtClean="0">
                <a:hlinkClick r:id="rId3"/>
              </a:rPr>
              <a:t>URL dispatcher</a:t>
            </a:r>
            <a:r>
              <a:rPr lang="en-US" dirty="0" smtClean="0"/>
              <a:t>.</a:t>
            </a:r>
          </a:p>
          <a:p>
            <a:r>
              <a:rPr lang="en-US" dirty="0" err="1" smtClean="0"/>
              <a:t>mysite</a:t>
            </a:r>
            <a:r>
              <a:rPr lang="en-US" dirty="0" smtClean="0"/>
              <a:t>/asgi.py: An entry-point for ASGI-compatible web servers to serve your project. See </a:t>
            </a:r>
            <a:r>
              <a:rPr lang="en-US" dirty="0" smtClean="0">
                <a:hlinkClick r:id="rId4"/>
              </a:rPr>
              <a:t>How to deploy with ASGI</a:t>
            </a:r>
            <a:r>
              <a:rPr lang="en-US" dirty="0" smtClean="0"/>
              <a:t> for more details.</a:t>
            </a:r>
          </a:p>
          <a:p>
            <a:r>
              <a:rPr lang="en-US" dirty="0" err="1" smtClean="0"/>
              <a:t>mysite</a:t>
            </a:r>
            <a:r>
              <a:rPr lang="en-US" dirty="0" smtClean="0"/>
              <a:t>/wsgi.py: An entry-point for WSGI-compatible web servers to serve your project. See </a:t>
            </a:r>
            <a:r>
              <a:rPr lang="en-US" dirty="0" smtClean="0">
                <a:hlinkClick r:id="rId5"/>
              </a:rPr>
              <a:t>How to deploy with WSGI</a:t>
            </a:r>
            <a:r>
              <a:rPr lang="en-US" dirty="0" smtClean="0"/>
              <a:t> for more details.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view function, or “view” for short, is simply a Python function that takes a web request and returns a web response. This response can be the HTML contents of a Web page, or a redirect, or a 404 error, or an XML document, or an image, etc. Example: You use view to create web pages, note that you need to associate a view to a URL to see it as a web page.</a:t>
            </a:r>
          </a:p>
          <a:p>
            <a:r>
              <a:rPr lang="en-US" dirty="0" smtClean="0"/>
              <a:t>In </a:t>
            </a:r>
            <a:r>
              <a:rPr lang="en-US" dirty="0" err="1" smtClean="0"/>
              <a:t>Django</a:t>
            </a:r>
            <a:r>
              <a:rPr lang="en-US" dirty="0" smtClean="0"/>
              <a:t>, views have to be created in the app views.py file.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Python Web Frameworks</a:t>
            </a:r>
          </a:p>
          <a:p>
            <a:r>
              <a:rPr lang="en-US" dirty="0" smtClean="0"/>
              <a:t>What is </a:t>
            </a:r>
            <a:r>
              <a:rPr lang="en-US" dirty="0" err="1" smtClean="0"/>
              <a:t>Django</a:t>
            </a:r>
            <a:r>
              <a:rPr lang="en-US" dirty="0" smtClean="0"/>
              <a:t> ?</a:t>
            </a:r>
          </a:p>
          <a:p>
            <a:r>
              <a:rPr lang="en-US" dirty="0" smtClean="0"/>
              <a:t>Why Use </a:t>
            </a:r>
            <a:r>
              <a:rPr lang="en-US" dirty="0" err="1" smtClean="0"/>
              <a:t>django</a:t>
            </a:r>
            <a:endParaRPr lang="en-US" dirty="0" smtClean="0"/>
          </a:p>
          <a:p>
            <a:r>
              <a:rPr lang="en-US" dirty="0" smtClean="0"/>
              <a:t>Who use </a:t>
            </a:r>
            <a:r>
              <a:rPr lang="en-US" dirty="0" err="1" smtClean="0"/>
              <a:t>Django</a:t>
            </a:r>
            <a:endParaRPr lang="en-US" dirty="0" smtClean="0"/>
          </a:p>
          <a:p>
            <a:r>
              <a:rPr lang="en-US" dirty="0" err="1" smtClean="0"/>
              <a:t>Django</a:t>
            </a:r>
            <a:r>
              <a:rPr lang="en-US" dirty="0" smtClean="0"/>
              <a:t> as an MVC Design Pattern</a:t>
            </a:r>
          </a:p>
          <a:p>
            <a:r>
              <a:rPr lang="en-US" dirty="0" smtClean="0"/>
              <a:t>MVT architecture (Flow)</a:t>
            </a:r>
          </a:p>
          <a:p>
            <a:r>
              <a:rPr lang="en-US" dirty="0" err="1" smtClean="0"/>
              <a:t>Django</a:t>
            </a:r>
            <a:r>
              <a:rPr lang="en-US" dirty="0" smtClean="0"/>
              <a:t> admin interface</a:t>
            </a:r>
          </a:p>
          <a:p>
            <a:r>
              <a:rPr lang="en-US" dirty="0" err="1" smtClean="0"/>
              <a:t>Django</a:t>
            </a:r>
            <a:r>
              <a:rPr lang="en-US" dirty="0" smtClean="0"/>
              <a:t> files</a:t>
            </a:r>
          </a:p>
          <a:p>
            <a:r>
              <a:rPr lang="en-US" dirty="0" err="1" smtClean="0"/>
              <a:t>Django</a:t>
            </a:r>
            <a:r>
              <a:rPr lang="en-US" dirty="0" smtClean="0"/>
              <a:t> support various Database</a:t>
            </a:r>
          </a:p>
          <a:p>
            <a:r>
              <a:rPr lang="en-US" dirty="0" smtClean="0"/>
              <a:t>Advantage of </a:t>
            </a:r>
            <a:r>
              <a:rPr lang="en-US" dirty="0" err="1" smtClean="0"/>
              <a:t>Django</a:t>
            </a:r>
            <a:endParaRPr lang="en-US" dirty="0" smtClean="0"/>
          </a:p>
          <a:p>
            <a:r>
              <a:rPr lang="en-US" dirty="0" smtClean="0"/>
              <a:t>Simple Application</a:t>
            </a:r>
          </a:p>
          <a:p>
            <a:r>
              <a:rPr lang="en-US" dirty="0" smtClean="0"/>
              <a:t>Conclusion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 file</a:t>
            </a:r>
            <a:endParaRPr lang="en-US" dirty="0"/>
          </a:p>
        </p:txBody>
      </p:sp>
      <p:sp>
        <p:nvSpPr>
          <p:cNvPr id="3" name="Content Placeholder 2"/>
          <p:cNvSpPr>
            <a:spLocks noGrp="1"/>
          </p:cNvSpPr>
          <p:nvPr>
            <p:ph idx="1"/>
          </p:nvPr>
        </p:nvSpPr>
        <p:spPr/>
        <p:txBody>
          <a:bodyPr>
            <a:normAutofit/>
          </a:bodyPr>
          <a:lstStyle/>
          <a:p>
            <a:r>
              <a:rPr lang="en-US" sz="2800" dirty="0" smtClean="0"/>
              <a:t>Now that we have a working view as explained in the previous chapters. We want to access that view via a URL. </a:t>
            </a:r>
            <a:r>
              <a:rPr lang="en-US" sz="2800" dirty="0" err="1" smtClean="0"/>
              <a:t>Django</a:t>
            </a:r>
            <a:r>
              <a:rPr lang="en-US" sz="2800" dirty="0" smtClean="0"/>
              <a:t> has his own way for URL mapping and it's done by editing your project url.py file </a:t>
            </a:r>
            <a:r>
              <a:rPr lang="en-US" sz="2800" b="1" dirty="0" smtClean="0"/>
              <a:t>(</a:t>
            </a:r>
            <a:r>
              <a:rPr lang="en-US" sz="2800" b="1" dirty="0" err="1" smtClean="0"/>
              <a:t>myproject</a:t>
            </a:r>
            <a:r>
              <a:rPr lang="en-US" sz="2800" b="1" dirty="0" smtClean="0"/>
              <a:t>/url.py)</a:t>
            </a:r>
            <a:r>
              <a:rPr lang="en-US" sz="2800" dirty="0" smtClean="0"/>
              <a:t>. The url.py file looks like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Template section</a:t>
            </a:r>
            <a:endParaRPr lang="en-US" dirty="0"/>
          </a:p>
        </p:txBody>
      </p:sp>
      <p:sp>
        <p:nvSpPr>
          <p:cNvPr id="3" name="Content Placeholder 2"/>
          <p:cNvSpPr>
            <a:spLocks noGrp="1"/>
          </p:cNvSpPr>
          <p:nvPr>
            <p:ph idx="1"/>
          </p:nvPr>
        </p:nvSpPr>
        <p:spPr>
          <a:xfrm>
            <a:off x="1435608" y="1143000"/>
            <a:ext cx="7498080" cy="5105400"/>
          </a:xfrm>
        </p:spPr>
        <p:txBody>
          <a:bodyPr>
            <a:noAutofit/>
          </a:bodyPr>
          <a:lstStyle/>
          <a:p>
            <a:r>
              <a:rPr lang="en-US" sz="2800" dirty="0" err="1" smtClean="0"/>
              <a:t>Django</a:t>
            </a:r>
            <a:r>
              <a:rPr lang="en-US" sz="2800" dirty="0" smtClean="0"/>
              <a:t> makes it possible to separate python and HTML, the python goes in views and HTML goes in templates. To link the two, </a:t>
            </a:r>
            <a:r>
              <a:rPr lang="en-US" sz="2800" dirty="0" err="1" smtClean="0"/>
              <a:t>Django</a:t>
            </a:r>
            <a:r>
              <a:rPr lang="en-US" sz="2800" dirty="0" smtClean="0"/>
              <a:t> relies on the render function and the </a:t>
            </a:r>
            <a:r>
              <a:rPr lang="en-US" sz="2800" dirty="0" err="1" smtClean="0"/>
              <a:t>Django</a:t>
            </a:r>
            <a:r>
              <a:rPr lang="en-US" sz="2800" dirty="0" smtClean="0"/>
              <a:t> Template language.</a:t>
            </a:r>
          </a:p>
          <a:p>
            <a:r>
              <a:rPr lang="en-US" sz="2800" dirty="0" err="1" smtClean="0"/>
              <a:t>Django’s</a:t>
            </a:r>
            <a:r>
              <a:rPr lang="en-US" sz="2800" dirty="0" smtClean="0"/>
              <a:t> template engine offers a mini-language to define the user-facing layer of the application.</a:t>
            </a:r>
          </a:p>
          <a:p>
            <a:r>
              <a:rPr lang="en-US" sz="2800" dirty="0" smtClean="0"/>
              <a:t>Displaying Variables</a:t>
            </a:r>
          </a:p>
          <a:p>
            <a:r>
              <a:rPr lang="en-US" sz="2800" dirty="0" smtClean="0"/>
              <a:t>A variable looks like this: {{variable}}. The template replaces the variable by the variable sent by the view in the third parameter of the render function.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Model.py</a:t>
            </a:r>
            <a:endParaRPr lang="en-US" dirty="0"/>
          </a:p>
        </p:txBody>
      </p:sp>
      <p:sp>
        <p:nvSpPr>
          <p:cNvPr id="3" name="Content Placeholder 2"/>
          <p:cNvSpPr>
            <a:spLocks noGrp="1"/>
          </p:cNvSpPr>
          <p:nvPr>
            <p:ph idx="1"/>
          </p:nvPr>
        </p:nvSpPr>
        <p:spPr/>
        <p:txBody>
          <a:bodyPr/>
          <a:lstStyle/>
          <a:p>
            <a:r>
              <a:rPr lang="en-US" dirty="0" smtClean="0"/>
              <a:t>A model is a class that represents table or collection in our DB, and where every attribute of the class is a field of the table or collection. Models are defined in the app/models.py (in our example: </a:t>
            </a:r>
            <a:r>
              <a:rPr lang="en-US" dirty="0" err="1" smtClean="0"/>
              <a:t>myapp</a:t>
            </a:r>
            <a:r>
              <a:rPr lang="en-US" dirty="0" smtClean="0"/>
              <a:t>/models.py)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Form.py </a:t>
            </a:r>
            <a:endParaRPr lang="en-US" dirty="0"/>
          </a:p>
        </p:txBody>
      </p:sp>
      <p:sp>
        <p:nvSpPr>
          <p:cNvPr id="3" name="Content Placeholder 2"/>
          <p:cNvSpPr>
            <a:spLocks noGrp="1"/>
          </p:cNvSpPr>
          <p:nvPr>
            <p:ph idx="1"/>
          </p:nvPr>
        </p:nvSpPr>
        <p:spPr/>
        <p:txBody>
          <a:bodyPr/>
          <a:lstStyle/>
          <a:p>
            <a:r>
              <a:rPr lang="en-US" dirty="0" smtClean="0"/>
              <a:t>Creating forms in </a:t>
            </a:r>
            <a:r>
              <a:rPr lang="en-US" dirty="0" err="1" smtClean="0"/>
              <a:t>Django</a:t>
            </a:r>
            <a:r>
              <a:rPr lang="en-US" dirty="0" smtClean="0"/>
              <a:t>, is really similar to creating a model. Here again, we just need to inherit from </a:t>
            </a:r>
            <a:r>
              <a:rPr lang="en-US" dirty="0" err="1" smtClean="0"/>
              <a:t>Django</a:t>
            </a:r>
            <a:r>
              <a:rPr lang="en-US" dirty="0" smtClean="0"/>
              <a:t> class and the class attributes will be the form fields. Let's add a </a:t>
            </a:r>
            <a:r>
              <a:rPr lang="en-US" b="1" dirty="0" smtClean="0"/>
              <a:t>forms.py</a:t>
            </a:r>
            <a:r>
              <a:rPr lang="en-US" dirty="0" smtClean="0"/>
              <a:t> file in </a:t>
            </a:r>
            <a:r>
              <a:rPr lang="en-US" dirty="0" err="1" smtClean="0"/>
              <a:t>myapp</a:t>
            </a:r>
            <a:r>
              <a:rPr lang="en-US" dirty="0" smtClean="0"/>
              <a:t> folder to contain our app forms. We will create a login form.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Download </a:t>
            </a:r>
            <a:r>
              <a:rPr lang="en-US" dirty="0" err="1" smtClean="0"/>
              <a:t>django</a:t>
            </a:r>
            <a:endParaRPr lang="en-US" dirty="0"/>
          </a:p>
        </p:txBody>
      </p:sp>
      <p:pic>
        <p:nvPicPr>
          <p:cNvPr id="4" name="Content Placeholder 3" descr="4.PNG"/>
          <p:cNvPicPr>
            <a:picLocks noGrp="1" noChangeAspect="1"/>
          </p:cNvPicPr>
          <p:nvPr>
            <p:ph idx="1"/>
          </p:nvPr>
        </p:nvPicPr>
        <p:blipFill>
          <a:blip r:embed="rId2"/>
          <a:stretch>
            <a:fillRect/>
          </a:stretch>
        </p:blipFill>
        <p:spPr>
          <a:xfrm>
            <a:off x="1435100" y="1828800"/>
            <a:ext cx="7499350" cy="22098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project</a:t>
            </a:r>
            <a:endParaRPr lang="en-US" dirty="0"/>
          </a:p>
        </p:txBody>
      </p:sp>
      <p:pic>
        <p:nvPicPr>
          <p:cNvPr id="4" name="Content Placeholder 3" descr="5.PNG"/>
          <p:cNvPicPr>
            <a:picLocks noGrp="1" noChangeAspect="1"/>
          </p:cNvPicPr>
          <p:nvPr>
            <p:ph idx="1"/>
          </p:nvPr>
        </p:nvPicPr>
        <p:blipFill>
          <a:blip r:embed="rId2"/>
          <a:stretch>
            <a:fillRect/>
          </a:stretch>
        </p:blipFill>
        <p:spPr>
          <a:xfrm>
            <a:off x="2002980" y="2667000"/>
            <a:ext cx="6363589" cy="19812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Advantage</a:t>
            </a:r>
            <a:endParaRPr lang="en-US" dirty="0"/>
          </a:p>
        </p:txBody>
      </p:sp>
      <p:sp>
        <p:nvSpPr>
          <p:cNvPr id="3" name="Content Placeholder 2"/>
          <p:cNvSpPr>
            <a:spLocks noGrp="1"/>
          </p:cNvSpPr>
          <p:nvPr>
            <p:ph idx="1"/>
          </p:nvPr>
        </p:nvSpPr>
        <p:spPr/>
        <p:txBody>
          <a:bodyPr>
            <a:noAutofit/>
          </a:bodyPr>
          <a:lstStyle/>
          <a:p>
            <a:r>
              <a:rPr lang="en-US" sz="2800" b="1" dirty="0" smtClean="0"/>
              <a:t>Object-Relational Mapping (ORM) Support</a:t>
            </a:r>
            <a:r>
              <a:rPr lang="en-US" sz="2800" dirty="0" smtClean="0"/>
              <a:t> − </a:t>
            </a:r>
            <a:r>
              <a:rPr lang="en-US" sz="2800" dirty="0" err="1" smtClean="0"/>
              <a:t>Django</a:t>
            </a:r>
            <a:r>
              <a:rPr lang="en-US" sz="2800" dirty="0" smtClean="0"/>
              <a:t> provides a bridge between the data model and the database engine, and supports a large set of database systems including </a:t>
            </a:r>
            <a:r>
              <a:rPr lang="en-US" sz="2800" dirty="0" err="1" smtClean="0"/>
              <a:t>MySQL</a:t>
            </a:r>
            <a:r>
              <a:rPr lang="en-US" sz="2800" dirty="0" smtClean="0"/>
              <a:t>, Oracle, </a:t>
            </a:r>
            <a:r>
              <a:rPr lang="en-US" sz="2800" dirty="0" err="1" smtClean="0"/>
              <a:t>Postgres</a:t>
            </a:r>
            <a:r>
              <a:rPr lang="en-US" sz="2800" dirty="0" smtClean="0"/>
              <a:t>, etc. </a:t>
            </a:r>
            <a:r>
              <a:rPr lang="en-US" sz="2800" dirty="0" err="1" smtClean="0"/>
              <a:t>Django</a:t>
            </a:r>
            <a:r>
              <a:rPr lang="en-US" sz="2800" dirty="0" smtClean="0"/>
              <a:t> also supports </a:t>
            </a:r>
            <a:r>
              <a:rPr lang="en-US" sz="2800" dirty="0" err="1" smtClean="0"/>
              <a:t>NoSQL</a:t>
            </a:r>
            <a:r>
              <a:rPr lang="en-US" sz="2800" dirty="0" smtClean="0"/>
              <a:t> database through </a:t>
            </a:r>
            <a:r>
              <a:rPr lang="en-US" sz="2800" dirty="0" err="1" smtClean="0"/>
              <a:t>Django-nonrel</a:t>
            </a:r>
            <a:r>
              <a:rPr lang="en-US" sz="2800" dirty="0" smtClean="0"/>
              <a:t> fork. </a:t>
            </a:r>
          </a:p>
          <a:p>
            <a:r>
              <a:rPr lang="en-US" sz="2800" b="1" dirty="0" smtClean="0"/>
              <a:t>Multilingual Support</a:t>
            </a:r>
            <a:r>
              <a:rPr lang="en-US" sz="2800" dirty="0" smtClean="0"/>
              <a:t> − </a:t>
            </a:r>
            <a:r>
              <a:rPr lang="en-US" sz="2800" dirty="0" err="1" smtClean="0"/>
              <a:t>Django</a:t>
            </a:r>
            <a:r>
              <a:rPr lang="en-US" sz="2800" dirty="0" smtClean="0"/>
              <a:t> supports multilingual websites through its built-in internationalization system. So you can develop your website, which would support multiple languages.</a:t>
            </a:r>
          </a:p>
          <a:p>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sz="2800" b="1" dirty="0" smtClean="0"/>
              <a:t>Framework Support</a:t>
            </a:r>
            <a:r>
              <a:rPr lang="en-US" sz="2800" dirty="0" smtClean="0"/>
              <a:t> − </a:t>
            </a:r>
            <a:r>
              <a:rPr lang="en-US" sz="2800" dirty="0" err="1" smtClean="0"/>
              <a:t>Django</a:t>
            </a:r>
            <a:r>
              <a:rPr lang="en-US" sz="2800" dirty="0" smtClean="0"/>
              <a:t> has built-in support for Ajax, RSS, Caching and various other frameworks.</a:t>
            </a:r>
          </a:p>
          <a:p>
            <a:r>
              <a:rPr lang="en-US" sz="2800" b="1" dirty="0" smtClean="0"/>
              <a:t>Administration GUI</a:t>
            </a:r>
            <a:r>
              <a:rPr lang="en-US" sz="2800" dirty="0" smtClean="0"/>
              <a:t> − </a:t>
            </a:r>
            <a:r>
              <a:rPr lang="en-US" sz="2800" dirty="0" err="1" smtClean="0"/>
              <a:t>Django</a:t>
            </a:r>
            <a:r>
              <a:rPr lang="en-US" sz="2800" dirty="0" smtClean="0"/>
              <a:t> provides a nice ready-to-use user interface for administrative activities.</a:t>
            </a:r>
          </a:p>
          <a:p>
            <a:r>
              <a:rPr lang="en-US" sz="2800" b="1" dirty="0" smtClean="0"/>
              <a:t>Development Environment</a:t>
            </a:r>
            <a:r>
              <a:rPr lang="en-US" sz="2800" dirty="0" smtClean="0"/>
              <a:t> − </a:t>
            </a:r>
            <a:r>
              <a:rPr lang="en-US" sz="2800" dirty="0" err="1" smtClean="0"/>
              <a:t>Django</a:t>
            </a:r>
            <a:r>
              <a:rPr lang="en-US" sz="2800" dirty="0" smtClean="0"/>
              <a:t> comes with a lightweight web server to facilitate end-to-end application development and testing.</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6600" dirty="0" smtClean="0"/>
          </a:p>
          <a:p>
            <a:pPr>
              <a:buNone/>
            </a:pPr>
            <a:r>
              <a:rPr lang="en-US" sz="7200" dirty="0" smtClean="0"/>
              <a:t>       Thank You</a:t>
            </a:r>
            <a:endParaRPr lang="en-US"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web frameworks</a:t>
            </a:r>
            <a:endParaRPr lang="en-US" dirty="0"/>
          </a:p>
        </p:txBody>
      </p:sp>
      <p:pic>
        <p:nvPicPr>
          <p:cNvPr id="4" name="Content Placeholder 3" descr="image_5.png"/>
          <p:cNvPicPr>
            <a:picLocks noGrp="1" noChangeAspect="1"/>
          </p:cNvPicPr>
          <p:nvPr>
            <p:ph idx="1"/>
          </p:nvPr>
        </p:nvPicPr>
        <p:blipFill>
          <a:blip r:embed="rId2"/>
          <a:stretch>
            <a:fillRect/>
          </a:stretch>
        </p:blipFill>
        <p:spPr>
          <a:xfrm>
            <a:off x="1295400" y="1295400"/>
            <a:ext cx="7385464" cy="51816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Django</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sz="3000" dirty="0" err="1" smtClean="0"/>
              <a:t>Django</a:t>
            </a:r>
            <a:r>
              <a:rPr lang="en-US" sz="3000" dirty="0" smtClean="0"/>
              <a:t> is pronounced JANG-oh. The “D” is silent.</a:t>
            </a:r>
          </a:p>
          <a:p>
            <a:r>
              <a:rPr lang="en-US" sz="3000" dirty="0" err="1" smtClean="0"/>
              <a:t>Django</a:t>
            </a:r>
            <a:r>
              <a:rPr lang="en-US" sz="3000" dirty="0" smtClean="0"/>
              <a:t> is a free and open source web application framework written in Python</a:t>
            </a:r>
          </a:p>
          <a:p>
            <a:r>
              <a:rPr lang="en-US" sz="3000" dirty="0" err="1" smtClean="0"/>
              <a:t>Django</a:t>
            </a:r>
            <a:r>
              <a:rPr lang="en-US" sz="3000" dirty="0" smtClean="0"/>
              <a:t> is a high-level Python web framework that encourages rapid development and clean, pragmatic design.” </a:t>
            </a:r>
          </a:p>
          <a:p>
            <a:r>
              <a:rPr lang="en-US" sz="3000" dirty="0" smtClean="0"/>
              <a:t> A framework is nothing more than a collection of modules that make development easier.</a:t>
            </a:r>
          </a:p>
          <a:p>
            <a:r>
              <a:rPr lang="en-US" sz="3000" dirty="0" err="1" smtClean="0"/>
              <a:t>Django</a:t>
            </a:r>
            <a:r>
              <a:rPr lang="en-US" sz="3000" dirty="0" smtClean="0"/>
              <a:t> offers a big collection of modules which you can use in your own projects.</a:t>
            </a:r>
          </a:p>
          <a:p>
            <a:pPr>
              <a:buNone/>
            </a:pP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err="1" smtClean="0"/>
              <a:t>Django</a:t>
            </a:r>
            <a:r>
              <a:rPr lang="en-US" dirty="0" smtClean="0"/>
              <a:t> helps eliminate repetitive tasks making the development process an easy and time saving experience. </a:t>
            </a:r>
          </a:p>
          <a:p>
            <a:r>
              <a:rPr lang="en-US" dirty="0" smtClean="0"/>
              <a:t>Dynamic and database driven websites</a:t>
            </a:r>
          </a:p>
          <a:p>
            <a:r>
              <a:rPr lang="en-US" sz="2800" b="1" dirty="0" smtClean="0"/>
              <a:t>Note</a:t>
            </a:r>
            <a:r>
              <a:rPr lang="en-US" sz="2800" dirty="0" smtClean="0"/>
              <a:t> − </a:t>
            </a:r>
            <a:r>
              <a:rPr lang="en-US" sz="2800" dirty="0" err="1" smtClean="0"/>
              <a:t>Django</a:t>
            </a:r>
            <a:r>
              <a:rPr lang="en-US" sz="2800" dirty="0" smtClean="0"/>
              <a:t> is a registered trademark of the </a:t>
            </a:r>
            <a:r>
              <a:rPr lang="en-US" sz="2800" dirty="0" err="1" smtClean="0"/>
              <a:t>Django</a:t>
            </a:r>
            <a:r>
              <a:rPr lang="en-US" sz="2800" dirty="0" smtClean="0"/>
              <a:t> Software Foundation, and is licensed under BSD License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Django</a:t>
            </a:r>
            <a:r>
              <a:rPr lang="en-US" dirty="0" smtClean="0"/>
              <a:t> ?</a:t>
            </a:r>
            <a:endParaRPr lang="en-US" dirty="0"/>
          </a:p>
        </p:txBody>
      </p:sp>
      <p:sp>
        <p:nvSpPr>
          <p:cNvPr id="3" name="Content Placeholder 2"/>
          <p:cNvSpPr>
            <a:spLocks noGrp="1"/>
          </p:cNvSpPr>
          <p:nvPr>
            <p:ph idx="1"/>
          </p:nvPr>
        </p:nvSpPr>
        <p:spPr/>
        <p:txBody>
          <a:bodyPr/>
          <a:lstStyle/>
          <a:p>
            <a:r>
              <a:rPr lang="en-US" b="1" dirty="0" smtClean="0"/>
              <a:t>It’s fast and simple</a:t>
            </a:r>
          </a:p>
          <a:p>
            <a:r>
              <a:rPr lang="en-US" b="1" dirty="0" smtClean="0"/>
              <a:t>It’s secure</a:t>
            </a:r>
          </a:p>
          <a:p>
            <a:r>
              <a:rPr lang="en-US" b="1" dirty="0" smtClean="0"/>
              <a:t>It suits any web application project</a:t>
            </a:r>
          </a:p>
          <a:p>
            <a:r>
              <a:rPr lang="en-US" b="1" dirty="0" smtClean="0"/>
              <a:t>It’s well-established</a:t>
            </a:r>
          </a:p>
          <a:p>
            <a:r>
              <a:rPr lang="en-US" dirty="0" err="1" smtClean="0"/>
              <a:t>Django</a:t>
            </a:r>
            <a:r>
              <a:rPr lang="en-US" dirty="0" smtClean="0"/>
              <a:t> follows the Don’t Repeat Yourself (DRY) principle</a:t>
            </a:r>
            <a:endParaRPr lang="en-US" b="1"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 </a:t>
            </a:r>
            <a:r>
              <a:rPr lang="en-US" dirty="0" err="1" smtClean="0"/>
              <a:t>Django</a:t>
            </a:r>
            <a:r>
              <a:rPr lang="en-US" dirty="0" smtClean="0"/>
              <a:t>?</a:t>
            </a:r>
            <a:endParaRPr lang="en-US" dirty="0"/>
          </a:p>
        </p:txBody>
      </p:sp>
      <p:pic>
        <p:nvPicPr>
          <p:cNvPr id="4" name="Content Placeholder 3" descr="IMG_4-1.png"/>
          <p:cNvPicPr>
            <a:picLocks noGrp="1" noChangeAspect="1"/>
          </p:cNvPicPr>
          <p:nvPr>
            <p:ph idx="1"/>
          </p:nvPr>
        </p:nvPicPr>
        <p:blipFill>
          <a:blip r:embed="rId2"/>
          <a:stretch>
            <a:fillRect/>
          </a:stretch>
        </p:blipFill>
        <p:spPr>
          <a:xfrm>
            <a:off x="1219200" y="1371600"/>
            <a:ext cx="7715250" cy="5029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smtClean="0"/>
              <a:t>Django</a:t>
            </a:r>
            <a:r>
              <a:rPr lang="en-US" sz="4400" dirty="0" smtClean="0"/>
              <a:t> as an MVC Design Pattern</a:t>
            </a:r>
            <a:br>
              <a:rPr lang="en-US" sz="4400" dirty="0" smtClean="0"/>
            </a:br>
            <a:endParaRPr lang="en-US" dirty="0"/>
          </a:p>
        </p:txBody>
      </p:sp>
      <p:sp>
        <p:nvSpPr>
          <p:cNvPr id="3" name="Content Placeholder 2"/>
          <p:cNvSpPr>
            <a:spLocks noGrp="1"/>
          </p:cNvSpPr>
          <p:nvPr>
            <p:ph idx="1"/>
          </p:nvPr>
        </p:nvSpPr>
        <p:spPr/>
        <p:txBody>
          <a:bodyPr>
            <a:noAutofit/>
          </a:bodyPr>
          <a:lstStyle/>
          <a:p>
            <a:r>
              <a:rPr lang="en-US" sz="2000" b="1" dirty="0" smtClean="0"/>
              <a:t>MVT Architecture:</a:t>
            </a:r>
          </a:p>
          <a:p>
            <a:r>
              <a:rPr lang="en-US" sz="2400" dirty="0" smtClean="0"/>
              <a:t>Models</a:t>
            </a:r>
          </a:p>
          <a:p>
            <a:pPr lvl="1"/>
            <a:r>
              <a:rPr lang="en-US" sz="2000" dirty="0" smtClean="0"/>
              <a:t>Describes your data structure/database schema</a:t>
            </a:r>
            <a:endParaRPr lang="en-US" sz="1600" dirty="0" smtClean="0"/>
          </a:p>
          <a:p>
            <a:r>
              <a:rPr lang="en-US" sz="2400" dirty="0" smtClean="0"/>
              <a:t>Views</a:t>
            </a:r>
          </a:p>
          <a:p>
            <a:pPr lvl="1"/>
            <a:r>
              <a:rPr lang="en-US" sz="2000" dirty="0" smtClean="0"/>
              <a:t>Controls What a user sees</a:t>
            </a:r>
            <a:endParaRPr lang="en-US" sz="3200" dirty="0" smtClean="0"/>
          </a:p>
          <a:p>
            <a:r>
              <a:rPr lang="en-US" sz="2400" dirty="0" smtClean="0"/>
              <a:t>Templates</a:t>
            </a:r>
          </a:p>
          <a:p>
            <a:pPr lvl="1"/>
            <a:r>
              <a:rPr lang="en-US" sz="2000" dirty="0" smtClean="0"/>
              <a:t>How a user sees it</a:t>
            </a:r>
          </a:p>
          <a:p>
            <a:r>
              <a:rPr lang="en-US" sz="2400" dirty="0" smtClean="0"/>
              <a:t>Controller , </a:t>
            </a:r>
          </a:p>
          <a:p>
            <a:pPr lvl="1"/>
            <a:r>
              <a:rPr lang="en-US" sz="2000" dirty="0" smtClean="0"/>
              <a:t>The </a:t>
            </a:r>
            <a:r>
              <a:rPr lang="en-US" sz="2000" dirty="0" err="1" smtClean="0"/>
              <a:t>Django</a:t>
            </a:r>
            <a:r>
              <a:rPr lang="en-US" sz="2000" dirty="0" smtClean="0"/>
              <a:t> Framework ,</a:t>
            </a:r>
          </a:p>
          <a:p>
            <a:pPr lvl="1"/>
            <a:r>
              <a:rPr lang="en-US" sz="2000" dirty="0" smtClean="0"/>
              <a:t>URL parsing</a:t>
            </a:r>
          </a:p>
          <a:p>
            <a:pPr>
              <a:buNone/>
            </a:pPr>
            <a:r>
              <a:rPr lang="en-US" sz="2000" dirty="0" smtClean="0"/>
              <a:t/>
            </a:r>
            <a:br>
              <a:rPr lang="en-US" sz="2000" dirty="0" smtClean="0"/>
            </a:br>
            <a:endParaRPr lang="en-US" sz="2000" dirty="0" smtClean="0"/>
          </a:p>
          <a:p>
            <a:pPr>
              <a:buNone/>
            </a:pP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MVT architecture (Flow)</a:t>
            </a:r>
            <a:br>
              <a:rPr lang="en-US" dirty="0" smtClean="0"/>
            </a:br>
            <a:endParaRPr lang="en-US" dirty="0"/>
          </a:p>
        </p:txBody>
      </p:sp>
      <p:pic>
        <p:nvPicPr>
          <p:cNvPr id="4" name="Content Placeholder 3" descr="why_django_is_the_best_web_framework_for_your_project_2_image_3.png"/>
          <p:cNvPicPr>
            <a:picLocks noGrp="1" noChangeAspect="1"/>
          </p:cNvPicPr>
          <p:nvPr>
            <p:ph idx="1"/>
          </p:nvPr>
        </p:nvPicPr>
        <p:blipFill>
          <a:blip r:embed="rId2"/>
          <a:stretch>
            <a:fillRect/>
          </a:stretch>
        </p:blipFill>
        <p:spPr>
          <a:xfrm>
            <a:off x="1066800" y="1219200"/>
            <a:ext cx="7867650" cy="51816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207</TotalTime>
  <Words>669</Words>
  <Application>Microsoft Office PowerPoint</Application>
  <PresentationFormat>On-screen Show (4:3)</PresentationFormat>
  <Paragraphs>103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Django Tutorial</vt:lpstr>
      <vt:lpstr>Content</vt:lpstr>
      <vt:lpstr>Python web frameworks</vt:lpstr>
      <vt:lpstr>What is Django ?</vt:lpstr>
      <vt:lpstr>Cont..</vt:lpstr>
      <vt:lpstr>Why use Django ?</vt:lpstr>
      <vt:lpstr>Who use Django?</vt:lpstr>
      <vt:lpstr>Django as an MVC Design Pattern </vt:lpstr>
      <vt:lpstr>MVT architecture (Flow) </vt:lpstr>
      <vt:lpstr>Django Admin interface</vt:lpstr>
      <vt:lpstr>Cont..</vt:lpstr>
      <vt:lpstr>Cont..</vt:lpstr>
      <vt:lpstr>Admin interface</vt:lpstr>
      <vt:lpstr>Django Support  Various Database </vt:lpstr>
      <vt:lpstr>Slide 15</vt:lpstr>
      <vt:lpstr>Django files</vt:lpstr>
      <vt:lpstr>Django files</vt:lpstr>
      <vt:lpstr>Conti..</vt:lpstr>
      <vt:lpstr>View</vt:lpstr>
      <vt:lpstr>Url file</vt:lpstr>
      <vt:lpstr>Template section</vt:lpstr>
      <vt:lpstr>Model.py</vt:lpstr>
      <vt:lpstr>Form.py </vt:lpstr>
      <vt:lpstr>How to Download django</vt:lpstr>
      <vt:lpstr>Creating project</vt:lpstr>
      <vt:lpstr>Advantage</vt:lpstr>
      <vt:lpstr>Cont..</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X3</dc:creator>
  <cp:lastModifiedBy>X3</cp:lastModifiedBy>
  <cp:revision>23</cp:revision>
  <dcterms:created xsi:type="dcterms:W3CDTF">2020-04-29T10:49:50Z</dcterms:created>
  <dcterms:modified xsi:type="dcterms:W3CDTF">2020-05-03T10:48:03Z</dcterms:modified>
</cp:coreProperties>
</file>