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Ogheneyoma\Downloads\EcommerceCustomer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GB"/>
              <a:t>Avg. Session Length</a:t>
            </a:r>
          </a:p>
        </c:rich>
      </c:tx>
      <c:overlay val="0"/>
    </c:title>
    <c:autoTitleDeleted val="0"/>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tests_HID1'!$A$1:$A$31</c:f>
              <c:numCache>
                <c:formatCode>General</c:formatCode>
                <c:ptCount val="31"/>
                <c:pt idx="0">
                  <c:v>29</c:v>
                </c:pt>
                <c:pt idx="1">
                  <c:v>29</c:v>
                </c:pt>
                <c:pt idx="2">
                  <c:v>29.72</c:v>
                </c:pt>
                <c:pt idx="3">
                  <c:v>29.72</c:v>
                </c:pt>
                <c:pt idx="4">
                  <c:v>29.72</c:v>
                </c:pt>
                <c:pt idx="5">
                  <c:v>30.44</c:v>
                </c:pt>
                <c:pt idx="6">
                  <c:v>30.44</c:v>
                </c:pt>
                <c:pt idx="7">
                  <c:v>30.44</c:v>
                </c:pt>
                <c:pt idx="8">
                  <c:v>31.16</c:v>
                </c:pt>
                <c:pt idx="9">
                  <c:v>31.16</c:v>
                </c:pt>
                <c:pt idx="10">
                  <c:v>31.16</c:v>
                </c:pt>
                <c:pt idx="11">
                  <c:v>31.880000000000003</c:v>
                </c:pt>
                <c:pt idx="12">
                  <c:v>31.880000000000003</c:v>
                </c:pt>
                <c:pt idx="13">
                  <c:v>31.880000000000003</c:v>
                </c:pt>
                <c:pt idx="14">
                  <c:v>32.6</c:v>
                </c:pt>
                <c:pt idx="15">
                  <c:v>32.6</c:v>
                </c:pt>
                <c:pt idx="16">
                  <c:v>32.6</c:v>
                </c:pt>
                <c:pt idx="17">
                  <c:v>33.32</c:v>
                </c:pt>
                <c:pt idx="18">
                  <c:v>33.32</c:v>
                </c:pt>
                <c:pt idx="19">
                  <c:v>33.32</c:v>
                </c:pt>
                <c:pt idx="20">
                  <c:v>34.04</c:v>
                </c:pt>
                <c:pt idx="21">
                  <c:v>34.04</c:v>
                </c:pt>
                <c:pt idx="22">
                  <c:v>34.04</c:v>
                </c:pt>
                <c:pt idx="23">
                  <c:v>34.760000000000005</c:v>
                </c:pt>
                <c:pt idx="24">
                  <c:v>34.760000000000005</c:v>
                </c:pt>
                <c:pt idx="25">
                  <c:v>34.760000000000005</c:v>
                </c:pt>
                <c:pt idx="26">
                  <c:v>35.480000000000004</c:v>
                </c:pt>
                <c:pt idx="27">
                  <c:v>35.480000000000004</c:v>
                </c:pt>
                <c:pt idx="28">
                  <c:v>35.480000000000004</c:v>
                </c:pt>
                <c:pt idx="29">
                  <c:v>36.200000000000003</c:v>
                </c:pt>
                <c:pt idx="30">
                  <c:v>36.200000000000003</c:v>
                </c:pt>
              </c:numCache>
            </c:numRef>
          </c:xVal>
          <c:yVal>
            <c:numRef>
              <c:f>'Correlation tests_HID1'!$B$1:$B$31</c:f>
              <c:numCache>
                <c:formatCode>General</c:formatCode>
                <c:ptCount val="31"/>
                <c:pt idx="0">
                  <c:v>0</c:v>
                </c:pt>
                <c:pt idx="1">
                  <c:v>1</c:v>
                </c:pt>
                <c:pt idx="2">
                  <c:v>1</c:v>
                </c:pt>
                <c:pt idx="3">
                  <c:v>0</c:v>
                </c:pt>
                <c:pt idx="4">
                  <c:v>1</c:v>
                </c:pt>
                <c:pt idx="5">
                  <c:v>1</c:v>
                </c:pt>
                <c:pt idx="6">
                  <c:v>0</c:v>
                </c:pt>
                <c:pt idx="7">
                  <c:v>12</c:v>
                </c:pt>
                <c:pt idx="8">
                  <c:v>12</c:v>
                </c:pt>
                <c:pt idx="9">
                  <c:v>0</c:v>
                </c:pt>
                <c:pt idx="10">
                  <c:v>43</c:v>
                </c:pt>
                <c:pt idx="11">
                  <c:v>43</c:v>
                </c:pt>
                <c:pt idx="12">
                  <c:v>0</c:v>
                </c:pt>
                <c:pt idx="13">
                  <c:v>112</c:v>
                </c:pt>
                <c:pt idx="14">
                  <c:v>112</c:v>
                </c:pt>
                <c:pt idx="15">
                  <c:v>0</c:v>
                </c:pt>
                <c:pt idx="16">
                  <c:v>126</c:v>
                </c:pt>
                <c:pt idx="17">
                  <c:v>126</c:v>
                </c:pt>
                <c:pt idx="18">
                  <c:v>0</c:v>
                </c:pt>
                <c:pt idx="19">
                  <c:v>125</c:v>
                </c:pt>
                <c:pt idx="20">
                  <c:v>125</c:v>
                </c:pt>
                <c:pt idx="21">
                  <c:v>0</c:v>
                </c:pt>
                <c:pt idx="22">
                  <c:v>66</c:v>
                </c:pt>
                <c:pt idx="23">
                  <c:v>66</c:v>
                </c:pt>
                <c:pt idx="24">
                  <c:v>0</c:v>
                </c:pt>
                <c:pt idx="25">
                  <c:v>9</c:v>
                </c:pt>
                <c:pt idx="26">
                  <c:v>9</c:v>
                </c:pt>
                <c:pt idx="27">
                  <c:v>0</c:v>
                </c:pt>
                <c:pt idx="28">
                  <c:v>5</c:v>
                </c:pt>
                <c:pt idx="29">
                  <c:v>5</c:v>
                </c:pt>
                <c:pt idx="30">
                  <c:v>0</c:v>
                </c:pt>
              </c:numCache>
            </c:numRef>
          </c:yVal>
          <c:smooth val="0"/>
          <c:extLst>
            <c:ext xmlns:c16="http://schemas.microsoft.com/office/drawing/2014/chart" uri="{C3380CC4-5D6E-409C-BE32-E72D297353CC}">
              <c16:uniqueId val="{00000000-13E4-4856-8817-00C77BF0B9AB}"/>
            </c:ext>
          </c:extLst>
        </c:ser>
        <c:dLbls>
          <c:showLegendKey val="0"/>
          <c:showVal val="0"/>
          <c:showCatName val="0"/>
          <c:showSerName val="0"/>
          <c:showPercent val="0"/>
          <c:showBubbleSize val="0"/>
        </c:dLbls>
        <c:axId val="1853428047"/>
        <c:axId val="1853435247"/>
      </c:scatterChart>
      <c:valAx>
        <c:axId val="1853428047"/>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US"/>
          </a:p>
        </c:txPr>
        <c:crossAx val="1853435247"/>
        <c:crosses val="autoZero"/>
        <c:crossBetween val="midCat"/>
      </c:valAx>
      <c:valAx>
        <c:axId val="1853435247"/>
        <c:scaling>
          <c:orientation val="minMax"/>
        </c:scaling>
        <c:delete val="0"/>
        <c:axPos val="l"/>
        <c:title>
          <c:tx>
            <c:rich>
              <a:bodyPr/>
              <a:lstStyle/>
              <a:p>
                <a:pPr>
                  <a:defRPr sz="800" b="0">
                    <a:latin typeface="Arial"/>
                    <a:ea typeface="Arial"/>
                    <a:cs typeface="Arial"/>
                  </a:defRPr>
                </a:pPr>
                <a:r>
                  <a:rPr lang="en-GB"/>
                  <a:t>Avg. Session Length</a:t>
                </a:r>
              </a:p>
            </c:rich>
          </c:tx>
          <c:overlay val="0"/>
        </c:title>
        <c:numFmt formatCode="General" sourceLinked="0"/>
        <c:majorTickMark val="cross"/>
        <c:minorTickMark val="none"/>
        <c:tickLblPos val="nextTo"/>
        <c:txPr>
          <a:bodyPr/>
          <a:lstStyle/>
          <a:p>
            <a:pPr>
              <a:defRPr sz="700"/>
            </a:pPr>
            <a:endParaRPr lang="en-US"/>
          </a:p>
        </c:txPr>
        <c:crossAx val="185342804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tests_HID'!$AB$1:$AB$500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tests_HID'!$AC$1:$AC$500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8A73-4595-B1AB-3FB9211FDDC7}"/>
            </c:ext>
          </c:extLst>
        </c:ser>
        <c:ser>
          <c:idx val="1"/>
          <c:order val="1"/>
          <c:spPr>
            <a:ln w="19050">
              <a:noFill/>
            </a:ln>
          </c:spPr>
          <c:marker>
            <c:symbol val="none"/>
          </c:marker>
          <c:smooth val="0"/>
          <c:extLst>
            <c:ext xmlns:c16="http://schemas.microsoft.com/office/drawing/2014/chart" uri="{C3380CC4-5D6E-409C-BE32-E72D297353CC}">
              <c16:uniqueId val="{00000001-8A73-4595-B1AB-3FB9211FDDC7}"/>
            </c:ext>
          </c:extLst>
        </c:ser>
        <c:dLbls>
          <c:showLegendKey val="0"/>
          <c:showVal val="0"/>
          <c:showCatName val="0"/>
          <c:showSerName val="0"/>
          <c:showPercent val="0"/>
          <c:showBubbleSize val="0"/>
        </c:dLbls>
        <c:axId val="2116372367"/>
        <c:axId val="2116376207"/>
      </c:scatterChart>
      <c:valAx>
        <c:axId val="2116372367"/>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US"/>
          </a:p>
        </c:txPr>
        <c:crossAx val="2116376207"/>
        <c:crosses val="autoZero"/>
        <c:crossBetween val="midCat"/>
      </c:valAx>
      <c:valAx>
        <c:axId val="2116376207"/>
        <c:scaling>
          <c:orientation val="minMax"/>
          <c:max val="20"/>
          <c:min val="0"/>
        </c:scaling>
        <c:delete val="0"/>
        <c:axPos val="l"/>
        <c:numFmt formatCode="General" sourceLinked="0"/>
        <c:majorTickMark val="cross"/>
        <c:minorTickMark val="none"/>
        <c:tickLblPos val="nextTo"/>
        <c:txPr>
          <a:bodyPr/>
          <a:lstStyle/>
          <a:p>
            <a:pPr>
              <a:defRPr sz="700"/>
            </a:pPr>
            <a:endParaRPr lang="en-US"/>
          </a:p>
        </c:txPr>
        <c:crossAx val="211637236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tests_HID'!$AE$1:$AE$500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tests_HID'!$AF$1:$AF$500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9979-459A-83A2-821D19678F5A}"/>
            </c:ext>
          </c:extLst>
        </c:ser>
        <c:dLbls>
          <c:showLegendKey val="0"/>
          <c:showVal val="0"/>
          <c:showCatName val="0"/>
          <c:showSerName val="0"/>
          <c:showPercent val="0"/>
          <c:showBubbleSize val="0"/>
        </c:dLbls>
        <c:axId val="2116374767"/>
        <c:axId val="2116369487"/>
      </c:scatterChart>
      <c:valAx>
        <c:axId val="2116374767"/>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US"/>
          </a:p>
        </c:txPr>
        <c:crossAx val="2116369487"/>
        <c:crosses val="autoZero"/>
        <c:crossBetween val="midCat"/>
      </c:valAx>
      <c:valAx>
        <c:axId val="2116369487"/>
        <c:scaling>
          <c:orientation val="minMax"/>
          <c:max val="60"/>
          <c:min val="0"/>
        </c:scaling>
        <c:delete val="0"/>
        <c:axPos val="l"/>
        <c:title>
          <c:tx>
            <c:rich>
              <a:bodyPr/>
              <a:lstStyle/>
              <a:p>
                <a:pPr>
                  <a:defRPr sz="800" b="0">
                    <a:latin typeface="Arial"/>
                    <a:ea typeface="Arial"/>
                    <a:cs typeface="Arial"/>
                  </a:defRPr>
                </a:pPr>
                <a:r>
                  <a:rPr lang="en-GB"/>
                  <a:t>Time on Website</a:t>
                </a:r>
              </a:p>
            </c:rich>
          </c:tx>
          <c:overlay val="0"/>
        </c:title>
        <c:numFmt formatCode="General" sourceLinked="0"/>
        <c:majorTickMark val="cross"/>
        <c:minorTickMark val="none"/>
        <c:tickLblPos val="nextTo"/>
        <c:txPr>
          <a:bodyPr/>
          <a:lstStyle/>
          <a:p>
            <a:pPr>
              <a:defRPr sz="700"/>
            </a:pPr>
            <a:endParaRPr lang="en-US"/>
          </a:p>
        </c:txPr>
        <c:crossAx val="211637476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tests_HID'!$AH$1:$AH$500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tests_HID'!$AI$1:$AI$500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660D-44C5-B14A-F946856EC4BA}"/>
            </c:ext>
          </c:extLst>
        </c:ser>
        <c:dLbls>
          <c:showLegendKey val="0"/>
          <c:showVal val="0"/>
          <c:showCatName val="0"/>
          <c:showSerName val="0"/>
          <c:showPercent val="0"/>
          <c:showBubbleSize val="0"/>
        </c:dLbls>
        <c:axId val="2116350767"/>
        <c:axId val="2116380527"/>
      </c:scatterChart>
      <c:valAx>
        <c:axId val="2116350767"/>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US"/>
          </a:p>
        </c:txPr>
        <c:crossAx val="2116380527"/>
        <c:crosses val="autoZero"/>
        <c:crossBetween val="midCat"/>
      </c:valAx>
      <c:valAx>
        <c:axId val="2116380527"/>
        <c:scaling>
          <c:orientation val="minMax"/>
          <c:max val="60"/>
          <c:min val="0"/>
        </c:scaling>
        <c:delete val="0"/>
        <c:axPos val="l"/>
        <c:numFmt formatCode="General" sourceLinked="0"/>
        <c:majorTickMark val="cross"/>
        <c:minorTickMark val="none"/>
        <c:tickLblPos val="nextTo"/>
        <c:txPr>
          <a:bodyPr/>
          <a:lstStyle/>
          <a:p>
            <a:pPr>
              <a:defRPr sz="700"/>
            </a:pPr>
            <a:endParaRPr lang="en-US"/>
          </a:p>
        </c:txPr>
        <c:crossAx val="211635076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tests_HID1'!$E$1:$E$31</c:f>
              <c:numCache>
                <c:formatCode>General</c:formatCode>
                <c:ptCount val="31"/>
                <c:pt idx="0">
                  <c:v>33</c:v>
                </c:pt>
                <c:pt idx="1">
                  <c:v>33</c:v>
                </c:pt>
                <c:pt idx="2">
                  <c:v>33.71</c:v>
                </c:pt>
                <c:pt idx="3">
                  <c:v>33.71</c:v>
                </c:pt>
                <c:pt idx="4">
                  <c:v>33.71</c:v>
                </c:pt>
                <c:pt idx="5">
                  <c:v>34.42</c:v>
                </c:pt>
                <c:pt idx="6">
                  <c:v>34.42</c:v>
                </c:pt>
                <c:pt idx="7">
                  <c:v>34.42</c:v>
                </c:pt>
                <c:pt idx="8">
                  <c:v>35.130000000000003</c:v>
                </c:pt>
                <c:pt idx="9">
                  <c:v>35.130000000000003</c:v>
                </c:pt>
                <c:pt idx="10">
                  <c:v>35.130000000000003</c:v>
                </c:pt>
                <c:pt idx="11">
                  <c:v>35.840000000000003</c:v>
                </c:pt>
                <c:pt idx="12">
                  <c:v>35.840000000000003</c:v>
                </c:pt>
                <c:pt idx="13">
                  <c:v>35.840000000000003</c:v>
                </c:pt>
                <c:pt idx="14">
                  <c:v>36.549999999999997</c:v>
                </c:pt>
                <c:pt idx="15">
                  <c:v>36.549999999999997</c:v>
                </c:pt>
                <c:pt idx="16">
                  <c:v>36.549999999999997</c:v>
                </c:pt>
                <c:pt idx="17">
                  <c:v>37.260000000000005</c:v>
                </c:pt>
                <c:pt idx="18">
                  <c:v>37.260000000000005</c:v>
                </c:pt>
                <c:pt idx="19">
                  <c:v>37.260000000000005</c:v>
                </c:pt>
                <c:pt idx="20">
                  <c:v>37.97</c:v>
                </c:pt>
                <c:pt idx="21">
                  <c:v>37.97</c:v>
                </c:pt>
                <c:pt idx="22">
                  <c:v>37.97</c:v>
                </c:pt>
                <c:pt idx="23">
                  <c:v>38.68</c:v>
                </c:pt>
                <c:pt idx="24">
                  <c:v>38.68</c:v>
                </c:pt>
                <c:pt idx="25">
                  <c:v>38.68</c:v>
                </c:pt>
                <c:pt idx="26">
                  <c:v>39.39</c:v>
                </c:pt>
                <c:pt idx="27">
                  <c:v>39.39</c:v>
                </c:pt>
                <c:pt idx="28">
                  <c:v>39.39</c:v>
                </c:pt>
                <c:pt idx="29">
                  <c:v>40.1</c:v>
                </c:pt>
                <c:pt idx="30">
                  <c:v>40.1</c:v>
                </c:pt>
              </c:numCache>
            </c:numRef>
          </c:xVal>
          <c:yVal>
            <c:numRef>
              <c:f>'Correlation tests_HID1'!$F$1:$F$31</c:f>
              <c:numCache>
                <c:formatCode>General</c:formatCode>
                <c:ptCount val="31"/>
                <c:pt idx="0">
                  <c:v>0</c:v>
                </c:pt>
                <c:pt idx="1">
                  <c:v>0</c:v>
                </c:pt>
                <c:pt idx="2">
                  <c:v>0</c:v>
                </c:pt>
                <c:pt idx="3">
                  <c:v>0</c:v>
                </c:pt>
                <c:pt idx="4">
                  <c:v>1</c:v>
                </c:pt>
                <c:pt idx="5">
                  <c:v>1</c:v>
                </c:pt>
                <c:pt idx="6">
                  <c:v>0</c:v>
                </c:pt>
                <c:pt idx="7">
                  <c:v>14</c:v>
                </c:pt>
                <c:pt idx="8">
                  <c:v>14</c:v>
                </c:pt>
                <c:pt idx="9">
                  <c:v>0</c:v>
                </c:pt>
                <c:pt idx="10">
                  <c:v>41</c:v>
                </c:pt>
                <c:pt idx="11">
                  <c:v>41</c:v>
                </c:pt>
                <c:pt idx="12">
                  <c:v>0</c:v>
                </c:pt>
                <c:pt idx="13">
                  <c:v>96</c:v>
                </c:pt>
                <c:pt idx="14">
                  <c:v>96</c:v>
                </c:pt>
                <c:pt idx="15">
                  <c:v>0</c:v>
                </c:pt>
                <c:pt idx="16">
                  <c:v>136</c:v>
                </c:pt>
                <c:pt idx="17">
                  <c:v>136</c:v>
                </c:pt>
                <c:pt idx="18">
                  <c:v>0</c:v>
                </c:pt>
                <c:pt idx="19">
                  <c:v>125</c:v>
                </c:pt>
                <c:pt idx="20">
                  <c:v>125</c:v>
                </c:pt>
                <c:pt idx="21">
                  <c:v>0</c:v>
                </c:pt>
                <c:pt idx="22">
                  <c:v>54</c:v>
                </c:pt>
                <c:pt idx="23">
                  <c:v>54</c:v>
                </c:pt>
                <c:pt idx="24">
                  <c:v>0</c:v>
                </c:pt>
                <c:pt idx="25">
                  <c:v>29</c:v>
                </c:pt>
                <c:pt idx="26">
                  <c:v>29</c:v>
                </c:pt>
                <c:pt idx="27">
                  <c:v>0</c:v>
                </c:pt>
                <c:pt idx="28">
                  <c:v>4</c:v>
                </c:pt>
                <c:pt idx="29">
                  <c:v>4</c:v>
                </c:pt>
                <c:pt idx="30">
                  <c:v>0</c:v>
                </c:pt>
              </c:numCache>
            </c:numRef>
          </c:yVal>
          <c:smooth val="0"/>
          <c:extLst>
            <c:ext xmlns:c16="http://schemas.microsoft.com/office/drawing/2014/chart" uri="{C3380CC4-5D6E-409C-BE32-E72D297353CC}">
              <c16:uniqueId val="{00000000-A8AD-44D2-BEC3-B4883948C6F4}"/>
            </c:ext>
          </c:extLst>
        </c:ser>
        <c:dLbls>
          <c:showLegendKey val="0"/>
          <c:showVal val="0"/>
          <c:showCatName val="0"/>
          <c:showSerName val="0"/>
          <c:showPercent val="0"/>
          <c:showBubbleSize val="0"/>
        </c:dLbls>
        <c:axId val="2116357007"/>
        <c:axId val="2116381007"/>
      </c:scatterChart>
      <c:valAx>
        <c:axId val="2116357007"/>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US"/>
          </a:p>
        </c:txPr>
        <c:crossAx val="2116381007"/>
        <c:crosses val="autoZero"/>
        <c:crossBetween val="midCat"/>
      </c:valAx>
      <c:valAx>
        <c:axId val="2116381007"/>
        <c:scaling>
          <c:orientation val="minMax"/>
        </c:scaling>
        <c:delete val="0"/>
        <c:axPos val="l"/>
        <c:numFmt formatCode="General" sourceLinked="0"/>
        <c:majorTickMark val="cross"/>
        <c:minorTickMark val="none"/>
        <c:tickLblPos val="nextTo"/>
        <c:txPr>
          <a:bodyPr/>
          <a:lstStyle/>
          <a:p>
            <a:pPr>
              <a:defRPr sz="700"/>
            </a:pPr>
            <a:endParaRPr lang="en-US"/>
          </a:p>
        </c:txPr>
        <c:crossAx val="211635700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tests_HID'!$AN$1:$AN$500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tests_HID'!$AO$1:$AO$500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1249-458D-9F24-AD8C343A79E7}"/>
            </c:ext>
          </c:extLst>
        </c:ser>
        <c:dLbls>
          <c:showLegendKey val="0"/>
          <c:showVal val="0"/>
          <c:showCatName val="0"/>
          <c:showSerName val="0"/>
          <c:showPercent val="0"/>
          <c:showBubbleSize val="0"/>
        </c:dLbls>
        <c:axId val="2116361807"/>
        <c:axId val="2116373807"/>
      </c:scatterChart>
      <c:valAx>
        <c:axId val="2116361807"/>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US"/>
          </a:p>
        </c:txPr>
        <c:crossAx val="2116373807"/>
        <c:crosses val="autoZero"/>
        <c:crossBetween val="midCat"/>
      </c:valAx>
      <c:valAx>
        <c:axId val="2116373807"/>
        <c:scaling>
          <c:orientation val="minMax"/>
          <c:max val="60"/>
          <c:min val="0"/>
        </c:scaling>
        <c:delete val="0"/>
        <c:axPos val="l"/>
        <c:numFmt formatCode="General" sourceLinked="0"/>
        <c:majorTickMark val="cross"/>
        <c:minorTickMark val="none"/>
        <c:tickLblPos val="nextTo"/>
        <c:txPr>
          <a:bodyPr/>
          <a:lstStyle/>
          <a:p>
            <a:pPr>
              <a:defRPr sz="700"/>
            </a:pPr>
            <a:endParaRPr lang="en-US"/>
          </a:p>
        </c:txPr>
        <c:crossAx val="211636180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tests_HID'!$AQ$1:$AQ$500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tests_HID'!$AR$1:$AR$500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B0D9-4146-A8E7-F68D1C98F40A}"/>
            </c:ext>
          </c:extLst>
        </c:ser>
        <c:ser>
          <c:idx val="1"/>
          <c:order val="1"/>
          <c:spPr>
            <a:ln w="19050">
              <a:noFill/>
            </a:ln>
          </c:spPr>
          <c:marker>
            <c:symbol val="none"/>
          </c:marker>
          <c:smooth val="0"/>
          <c:extLst>
            <c:ext xmlns:c16="http://schemas.microsoft.com/office/drawing/2014/chart" uri="{C3380CC4-5D6E-409C-BE32-E72D297353CC}">
              <c16:uniqueId val="{00000001-B0D9-4146-A8E7-F68D1C98F40A}"/>
            </c:ext>
          </c:extLst>
        </c:ser>
        <c:dLbls>
          <c:showLegendKey val="0"/>
          <c:showVal val="0"/>
          <c:showCatName val="0"/>
          <c:showSerName val="0"/>
          <c:showPercent val="0"/>
          <c:showBubbleSize val="0"/>
        </c:dLbls>
        <c:axId val="2116354127"/>
        <c:axId val="2116357487"/>
      </c:scatterChart>
      <c:valAx>
        <c:axId val="2116354127"/>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US"/>
          </a:p>
        </c:txPr>
        <c:crossAx val="2116357487"/>
        <c:crosses val="autoZero"/>
        <c:crossBetween val="midCat"/>
      </c:valAx>
      <c:valAx>
        <c:axId val="2116357487"/>
        <c:scaling>
          <c:orientation val="minMax"/>
          <c:max val="60"/>
          <c:min val="0"/>
        </c:scaling>
        <c:delete val="0"/>
        <c:axPos val="l"/>
        <c:numFmt formatCode="General" sourceLinked="0"/>
        <c:majorTickMark val="cross"/>
        <c:minorTickMark val="none"/>
        <c:tickLblPos val="nextTo"/>
        <c:txPr>
          <a:bodyPr/>
          <a:lstStyle/>
          <a:p>
            <a:pPr>
              <a:defRPr sz="700"/>
            </a:pPr>
            <a:endParaRPr lang="en-US"/>
          </a:p>
        </c:txPr>
        <c:crossAx val="211635412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tests_HID'!$AT$1:$AT$500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tests_HID'!$AU$1:$AU$500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CD12-487E-8744-EC361204884A}"/>
            </c:ext>
          </c:extLst>
        </c:ser>
        <c:dLbls>
          <c:showLegendKey val="0"/>
          <c:showVal val="0"/>
          <c:showCatName val="0"/>
          <c:showSerName val="0"/>
          <c:showPercent val="0"/>
          <c:showBubbleSize val="0"/>
        </c:dLbls>
        <c:axId val="2116375247"/>
        <c:axId val="2116370927"/>
      </c:scatterChart>
      <c:valAx>
        <c:axId val="2116375247"/>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US"/>
          </a:p>
        </c:txPr>
        <c:crossAx val="2116370927"/>
        <c:crosses val="autoZero"/>
        <c:crossBetween val="midCat"/>
      </c:valAx>
      <c:valAx>
        <c:axId val="2116370927"/>
        <c:scaling>
          <c:orientation val="minMax"/>
          <c:max val="10"/>
          <c:min val="0"/>
        </c:scaling>
        <c:delete val="0"/>
        <c:axPos val="l"/>
        <c:title>
          <c:tx>
            <c:rich>
              <a:bodyPr/>
              <a:lstStyle/>
              <a:p>
                <a:pPr>
                  <a:defRPr sz="800" b="0">
                    <a:latin typeface="Arial"/>
                    <a:ea typeface="Arial"/>
                    <a:cs typeface="Arial"/>
                  </a:defRPr>
                </a:pPr>
                <a:r>
                  <a:rPr lang="en-GB"/>
                  <a:t>Length of Membership</a:t>
                </a:r>
              </a:p>
            </c:rich>
          </c:tx>
          <c:overlay val="0"/>
        </c:title>
        <c:numFmt formatCode="General" sourceLinked="0"/>
        <c:majorTickMark val="cross"/>
        <c:minorTickMark val="none"/>
        <c:tickLblPos val="nextTo"/>
        <c:txPr>
          <a:bodyPr/>
          <a:lstStyle/>
          <a:p>
            <a:pPr>
              <a:defRPr sz="700"/>
            </a:pPr>
            <a:endParaRPr lang="en-US"/>
          </a:p>
        </c:txPr>
        <c:crossAx val="211637524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tests_HID'!$AW$1:$AW$500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tests_HID'!$AX$1:$AX$500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2C6F-4684-836D-5D6877AE25B0}"/>
            </c:ext>
          </c:extLst>
        </c:ser>
        <c:dLbls>
          <c:showLegendKey val="0"/>
          <c:showVal val="0"/>
          <c:showCatName val="0"/>
          <c:showSerName val="0"/>
          <c:showPercent val="0"/>
          <c:showBubbleSize val="0"/>
        </c:dLbls>
        <c:axId val="2116361807"/>
        <c:axId val="2116357967"/>
      </c:scatterChart>
      <c:valAx>
        <c:axId val="2116361807"/>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US"/>
          </a:p>
        </c:txPr>
        <c:crossAx val="2116357967"/>
        <c:crosses val="autoZero"/>
        <c:crossBetween val="midCat"/>
      </c:valAx>
      <c:valAx>
        <c:axId val="2116357967"/>
        <c:scaling>
          <c:orientation val="minMax"/>
          <c:max val="10"/>
          <c:min val="0"/>
        </c:scaling>
        <c:delete val="0"/>
        <c:axPos val="l"/>
        <c:numFmt formatCode="General" sourceLinked="0"/>
        <c:majorTickMark val="cross"/>
        <c:minorTickMark val="none"/>
        <c:tickLblPos val="nextTo"/>
        <c:txPr>
          <a:bodyPr/>
          <a:lstStyle/>
          <a:p>
            <a:pPr>
              <a:defRPr sz="700"/>
            </a:pPr>
            <a:endParaRPr lang="en-US"/>
          </a:p>
        </c:txPr>
        <c:crossAx val="211636180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tests_HID'!$AZ$1:$AZ$500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tests_HID'!$BA$1:$BA$500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F8D9-41E6-80AC-8E68DE2515C8}"/>
            </c:ext>
          </c:extLst>
        </c:ser>
        <c:dLbls>
          <c:showLegendKey val="0"/>
          <c:showVal val="0"/>
          <c:showCatName val="0"/>
          <c:showSerName val="0"/>
          <c:showPercent val="0"/>
          <c:showBubbleSize val="0"/>
        </c:dLbls>
        <c:axId val="2116377647"/>
        <c:axId val="2116365167"/>
      </c:scatterChart>
      <c:valAx>
        <c:axId val="2116377647"/>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US"/>
          </a:p>
        </c:txPr>
        <c:crossAx val="2116365167"/>
        <c:crosses val="autoZero"/>
        <c:crossBetween val="midCat"/>
      </c:valAx>
      <c:valAx>
        <c:axId val="2116365167"/>
        <c:scaling>
          <c:orientation val="minMax"/>
          <c:max val="10"/>
          <c:min val="0"/>
        </c:scaling>
        <c:delete val="0"/>
        <c:axPos val="l"/>
        <c:numFmt formatCode="General" sourceLinked="0"/>
        <c:majorTickMark val="cross"/>
        <c:minorTickMark val="none"/>
        <c:tickLblPos val="nextTo"/>
        <c:txPr>
          <a:bodyPr/>
          <a:lstStyle/>
          <a:p>
            <a:pPr>
              <a:defRPr sz="700"/>
            </a:pPr>
            <a:endParaRPr lang="en-US"/>
          </a:p>
        </c:txPr>
        <c:crossAx val="211637764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tests_HID1'!$G$1:$G$31</c:f>
              <c:numCache>
                <c:formatCode>General</c:formatCode>
                <c:ptCount val="31"/>
                <c:pt idx="0">
                  <c:v>0</c:v>
                </c:pt>
                <c:pt idx="1">
                  <c:v>0</c:v>
                </c:pt>
                <c:pt idx="2">
                  <c:v>0.70226893350358</c:v>
                </c:pt>
                <c:pt idx="3">
                  <c:v>0.70226893350358</c:v>
                </c:pt>
                <c:pt idx="4">
                  <c:v>0.70226893350358</c:v>
                </c:pt>
                <c:pt idx="5">
                  <c:v>1.40453786700716</c:v>
                </c:pt>
                <c:pt idx="6">
                  <c:v>1.40453786700716</c:v>
                </c:pt>
                <c:pt idx="7">
                  <c:v>1.40453786700716</c:v>
                </c:pt>
                <c:pt idx="8">
                  <c:v>2.1068068005107401</c:v>
                </c:pt>
                <c:pt idx="9">
                  <c:v>2.1068068005107401</c:v>
                </c:pt>
                <c:pt idx="10">
                  <c:v>2.1068068005107401</c:v>
                </c:pt>
                <c:pt idx="11">
                  <c:v>2.80907573401432</c:v>
                </c:pt>
                <c:pt idx="12">
                  <c:v>2.80907573401432</c:v>
                </c:pt>
                <c:pt idx="13">
                  <c:v>2.80907573401432</c:v>
                </c:pt>
                <c:pt idx="14">
                  <c:v>3.5113446675178999</c:v>
                </c:pt>
                <c:pt idx="15">
                  <c:v>3.5113446675178999</c:v>
                </c:pt>
                <c:pt idx="16">
                  <c:v>3.5113446675178999</c:v>
                </c:pt>
                <c:pt idx="17">
                  <c:v>4.2136136010214802</c:v>
                </c:pt>
                <c:pt idx="18">
                  <c:v>4.2136136010214802</c:v>
                </c:pt>
                <c:pt idx="19">
                  <c:v>4.2136136010214802</c:v>
                </c:pt>
                <c:pt idx="20">
                  <c:v>4.9158825345250596</c:v>
                </c:pt>
                <c:pt idx="21">
                  <c:v>4.9158825345250596</c:v>
                </c:pt>
                <c:pt idx="22">
                  <c:v>4.9158825345250596</c:v>
                </c:pt>
                <c:pt idx="23">
                  <c:v>5.61815146802864</c:v>
                </c:pt>
                <c:pt idx="24">
                  <c:v>5.61815146802864</c:v>
                </c:pt>
                <c:pt idx="25">
                  <c:v>5.61815146802864</c:v>
                </c:pt>
                <c:pt idx="26">
                  <c:v>6.3204204015322203</c:v>
                </c:pt>
                <c:pt idx="27">
                  <c:v>6.3204204015322203</c:v>
                </c:pt>
                <c:pt idx="28">
                  <c:v>6.3204204015322203</c:v>
                </c:pt>
                <c:pt idx="29">
                  <c:v>7.0226893350357997</c:v>
                </c:pt>
                <c:pt idx="30">
                  <c:v>7.0226893350357997</c:v>
                </c:pt>
              </c:numCache>
            </c:numRef>
          </c:xVal>
          <c:yVal>
            <c:numRef>
              <c:f>'Correlation tests_HID1'!$H$1:$H$31</c:f>
              <c:numCache>
                <c:formatCode>General</c:formatCode>
                <c:ptCount val="31"/>
                <c:pt idx="0">
                  <c:v>0</c:v>
                </c:pt>
                <c:pt idx="1">
                  <c:v>1</c:v>
                </c:pt>
                <c:pt idx="2">
                  <c:v>1</c:v>
                </c:pt>
                <c:pt idx="3">
                  <c:v>0</c:v>
                </c:pt>
                <c:pt idx="4">
                  <c:v>10</c:v>
                </c:pt>
                <c:pt idx="5">
                  <c:v>10</c:v>
                </c:pt>
                <c:pt idx="6">
                  <c:v>0</c:v>
                </c:pt>
                <c:pt idx="7">
                  <c:v>29</c:v>
                </c:pt>
                <c:pt idx="8">
                  <c:v>29</c:v>
                </c:pt>
                <c:pt idx="9">
                  <c:v>0</c:v>
                </c:pt>
                <c:pt idx="10">
                  <c:v>64</c:v>
                </c:pt>
                <c:pt idx="11">
                  <c:v>64</c:v>
                </c:pt>
                <c:pt idx="12">
                  <c:v>0</c:v>
                </c:pt>
                <c:pt idx="13">
                  <c:v>139</c:v>
                </c:pt>
                <c:pt idx="14">
                  <c:v>139</c:v>
                </c:pt>
                <c:pt idx="15">
                  <c:v>0</c:v>
                </c:pt>
                <c:pt idx="16">
                  <c:v>143</c:v>
                </c:pt>
                <c:pt idx="17">
                  <c:v>143</c:v>
                </c:pt>
                <c:pt idx="18">
                  <c:v>0</c:v>
                </c:pt>
                <c:pt idx="19">
                  <c:v>74</c:v>
                </c:pt>
                <c:pt idx="20">
                  <c:v>74</c:v>
                </c:pt>
                <c:pt idx="21">
                  <c:v>0</c:v>
                </c:pt>
                <c:pt idx="22">
                  <c:v>32</c:v>
                </c:pt>
                <c:pt idx="23">
                  <c:v>32</c:v>
                </c:pt>
                <c:pt idx="24">
                  <c:v>0</c:v>
                </c:pt>
                <c:pt idx="25">
                  <c:v>6</c:v>
                </c:pt>
                <c:pt idx="26">
                  <c:v>6</c:v>
                </c:pt>
                <c:pt idx="27">
                  <c:v>0</c:v>
                </c:pt>
                <c:pt idx="28">
                  <c:v>2</c:v>
                </c:pt>
                <c:pt idx="29">
                  <c:v>2</c:v>
                </c:pt>
                <c:pt idx="30">
                  <c:v>0</c:v>
                </c:pt>
              </c:numCache>
            </c:numRef>
          </c:yVal>
          <c:smooth val="0"/>
          <c:extLst>
            <c:ext xmlns:c16="http://schemas.microsoft.com/office/drawing/2014/chart" uri="{C3380CC4-5D6E-409C-BE32-E72D297353CC}">
              <c16:uniqueId val="{00000000-9C20-40DE-8998-F5F336DBA506}"/>
            </c:ext>
          </c:extLst>
        </c:ser>
        <c:dLbls>
          <c:showLegendKey val="0"/>
          <c:showVal val="0"/>
          <c:showCatName val="0"/>
          <c:showSerName val="0"/>
          <c:showPercent val="0"/>
          <c:showBubbleSize val="0"/>
        </c:dLbls>
        <c:axId val="2116366607"/>
        <c:axId val="2116377647"/>
      </c:scatterChart>
      <c:valAx>
        <c:axId val="2116366607"/>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US"/>
          </a:p>
        </c:txPr>
        <c:crossAx val="2116377647"/>
        <c:crosses val="autoZero"/>
        <c:crossBetween val="midCat"/>
      </c:valAx>
      <c:valAx>
        <c:axId val="2116377647"/>
        <c:scaling>
          <c:orientation val="minMax"/>
        </c:scaling>
        <c:delete val="0"/>
        <c:axPos val="l"/>
        <c:numFmt formatCode="General" sourceLinked="0"/>
        <c:majorTickMark val="cross"/>
        <c:minorTickMark val="none"/>
        <c:tickLblPos val="nextTo"/>
        <c:txPr>
          <a:bodyPr/>
          <a:lstStyle/>
          <a:p>
            <a:pPr>
              <a:defRPr sz="700"/>
            </a:pPr>
            <a:endParaRPr lang="en-US"/>
          </a:p>
        </c:txPr>
        <c:crossAx val="211636660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GB"/>
              <a:t>Time on App</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tests_HID'!$D$1:$D$500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tests_HID'!$E$1:$E$500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D6B1-4010-8238-29831B67CA3C}"/>
            </c:ext>
          </c:extLst>
        </c:ser>
        <c:dLbls>
          <c:showLegendKey val="0"/>
          <c:showVal val="0"/>
          <c:showCatName val="0"/>
          <c:showSerName val="0"/>
          <c:showPercent val="0"/>
          <c:showBubbleSize val="0"/>
        </c:dLbls>
        <c:axId val="1853424207"/>
        <c:axId val="1853428047"/>
      </c:scatterChart>
      <c:valAx>
        <c:axId val="1853424207"/>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US"/>
          </a:p>
        </c:txPr>
        <c:crossAx val="1853428047"/>
        <c:crosses val="autoZero"/>
        <c:crossBetween val="midCat"/>
      </c:valAx>
      <c:valAx>
        <c:axId val="1853428047"/>
        <c:scaling>
          <c:orientation val="minMax"/>
          <c:max val="40"/>
          <c:min val="0"/>
        </c:scaling>
        <c:delete val="0"/>
        <c:axPos val="l"/>
        <c:numFmt formatCode="General" sourceLinked="0"/>
        <c:majorTickMark val="cross"/>
        <c:minorTickMark val="none"/>
        <c:tickLblPos val="nextTo"/>
        <c:txPr>
          <a:bodyPr/>
          <a:lstStyle/>
          <a:p>
            <a:pPr>
              <a:defRPr sz="700"/>
            </a:pPr>
            <a:endParaRPr lang="en-US"/>
          </a:p>
        </c:txPr>
        <c:crossAx val="185342420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tests_HID'!$BF$1:$BF$500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tests_HID'!$BG$1:$BG$500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6657-4C47-913A-D94B0D3F979C}"/>
            </c:ext>
          </c:extLst>
        </c:ser>
        <c:ser>
          <c:idx val="1"/>
          <c:order val="1"/>
          <c:spPr>
            <a:ln w="19050">
              <a:noFill/>
            </a:ln>
          </c:spPr>
          <c:marker>
            <c:symbol val="none"/>
          </c:marker>
          <c:smooth val="0"/>
          <c:extLst>
            <c:ext xmlns:c16="http://schemas.microsoft.com/office/drawing/2014/chart" uri="{C3380CC4-5D6E-409C-BE32-E72D297353CC}">
              <c16:uniqueId val="{00000001-6657-4C47-913A-D94B0D3F979C}"/>
            </c:ext>
          </c:extLst>
        </c:ser>
        <c:dLbls>
          <c:showLegendKey val="0"/>
          <c:showVal val="0"/>
          <c:showCatName val="0"/>
          <c:showSerName val="0"/>
          <c:showPercent val="0"/>
          <c:showBubbleSize val="0"/>
        </c:dLbls>
        <c:axId val="2116351727"/>
        <c:axId val="2116352687"/>
      </c:scatterChart>
      <c:valAx>
        <c:axId val="2116351727"/>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US"/>
          </a:p>
        </c:txPr>
        <c:crossAx val="2116352687"/>
        <c:crosses val="autoZero"/>
        <c:crossBetween val="midCat"/>
      </c:valAx>
      <c:valAx>
        <c:axId val="2116352687"/>
        <c:scaling>
          <c:orientation val="minMax"/>
          <c:max val="10"/>
          <c:min val="0"/>
        </c:scaling>
        <c:delete val="0"/>
        <c:axPos val="l"/>
        <c:numFmt formatCode="General" sourceLinked="0"/>
        <c:majorTickMark val="cross"/>
        <c:minorTickMark val="none"/>
        <c:tickLblPos val="nextTo"/>
        <c:txPr>
          <a:bodyPr/>
          <a:lstStyle/>
          <a:p>
            <a:pPr>
              <a:defRPr sz="700"/>
            </a:pPr>
            <a:endParaRPr lang="en-US"/>
          </a:p>
        </c:txPr>
        <c:crossAx val="211635172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tests_HID'!$BI$1:$BI$500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tests_HID'!$BJ$1:$BJ$500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5FEA-4116-8CFC-4BE8AE793E73}"/>
            </c:ext>
          </c:extLst>
        </c:ser>
        <c:dLbls>
          <c:showLegendKey val="0"/>
          <c:showVal val="0"/>
          <c:showCatName val="0"/>
          <c:showSerName val="0"/>
          <c:showPercent val="0"/>
          <c:showBubbleSize val="0"/>
        </c:dLbls>
        <c:axId val="2116355087"/>
        <c:axId val="2116356047"/>
      </c:scatterChart>
      <c:valAx>
        <c:axId val="2116355087"/>
        <c:scaling>
          <c:orientation val="minMax"/>
          <c:max val="40"/>
          <c:min val="0"/>
        </c:scaling>
        <c:delete val="0"/>
        <c:axPos val="b"/>
        <c:title>
          <c:tx>
            <c:rich>
              <a:bodyPr/>
              <a:lstStyle/>
              <a:p>
                <a:pPr>
                  <a:defRPr sz="800" b="0">
                    <a:latin typeface="Arial"/>
                    <a:ea typeface="Arial"/>
                    <a:cs typeface="Arial"/>
                  </a:defRPr>
                </a:pPr>
                <a:r>
                  <a:rPr lang="en-GB"/>
                  <a:t>Avg. Session Length</a:t>
                </a:r>
              </a:p>
            </c:rich>
          </c:tx>
          <c:overlay val="0"/>
        </c:title>
        <c:numFmt formatCode="General" sourceLinked="0"/>
        <c:majorTickMark val="cross"/>
        <c:minorTickMark val="none"/>
        <c:tickLblPos val="nextTo"/>
        <c:txPr>
          <a:bodyPr rot="0" vert="horz"/>
          <a:lstStyle/>
          <a:p>
            <a:pPr>
              <a:defRPr sz="700"/>
            </a:pPr>
            <a:endParaRPr lang="en-US"/>
          </a:p>
        </c:txPr>
        <c:crossAx val="2116356047"/>
        <c:crosses val="autoZero"/>
        <c:crossBetween val="midCat"/>
      </c:valAx>
      <c:valAx>
        <c:axId val="2116356047"/>
        <c:scaling>
          <c:orientation val="minMax"/>
          <c:max val="1000"/>
          <c:min val="0"/>
        </c:scaling>
        <c:delete val="0"/>
        <c:axPos val="l"/>
        <c:title>
          <c:tx>
            <c:rich>
              <a:bodyPr/>
              <a:lstStyle/>
              <a:p>
                <a:pPr>
                  <a:defRPr sz="800" b="0">
                    <a:latin typeface="Arial"/>
                    <a:ea typeface="Arial"/>
                    <a:cs typeface="Arial"/>
                  </a:defRPr>
                </a:pPr>
                <a:r>
                  <a:rPr lang="en-GB"/>
                  <a:t>Yearly Amount Spent</a:t>
                </a:r>
              </a:p>
            </c:rich>
          </c:tx>
          <c:overlay val="0"/>
        </c:title>
        <c:numFmt formatCode="General" sourceLinked="0"/>
        <c:majorTickMark val="cross"/>
        <c:minorTickMark val="none"/>
        <c:tickLblPos val="nextTo"/>
        <c:txPr>
          <a:bodyPr/>
          <a:lstStyle/>
          <a:p>
            <a:pPr>
              <a:defRPr sz="700"/>
            </a:pPr>
            <a:endParaRPr lang="en-US"/>
          </a:p>
        </c:txPr>
        <c:crossAx val="211635508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tests_HID'!$BL$1:$BL$500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tests_HID'!$BM$1:$BM$500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9D15-475B-99F0-0AB03252529F}"/>
            </c:ext>
          </c:extLst>
        </c:ser>
        <c:dLbls>
          <c:showLegendKey val="0"/>
          <c:showVal val="0"/>
          <c:showCatName val="0"/>
          <c:showSerName val="0"/>
          <c:showPercent val="0"/>
          <c:showBubbleSize val="0"/>
        </c:dLbls>
        <c:axId val="2116358927"/>
        <c:axId val="2116366607"/>
      </c:scatterChart>
      <c:valAx>
        <c:axId val="2116358927"/>
        <c:scaling>
          <c:orientation val="minMax"/>
          <c:max val="20"/>
          <c:min val="0"/>
        </c:scaling>
        <c:delete val="0"/>
        <c:axPos val="b"/>
        <c:title>
          <c:tx>
            <c:rich>
              <a:bodyPr/>
              <a:lstStyle/>
              <a:p>
                <a:pPr>
                  <a:defRPr sz="800" b="0">
                    <a:latin typeface="Arial"/>
                    <a:ea typeface="Arial"/>
                    <a:cs typeface="Arial"/>
                  </a:defRPr>
                </a:pPr>
                <a:r>
                  <a:rPr lang="en-GB"/>
                  <a:t>Time on App</a:t>
                </a:r>
              </a:p>
            </c:rich>
          </c:tx>
          <c:overlay val="0"/>
        </c:title>
        <c:numFmt formatCode="General" sourceLinked="0"/>
        <c:majorTickMark val="cross"/>
        <c:minorTickMark val="none"/>
        <c:tickLblPos val="nextTo"/>
        <c:txPr>
          <a:bodyPr rot="0" vert="horz"/>
          <a:lstStyle/>
          <a:p>
            <a:pPr>
              <a:defRPr sz="700"/>
            </a:pPr>
            <a:endParaRPr lang="en-US"/>
          </a:p>
        </c:txPr>
        <c:crossAx val="2116366607"/>
        <c:crosses val="autoZero"/>
        <c:crossBetween val="midCat"/>
      </c:valAx>
      <c:valAx>
        <c:axId val="2116366607"/>
        <c:scaling>
          <c:orientation val="minMax"/>
          <c:max val="1000"/>
          <c:min val="0"/>
        </c:scaling>
        <c:delete val="0"/>
        <c:axPos val="l"/>
        <c:numFmt formatCode="General" sourceLinked="0"/>
        <c:majorTickMark val="cross"/>
        <c:minorTickMark val="none"/>
        <c:tickLblPos val="nextTo"/>
        <c:txPr>
          <a:bodyPr/>
          <a:lstStyle/>
          <a:p>
            <a:pPr>
              <a:defRPr sz="700"/>
            </a:pPr>
            <a:endParaRPr lang="en-US"/>
          </a:p>
        </c:txPr>
        <c:crossAx val="211635892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tests_HID'!$BO$1:$BO$500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tests_HID'!$BP$1:$BP$500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44DB-46B4-B862-45649F618E71}"/>
            </c:ext>
          </c:extLst>
        </c:ser>
        <c:dLbls>
          <c:showLegendKey val="0"/>
          <c:showVal val="0"/>
          <c:showCatName val="0"/>
          <c:showSerName val="0"/>
          <c:showPercent val="0"/>
          <c:showBubbleSize val="0"/>
        </c:dLbls>
        <c:axId val="2116381487"/>
        <c:axId val="2116382927"/>
      </c:scatterChart>
      <c:valAx>
        <c:axId val="2116381487"/>
        <c:scaling>
          <c:orientation val="minMax"/>
          <c:max val="60"/>
          <c:min val="0"/>
        </c:scaling>
        <c:delete val="0"/>
        <c:axPos val="b"/>
        <c:title>
          <c:tx>
            <c:rich>
              <a:bodyPr/>
              <a:lstStyle/>
              <a:p>
                <a:pPr>
                  <a:defRPr sz="800" b="0">
                    <a:latin typeface="Arial"/>
                    <a:ea typeface="Arial"/>
                    <a:cs typeface="Arial"/>
                  </a:defRPr>
                </a:pPr>
                <a:r>
                  <a:rPr lang="en-GB"/>
                  <a:t>Time on Website</a:t>
                </a:r>
              </a:p>
            </c:rich>
          </c:tx>
          <c:overlay val="0"/>
        </c:title>
        <c:numFmt formatCode="General" sourceLinked="0"/>
        <c:majorTickMark val="cross"/>
        <c:minorTickMark val="none"/>
        <c:tickLblPos val="nextTo"/>
        <c:txPr>
          <a:bodyPr rot="0" vert="horz"/>
          <a:lstStyle/>
          <a:p>
            <a:pPr>
              <a:defRPr sz="700"/>
            </a:pPr>
            <a:endParaRPr lang="en-US"/>
          </a:p>
        </c:txPr>
        <c:crossAx val="2116382927"/>
        <c:crosses val="autoZero"/>
        <c:crossBetween val="midCat"/>
      </c:valAx>
      <c:valAx>
        <c:axId val="2116382927"/>
        <c:scaling>
          <c:orientation val="minMax"/>
          <c:max val="1000"/>
          <c:min val="0"/>
        </c:scaling>
        <c:delete val="0"/>
        <c:axPos val="l"/>
        <c:numFmt formatCode="General" sourceLinked="0"/>
        <c:majorTickMark val="cross"/>
        <c:minorTickMark val="none"/>
        <c:tickLblPos val="nextTo"/>
        <c:txPr>
          <a:bodyPr/>
          <a:lstStyle/>
          <a:p>
            <a:pPr>
              <a:defRPr sz="700"/>
            </a:pPr>
            <a:endParaRPr lang="en-US"/>
          </a:p>
        </c:txPr>
        <c:crossAx val="211638148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tests_HID'!$BR$1:$BR$500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tests_HID'!$BS$1:$BS$500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0050-40C1-8ABF-1707D3A912FA}"/>
            </c:ext>
          </c:extLst>
        </c:ser>
        <c:dLbls>
          <c:showLegendKey val="0"/>
          <c:showVal val="0"/>
          <c:showCatName val="0"/>
          <c:showSerName val="0"/>
          <c:showPercent val="0"/>
          <c:showBubbleSize val="0"/>
        </c:dLbls>
        <c:axId val="2118713711"/>
        <c:axId val="2118743471"/>
      </c:scatterChart>
      <c:valAx>
        <c:axId val="2118713711"/>
        <c:scaling>
          <c:orientation val="minMax"/>
          <c:max val="10"/>
          <c:min val="0"/>
        </c:scaling>
        <c:delete val="0"/>
        <c:axPos val="b"/>
        <c:title>
          <c:tx>
            <c:rich>
              <a:bodyPr/>
              <a:lstStyle/>
              <a:p>
                <a:pPr>
                  <a:defRPr sz="800" b="0">
                    <a:latin typeface="Arial"/>
                    <a:ea typeface="Arial"/>
                    <a:cs typeface="Arial"/>
                  </a:defRPr>
                </a:pPr>
                <a:r>
                  <a:rPr lang="en-GB"/>
                  <a:t>Length of Membership</a:t>
                </a:r>
              </a:p>
            </c:rich>
          </c:tx>
          <c:overlay val="0"/>
        </c:title>
        <c:numFmt formatCode="General" sourceLinked="0"/>
        <c:majorTickMark val="cross"/>
        <c:minorTickMark val="none"/>
        <c:tickLblPos val="nextTo"/>
        <c:txPr>
          <a:bodyPr rot="0" vert="horz"/>
          <a:lstStyle/>
          <a:p>
            <a:pPr>
              <a:defRPr sz="700"/>
            </a:pPr>
            <a:endParaRPr lang="en-US"/>
          </a:p>
        </c:txPr>
        <c:crossAx val="2118743471"/>
        <c:crosses val="autoZero"/>
        <c:crossBetween val="midCat"/>
      </c:valAx>
      <c:valAx>
        <c:axId val="2118743471"/>
        <c:scaling>
          <c:orientation val="minMax"/>
          <c:max val="1000"/>
          <c:min val="0"/>
        </c:scaling>
        <c:delete val="0"/>
        <c:axPos val="l"/>
        <c:numFmt formatCode="General" sourceLinked="0"/>
        <c:majorTickMark val="cross"/>
        <c:minorTickMark val="none"/>
        <c:tickLblPos val="nextTo"/>
        <c:txPr>
          <a:bodyPr/>
          <a:lstStyle/>
          <a:p>
            <a:pPr>
              <a:defRPr sz="700"/>
            </a:pPr>
            <a:endParaRPr lang="en-US"/>
          </a:p>
        </c:txPr>
        <c:crossAx val="2118713711"/>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tests_HID1'!$I$1:$I$31</c:f>
              <c:numCache>
                <c:formatCode>General</c:formatCode>
                <c:ptCount val="31"/>
                <c:pt idx="0">
                  <c:v>200</c:v>
                </c:pt>
                <c:pt idx="1">
                  <c:v>200</c:v>
                </c:pt>
                <c:pt idx="2">
                  <c:v>257</c:v>
                </c:pt>
                <c:pt idx="3">
                  <c:v>257</c:v>
                </c:pt>
                <c:pt idx="4">
                  <c:v>257</c:v>
                </c:pt>
                <c:pt idx="5">
                  <c:v>314</c:v>
                </c:pt>
                <c:pt idx="6">
                  <c:v>314</c:v>
                </c:pt>
                <c:pt idx="7">
                  <c:v>314</c:v>
                </c:pt>
                <c:pt idx="8">
                  <c:v>371</c:v>
                </c:pt>
                <c:pt idx="9">
                  <c:v>371</c:v>
                </c:pt>
                <c:pt idx="10">
                  <c:v>371</c:v>
                </c:pt>
                <c:pt idx="11">
                  <c:v>428</c:v>
                </c:pt>
                <c:pt idx="12">
                  <c:v>428</c:v>
                </c:pt>
                <c:pt idx="13">
                  <c:v>428</c:v>
                </c:pt>
                <c:pt idx="14">
                  <c:v>485</c:v>
                </c:pt>
                <c:pt idx="15">
                  <c:v>485</c:v>
                </c:pt>
                <c:pt idx="16">
                  <c:v>485</c:v>
                </c:pt>
                <c:pt idx="17">
                  <c:v>542</c:v>
                </c:pt>
                <c:pt idx="18">
                  <c:v>542</c:v>
                </c:pt>
                <c:pt idx="19">
                  <c:v>542</c:v>
                </c:pt>
                <c:pt idx="20">
                  <c:v>599</c:v>
                </c:pt>
                <c:pt idx="21">
                  <c:v>599</c:v>
                </c:pt>
                <c:pt idx="22">
                  <c:v>599</c:v>
                </c:pt>
                <c:pt idx="23">
                  <c:v>656</c:v>
                </c:pt>
                <c:pt idx="24">
                  <c:v>656</c:v>
                </c:pt>
                <c:pt idx="25">
                  <c:v>656</c:v>
                </c:pt>
                <c:pt idx="26">
                  <c:v>713</c:v>
                </c:pt>
                <c:pt idx="27">
                  <c:v>713</c:v>
                </c:pt>
                <c:pt idx="28">
                  <c:v>713</c:v>
                </c:pt>
                <c:pt idx="29">
                  <c:v>770</c:v>
                </c:pt>
                <c:pt idx="30">
                  <c:v>770</c:v>
                </c:pt>
              </c:numCache>
            </c:numRef>
          </c:xVal>
          <c:yVal>
            <c:numRef>
              <c:f>'Correlation tests_HID1'!$J$1:$J$31</c:f>
              <c:numCache>
                <c:formatCode>General</c:formatCode>
                <c:ptCount val="31"/>
                <c:pt idx="0">
                  <c:v>0</c:v>
                </c:pt>
                <c:pt idx="1">
                  <c:v>1</c:v>
                </c:pt>
                <c:pt idx="2">
                  <c:v>1</c:v>
                </c:pt>
                <c:pt idx="3">
                  <c:v>0</c:v>
                </c:pt>
                <c:pt idx="4">
                  <c:v>7</c:v>
                </c:pt>
                <c:pt idx="5">
                  <c:v>7</c:v>
                </c:pt>
                <c:pt idx="6">
                  <c:v>0</c:v>
                </c:pt>
                <c:pt idx="7">
                  <c:v>14</c:v>
                </c:pt>
                <c:pt idx="8">
                  <c:v>14</c:v>
                </c:pt>
                <c:pt idx="9">
                  <c:v>0</c:v>
                </c:pt>
                <c:pt idx="10">
                  <c:v>71</c:v>
                </c:pt>
                <c:pt idx="11">
                  <c:v>71</c:v>
                </c:pt>
                <c:pt idx="12">
                  <c:v>0</c:v>
                </c:pt>
                <c:pt idx="13">
                  <c:v>117</c:v>
                </c:pt>
                <c:pt idx="14">
                  <c:v>117</c:v>
                </c:pt>
                <c:pt idx="15">
                  <c:v>0</c:v>
                </c:pt>
                <c:pt idx="16">
                  <c:v>147</c:v>
                </c:pt>
                <c:pt idx="17">
                  <c:v>147</c:v>
                </c:pt>
                <c:pt idx="18">
                  <c:v>0</c:v>
                </c:pt>
                <c:pt idx="19">
                  <c:v>100</c:v>
                </c:pt>
                <c:pt idx="20">
                  <c:v>100</c:v>
                </c:pt>
                <c:pt idx="21">
                  <c:v>0</c:v>
                </c:pt>
                <c:pt idx="22">
                  <c:v>27</c:v>
                </c:pt>
                <c:pt idx="23">
                  <c:v>27</c:v>
                </c:pt>
                <c:pt idx="24">
                  <c:v>0</c:v>
                </c:pt>
                <c:pt idx="25">
                  <c:v>13</c:v>
                </c:pt>
                <c:pt idx="26">
                  <c:v>13</c:v>
                </c:pt>
                <c:pt idx="27">
                  <c:v>0</c:v>
                </c:pt>
                <c:pt idx="28">
                  <c:v>3</c:v>
                </c:pt>
                <c:pt idx="29">
                  <c:v>3</c:v>
                </c:pt>
                <c:pt idx="30">
                  <c:v>0</c:v>
                </c:pt>
              </c:numCache>
            </c:numRef>
          </c:yVal>
          <c:smooth val="0"/>
          <c:extLst>
            <c:ext xmlns:c16="http://schemas.microsoft.com/office/drawing/2014/chart" uri="{C3380CC4-5D6E-409C-BE32-E72D297353CC}">
              <c16:uniqueId val="{00000000-B65F-4EA1-A5E2-9E49C014996F}"/>
            </c:ext>
          </c:extLst>
        </c:ser>
        <c:ser>
          <c:idx val="1"/>
          <c:order val="1"/>
          <c:spPr>
            <a:ln w="19050">
              <a:noFill/>
            </a:ln>
          </c:spPr>
          <c:marker>
            <c:symbol val="none"/>
          </c:marker>
          <c:smooth val="0"/>
          <c:extLst>
            <c:ext xmlns:c16="http://schemas.microsoft.com/office/drawing/2014/chart" uri="{C3380CC4-5D6E-409C-BE32-E72D297353CC}">
              <c16:uniqueId val="{00000001-B65F-4EA1-A5E2-9E49C014996F}"/>
            </c:ext>
          </c:extLst>
        </c:ser>
        <c:dLbls>
          <c:showLegendKey val="0"/>
          <c:showVal val="0"/>
          <c:showCatName val="0"/>
          <c:showSerName val="0"/>
          <c:showPercent val="0"/>
          <c:showBubbleSize val="0"/>
        </c:dLbls>
        <c:axId val="2118723311"/>
        <c:axId val="2118713711"/>
      </c:scatterChart>
      <c:valAx>
        <c:axId val="2118723311"/>
        <c:scaling>
          <c:orientation val="minMax"/>
          <c:max val="1000"/>
          <c:min val="0"/>
        </c:scaling>
        <c:delete val="0"/>
        <c:axPos val="b"/>
        <c:title>
          <c:tx>
            <c:rich>
              <a:bodyPr/>
              <a:lstStyle/>
              <a:p>
                <a:pPr>
                  <a:defRPr sz="800" b="0">
                    <a:latin typeface="Arial"/>
                    <a:ea typeface="Arial"/>
                    <a:cs typeface="Arial"/>
                  </a:defRPr>
                </a:pPr>
                <a:r>
                  <a:rPr lang="en-GB"/>
                  <a:t>Yearly Amount Spent</a:t>
                </a:r>
              </a:p>
            </c:rich>
          </c:tx>
          <c:overlay val="0"/>
        </c:title>
        <c:numFmt formatCode="General" sourceLinked="0"/>
        <c:majorTickMark val="cross"/>
        <c:minorTickMark val="none"/>
        <c:tickLblPos val="nextTo"/>
        <c:txPr>
          <a:bodyPr rot="0" vert="horz"/>
          <a:lstStyle/>
          <a:p>
            <a:pPr>
              <a:defRPr sz="700"/>
            </a:pPr>
            <a:endParaRPr lang="en-US"/>
          </a:p>
        </c:txPr>
        <c:crossAx val="2118713711"/>
        <c:crosses val="autoZero"/>
        <c:crossBetween val="midCat"/>
      </c:valAx>
      <c:valAx>
        <c:axId val="2118713711"/>
        <c:scaling>
          <c:orientation val="minMax"/>
        </c:scaling>
        <c:delete val="0"/>
        <c:axPos val="l"/>
        <c:numFmt formatCode="General" sourceLinked="0"/>
        <c:majorTickMark val="cross"/>
        <c:minorTickMark val="none"/>
        <c:tickLblPos val="nextTo"/>
        <c:txPr>
          <a:bodyPr/>
          <a:lstStyle/>
          <a:p>
            <a:pPr>
              <a:defRPr sz="700"/>
            </a:pPr>
            <a:endParaRPr lang="en-US"/>
          </a:p>
        </c:txPr>
        <c:crossAx val="2118723311"/>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GB"/>
              <a:t>Time on Website</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tests_HID'!$G$1:$G$500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tests_HID'!$H$1:$H$500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74A3-4EC6-8A27-25CDB37668EE}"/>
            </c:ext>
          </c:extLst>
        </c:ser>
        <c:dLbls>
          <c:showLegendKey val="0"/>
          <c:showVal val="0"/>
          <c:showCatName val="0"/>
          <c:showSerName val="0"/>
          <c:showPercent val="0"/>
          <c:showBubbleSize val="0"/>
        </c:dLbls>
        <c:axId val="2083698719"/>
        <c:axId val="2083695359"/>
      </c:scatterChart>
      <c:valAx>
        <c:axId val="2083698719"/>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US"/>
          </a:p>
        </c:txPr>
        <c:crossAx val="2083695359"/>
        <c:crosses val="autoZero"/>
        <c:crossBetween val="midCat"/>
      </c:valAx>
      <c:valAx>
        <c:axId val="2083695359"/>
        <c:scaling>
          <c:orientation val="minMax"/>
          <c:max val="40"/>
          <c:min val="0"/>
        </c:scaling>
        <c:delete val="0"/>
        <c:axPos val="l"/>
        <c:numFmt formatCode="General" sourceLinked="0"/>
        <c:majorTickMark val="cross"/>
        <c:minorTickMark val="none"/>
        <c:tickLblPos val="nextTo"/>
        <c:txPr>
          <a:bodyPr/>
          <a:lstStyle/>
          <a:p>
            <a:pPr>
              <a:defRPr sz="700"/>
            </a:pPr>
            <a:endParaRPr lang="en-US"/>
          </a:p>
        </c:txPr>
        <c:crossAx val="2083698719"/>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GB"/>
              <a:t>Length of Membership</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tests_HID'!$J$1:$J$500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tests_HID'!$K$1:$K$500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75B8-4742-A945-247D00564E02}"/>
            </c:ext>
          </c:extLst>
        </c:ser>
        <c:dLbls>
          <c:showLegendKey val="0"/>
          <c:showVal val="0"/>
          <c:showCatName val="0"/>
          <c:showSerName val="0"/>
          <c:showPercent val="0"/>
          <c:showBubbleSize val="0"/>
        </c:dLbls>
        <c:axId val="2083698719"/>
        <c:axId val="2083699199"/>
      </c:scatterChart>
      <c:valAx>
        <c:axId val="2083698719"/>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US"/>
          </a:p>
        </c:txPr>
        <c:crossAx val="2083699199"/>
        <c:crosses val="autoZero"/>
        <c:crossBetween val="midCat"/>
      </c:valAx>
      <c:valAx>
        <c:axId val="2083699199"/>
        <c:scaling>
          <c:orientation val="minMax"/>
          <c:max val="40"/>
          <c:min val="0"/>
        </c:scaling>
        <c:delete val="0"/>
        <c:axPos val="l"/>
        <c:numFmt formatCode="General" sourceLinked="0"/>
        <c:majorTickMark val="cross"/>
        <c:minorTickMark val="none"/>
        <c:tickLblPos val="nextTo"/>
        <c:txPr>
          <a:bodyPr/>
          <a:lstStyle/>
          <a:p>
            <a:pPr>
              <a:defRPr sz="700"/>
            </a:pPr>
            <a:endParaRPr lang="en-US"/>
          </a:p>
        </c:txPr>
        <c:crossAx val="2083698719"/>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GB"/>
              <a:t>Yearly Amount Spent</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tests_HID'!$M$1:$M$500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tests_HID'!$N$1:$N$500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7170-4873-9E37-9B33DC564ADE}"/>
            </c:ext>
          </c:extLst>
        </c:ser>
        <c:ser>
          <c:idx val="1"/>
          <c:order val="1"/>
          <c:spPr>
            <a:ln w="19050">
              <a:noFill/>
            </a:ln>
          </c:spPr>
          <c:marker>
            <c:symbol val="none"/>
          </c:marker>
          <c:smooth val="0"/>
          <c:extLst>
            <c:ext xmlns:c16="http://schemas.microsoft.com/office/drawing/2014/chart" uri="{C3380CC4-5D6E-409C-BE32-E72D297353CC}">
              <c16:uniqueId val="{00000001-7170-4873-9E37-9B33DC564ADE}"/>
            </c:ext>
          </c:extLst>
        </c:ser>
        <c:dLbls>
          <c:showLegendKey val="0"/>
          <c:showVal val="0"/>
          <c:showCatName val="0"/>
          <c:showSerName val="0"/>
          <c:showPercent val="0"/>
          <c:showBubbleSize val="0"/>
        </c:dLbls>
        <c:axId val="956672223"/>
        <c:axId val="1792782783"/>
      </c:scatterChart>
      <c:valAx>
        <c:axId val="956672223"/>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US"/>
          </a:p>
        </c:txPr>
        <c:crossAx val="1792782783"/>
        <c:crosses val="autoZero"/>
        <c:crossBetween val="midCat"/>
      </c:valAx>
      <c:valAx>
        <c:axId val="1792782783"/>
        <c:scaling>
          <c:orientation val="minMax"/>
          <c:max val="40"/>
          <c:min val="0"/>
        </c:scaling>
        <c:delete val="0"/>
        <c:axPos val="l"/>
        <c:numFmt formatCode="General" sourceLinked="0"/>
        <c:majorTickMark val="cross"/>
        <c:minorTickMark val="none"/>
        <c:tickLblPos val="nextTo"/>
        <c:txPr>
          <a:bodyPr/>
          <a:lstStyle/>
          <a:p>
            <a:pPr>
              <a:defRPr sz="700"/>
            </a:pPr>
            <a:endParaRPr lang="en-US"/>
          </a:p>
        </c:txPr>
        <c:crossAx val="956672223"/>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tests_HID'!$P$1:$P$500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tests_HID'!$Q$1:$Q$500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4FDD-4152-93C8-7137C377BB5F}"/>
            </c:ext>
          </c:extLst>
        </c:ser>
        <c:dLbls>
          <c:showLegendKey val="0"/>
          <c:showVal val="0"/>
          <c:showCatName val="0"/>
          <c:showSerName val="0"/>
          <c:showPercent val="0"/>
          <c:showBubbleSize val="0"/>
        </c:dLbls>
        <c:axId val="956672223"/>
        <c:axId val="1042562143"/>
      </c:scatterChart>
      <c:valAx>
        <c:axId val="956672223"/>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US"/>
          </a:p>
        </c:txPr>
        <c:crossAx val="1042562143"/>
        <c:crosses val="autoZero"/>
        <c:crossBetween val="midCat"/>
      </c:valAx>
      <c:valAx>
        <c:axId val="1042562143"/>
        <c:scaling>
          <c:orientation val="minMax"/>
          <c:max val="20"/>
          <c:min val="0"/>
        </c:scaling>
        <c:delete val="0"/>
        <c:axPos val="l"/>
        <c:title>
          <c:tx>
            <c:rich>
              <a:bodyPr/>
              <a:lstStyle/>
              <a:p>
                <a:pPr>
                  <a:defRPr sz="800" b="0">
                    <a:latin typeface="Arial"/>
                    <a:ea typeface="Arial"/>
                    <a:cs typeface="Arial"/>
                  </a:defRPr>
                </a:pPr>
                <a:r>
                  <a:rPr lang="en-GB"/>
                  <a:t>Time on App</a:t>
                </a:r>
              </a:p>
            </c:rich>
          </c:tx>
          <c:overlay val="0"/>
        </c:title>
        <c:numFmt formatCode="General" sourceLinked="0"/>
        <c:majorTickMark val="cross"/>
        <c:minorTickMark val="none"/>
        <c:tickLblPos val="nextTo"/>
        <c:txPr>
          <a:bodyPr/>
          <a:lstStyle/>
          <a:p>
            <a:pPr>
              <a:defRPr sz="700"/>
            </a:pPr>
            <a:endParaRPr lang="en-US"/>
          </a:p>
        </c:txPr>
        <c:crossAx val="956672223"/>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tests_HID1'!$C$1:$C$31</c:f>
              <c:numCache>
                <c:formatCode>General</c:formatCode>
                <c:ptCount val="31"/>
                <c:pt idx="0">
                  <c:v>8</c:v>
                </c:pt>
                <c:pt idx="1">
                  <c:v>8</c:v>
                </c:pt>
                <c:pt idx="2">
                  <c:v>8.7200000000000006</c:v>
                </c:pt>
                <c:pt idx="3">
                  <c:v>8.7200000000000006</c:v>
                </c:pt>
                <c:pt idx="4">
                  <c:v>8.7200000000000006</c:v>
                </c:pt>
                <c:pt idx="5">
                  <c:v>9.44</c:v>
                </c:pt>
                <c:pt idx="6">
                  <c:v>9.44</c:v>
                </c:pt>
                <c:pt idx="7">
                  <c:v>9.44</c:v>
                </c:pt>
                <c:pt idx="8">
                  <c:v>10.16</c:v>
                </c:pt>
                <c:pt idx="9">
                  <c:v>10.16</c:v>
                </c:pt>
                <c:pt idx="10">
                  <c:v>10.16</c:v>
                </c:pt>
                <c:pt idx="11">
                  <c:v>10.88</c:v>
                </c:pt>
                <c:pt idx="12">
                  <c:v>10.88</c:v>
                </c:pt>
                <c:pt idx="13">
                  <c:v>10.88</c:v>
                </c:pt>
                <c:pt idx="14">
                  <c:v>11.600000000000001</c:v>
                </c:pt>
                <c:pt idx="15">
                  <c:v>11.600000000000001</c:v>
                </c:pt>
                <c:pt idx="16">
                  <c:v>11.600000000000001</c:v>
                </c:pt>
                <c:pt idx="17">
                  <c:v>12.32</c:v>
                </c:pt>
                <c:pt idx="18">
                  <c:v>12.32</c:v>
                </c:pt>
                <c:pt idx="19">
                  <c:v>12.32</c:v>
                </c:pt>
                <c:pt idx="20">
                  <c:v>13.040000000000001</c:v>
                </c:pt>
                <c:pt idx="21">
                  <c:v>13.040000000000001</c:v>
                </c:pt>
                <c:pt idx="22">
                  <c:v>13.040000000000001</c:v>
                </c:pt>
                <c:pt idx="23">
                  <c:v>13.760000000000002</c:v>
                </c:pt>
                <c:pt idx="24">
                  <c:v>13.760000000000002</c:v>
                </c:pt>
                <c:pt idx="25">
                  <c:v>13.760000000000002</c:v>
                </c:pt>
                <c:pt idx="26">
                  <c:v>14.48</c:v>
                </c:pt>
                <c:pt idx="27">
                  <c:v>14.48</c:v>
                </c:pt>
                <c:pt idx="28">
                  <c:v>14.48</c:v>
                </c:pt>
                <c:pt idx="29">
                  <c:v>15.200000000000001</c:v>
                </c:pt>
                <c:pt idx="30">
                  <c:v>15.200000000000001</c:v>
                </c:pt>
              </c:numCache>
            </c:numRef>
          </c:xVal>
          <c:yVal>
            <c:numRef>
              <c:f>'Correlation tests_HID1'!$D$1:$D$31</c:f>
              <c:numCache>
                <c:formatCode>General</c:formatCode>
                <c:ptCount val="31"/>
                <c:pt idx="0">
                  <c:v>0</c:v>
                </c:pt>
                <c:pt idx="1">
                  <c:v>2</c:v>
                </c:pt>
                <c:pt idx="2">
                  <c:v>2</c:v>
                </c:pt>
                <c:pt idx="3">
                  <c:v>0</c:v>
                </c:pt>
                <c:pt idx="4">
                  <c:v>1</c:v>
                </c:pt>
                <c:pt idx="5">
                  <c:v>1</c:v>
                </c:pt>
                <c:pt idx="6">
                  <c:v>0</c:v>
                </c:pt>
                <c:pt idx="7">
                  <c:v>12</c:v>
                </c:pt>
                <c:pt idx="8">
                  <c:v>12</c:v>
                </c:pt>
                <c:pt idx="9">
                  <c:v>0</c:v>
                </c:pt>
                <c:pt idx="10">
                  <c:v>39</c:v>
                </c:pt>
                <c:pt idx="11">
                  <c:v>39</c:v>
                </c:pt>
                <c:pt idx="12">
                  <c:v>0</c:v>
                </c:pt>
                <c:pt idx="13">
                  <c:v>106</c:v>
                </c:pt>
                <c:pt idx="14">
                  <c:v>106</c:v>
                </c:pt>
                <c:pt idx="15">
                  <c:v>0</c:v>
                </c:pt>
                <c:pt idx="16">
                  <c:v>143</c:v>
                </c:pt>
                <c:pt idx="17">
                  <c:v>143</c:v>
                </c:pt>
                <c:pt idx="18">
                  <c:v>0</c:v>
                </c:pt>
                <c:pt idx="19">
                  <c:v>112</c:v>
                </c:pt>
                <c:pt idx="20">
                  <c:v>112</c:v>
                </c:pt>
                <c:pt idx="21">
                  <c:v>0</c:v>
                </c:pt>
                <c:pt idx="22">
                  <c:v>65</c:v>
                </c:pt>
                <c:pt idx="23">
                  <c:v>65</c:v>
                </c:pt>
                <c:pt idx="24">
                  <c:v>0</c:v>
                </c:pt>
                <c:pt idx="25">
                  <c:v>18</c:v>
                </c:pt>
                <c:pt idx="26">
                  <c:v>18</c:v>
                </c:pt>
                <c:pt idx="27">
                  <c:v>0</c:v>
                </c:pt>
                <c:pt idx="28">
                  <c:v>2</c:v>
                </c:pt>
                <c:pt idx="29">
                  <c:v>2</c:v>
                </c:pt>
                <c:pt idx="30">
                  <c:v>0</c:v>
                </c:pt>
              </c:numCache>
            </c:numRef>
          </c:yVal>
          <c:smooth val="0"/>
          <c:extLst>
            <c:ext xmlns:c16="http://schemas.microsoft.com/office/drawing/2014/chart" uri="{C3380CC4-5D6E-409C-BE32-E72D297353CC}">
              <c16:uniqueId val="{00000000-B35D-4747-AF20-B4D171DDD86A}"/>
            </c:ext>
          </c:extLst>
        </c:ser>
        <c:dLbls>
          <c:showLegendKey val="0"/>
          <c:showVal val="0"/>
          <c:showCatName val="0"/>
          <c:showSerName val="0"/>
          <c:showPercent val="0"/>
          <c:showBubbleSize val="0"/>
        </c:dLbls>
        <c:axId val="2116363727"/>
        <c:axId val="2116369967"/>
      </c:scatterChart>
      <c:valAx>
        <c:axId val="2116363727"/>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US"/>
          </a:p>
        </c:txPr>
        <c:crossAx val="2116369967"/>
        <c:crosses val="autoZero"/>
        <c:crossBetween val="midCat"/>
      </c:valAx>
      <c:valAx>
        <c:axId val="2116369967"/>
        <c:scaling>
          <c:orientation val="minMax"/>
        </c:scaling>
        <c:delete val="0"/>
        <c:axPos val="l"/>
        <c:numFmt formatCode="General" sourceLinked="0"/>
        <c:majorTickMark val="cross"/>
        <c:minorTickMark val="none"/>
        <c:tickLblPos val="nextTo"/>
        <c:txPr>
          <a:bodyPr/>
          <a:lstStyle/>
          <a:p>
            <a:pPr>
              <a:defRPr sz="700"/>
            </a:pPr>
            <a:endParaRPr lang="en-US"/>
          </a:p>
        </c:txPr>
        <c:crossAx val="211636372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tests_HID'!$V$1:$V$500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tests_HID'!$W$1:$W$500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6BCE-4F33-B2E4-AD817520C942}"/>
            </c:ext>
          </c:extLst>
        </c:ser>
        <c:dLbls>
          <c:showLegendKey val="0"/>
          <c:showVal val="0"/>
          <c:showCatName val="0"/>
          <c:showSerName val="0"/>
          <c:showPercent val="0"/>
          <c:showBubbleSize val="0"/>
        </c:dLbls>
        <c:axId val="2116361327"/>
        <c:axId val="2116370447"/>
      </c:scatterChart>
      <c:valAx>
        <c:axId val="2116361327"/>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US"/>
          </a:p>
        </c:txPr>
        <c:crossAx val="2116370447"/>
        <c:crosses val="autoZero"/>
        <c:crossBetween val="midCat"/>
      </c:valAx>
      <c:valAx>
        <c:axId val="2116370447"/>
        <c:scaling>
          <c:orientation val="minMax"/>
          <c:max val="20"/>
          <c:min val="0"/>
        </c:scaling>
        <c:delete val="0"/>
        <c:axPos val="l"/>
        <c:numFmt formatCode="General" sourceLinked="0"/>
        <c:majorTickMark val="cross"/>
        <c:minorTickMark val="none"/>
        <c:tickLblPos val="nextTo"/>
        <c:txPr>
          <a:bodyPr/>
          <a:lstStyle/>
          <a:p>
            <a:pPr>
              <a:defRPr sz="700"/>
            </a:pPr>
            <a:endParaRPr lang="en-US"/>
          </a:p>
        </c:txPr>
        <c:crossAx val="211636132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tests_HID'!$Y$1:$Y$500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tests_HID'!$Z$1:$Z$500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BC30-4A7E-A580-30A7FD15EDDF}"/>
            </c:ext>
          </c:extLst>
        </c:ser>
        <c:dLbls>
          <c:showLegendKey val="0"/>
          <c:showVal val="0"/>
          <c:showCatName val="0"/>
          <c:showSerName val="0"/>
          <c:showPercent val="0"/>
          <c:showBubbleSize val="0"/>
        </c:dLbls>
        <c:axId val="2116375247"/>
        <c:axId val="2116361327"/>
      </c:scatterChart>
      <c:valAx>
        <c:axId val="2116375247"/>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US"/>
          </a:p>
        </c:txPr>
        <c:crossAx val="2116361327"/>
        <c:crosses val="autoZero"/>
        <c:crossBetween val="midCat"/>
      </c:valAx>
      <c:valAx>
        <c:axId val="2116361327"/>
        <c:scaling>
          <c:orientation val="minMax"/>
          <c:max val="20"/>
          <c:min val="0"/>
        </c:scaling>
        <c:delete val="0"/>
        <c:axPos val="l"/>
        <c:numFmt formatCode="General" sourceLinked="0"/>
        <c:majorTickMark val="cross"/>
        <c:minorTickMark val="none"/>
        <c:tickLblPos val="nextTo"/>
        <c:txPr>
          <a:bodyPr/>
          <a:lstStyle/>
          <a:p>
            <a:pPr>
              <a:defRPr sz="700"/>
            </a:pPr>
            <a:endParaRPr lang="en-US"/>
          </a:p>
        </c:txPr>
        <c:crossAx val="2116375247"/>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B1D9-9B95-42E3-472C-A5EECCAA67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779FC6-05FC-4212-8A91-7A8F7D5C6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72527F-CE57-7D60-7636-7253E652F47F}"/>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5" name="Footer Placeholder 4">
            <a:extLst>
              <a:ext uri="{FF2B5EF4-FFF2-40B4-BE49-F238E27FC236}">
                <a16:creationId xmlns:a16="http://schemas.microsoft.com/office/drawing/2014/main" id="{C99AD64F-207D-F33C-DFBF-5845117E8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A3023C-031F-6B69-2305-D8045C9DF7DC}"/>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52732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1865-7222-5C23-B021-D92241A349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41B32C-C537-418E-A3E6-E97168573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767483-0F4B-ADA8-9E10-2C3274DBD921}"/>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5" name="Footer Placeholder 4">
            <a:extLst>
              <a:ext uri="{FF2B5EF4-FFF2-40B4-BE49-F238E27FC236}">
                <a16:creationId xmlns:a16="http://schemas.microsoft.com/office/drawing/2014/main" id="{937BBBC4-E777-2E89-920B-D13676A09A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9E8E26-C61D-142A-F680-7560E4E261D6}"/>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605322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4EBFB-BD32-B45D-26E8-763B3FD48B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B4E267-A8EE-4B4C-C706-356201307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0C5E11-07A2-4A67-7D36-EBFE7A38E30B}"/>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5" name="Footer Placeholder 4">
            <a:extLst>
              <a:ext uri="{FF2B5EF4-FFF2-40B4-BE49-F238E27FC236}">
                <a16:creationId xmlns:a16="http://schemas.microsoft.com/office/drawing/2014/main" id="{8F0C79CA-5DF3-8BE9-950A-0ABBC8A83F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EAC5EA-3DBB-290B-E750-779FC274A467}"/>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158589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6618-7AE2-6A84-DCEA-FBF4DFC764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704AE9-D1B4-EBCF-209A-C666C955F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A9FD44-5CFA-35E6-35FE-A4BF36D6A971}"/>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5" name="Footer Placeholder 4">
            <a:extLst>
              <a:ext uri="{FF2B5EF4-FFF2-40B4-BE49-F238E27FC236}">
                <a16:creationId xmlns:a16="http://schemas.microsoft.com/office/drawing/2014/main" id="{14183CB2-27A7-866D-FD6D-43DBEA73D5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B63F5B-34A6-6F4D-9ACA-4D8688838932}"/>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235819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2B95-42A0-8906-DB90-2650DA6E6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B5A778-3DAF-8137-9894-ADE963962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30252-B609-2115-9B34-89D8190D0B6B}"/>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5" name="Footer Placeholder 4">
            <a:extLst>
              <a:ext uri="{FF2B5EF4-FFF2-40B4-BE49-F238E27FC236}">
                <a16:creationId xmlns:a16="http://schemas.microsoft.com/office/drawing/2014/main" id="{ADD1179B-2241-9A88-2AE0-FB175CF619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0DB73E-D881-1D62-7CB3-EDF2B9840E76}"/>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221875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2C39-731B-FF14-C04D-A0D6989D32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EC558F-251C-12A9-A0F0-C1DA183D8E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7E80C0-5F97-235A-54D1-0D161853F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082DBD-EB83-E191-22F6-2A87B0057F73}"/>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6" name="Footer Placeholder 5">
            <a:extLst>
              <a:ext uri="{FF2B5EF4-FFF2-40B4-BE49-F238E27FC236}">
                <a16:creationId xmlns:a16="http://schemas.microsoft.com/office/drawing/2014/main" id="{4F1D04D0-308C-DDDA-A2FC-7FF7A738DA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23DFD5-B6B5-6402-CBB4-F100C4703A38}"/>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405975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1F93-FD78-7281-C9A3-A919CDC3B7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3FC963-DED5-F2B2-8A62-469A62616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D73BA-0B73-82A9-670F-CF0CF7C34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11891D-2DFF-279C-994D-0F0B009A6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40B43-6D45-6E84-EC27-D3CDACC10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B64D48-6D58-E2E3-70FD-F69A977ED72B}"/>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8" name="Footer Placeholder 7">
            <a:extLst>
              <a:ext uri="{FF2B5EF4-FFF2-40B4-BE49-F238E27FC236}">
                <a16:creationId xmlns:a16="http://schemas.microsoft.com/office/drawing/2014/main" id="{E4980E63-B934-A131-A435-8C9A5683BF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E6BBEA-49CE-863E-875F-B314F9586385}"/>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315454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48C0-D4C1-1A23-6314-68F81F6103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61E0BCE-90CB-1F09-9DB4-E0133E9C2459}"/>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4" name="Footer Placeholder 3">
            <a:extLst>
              <a:ext uri="{FF2B5EF4-FFF2-40B4-BE49-F238E27FC236}">
                <a16:creationId xmlns:a16="http://schemas.microsoft.com/office/drawing/2014/main" id="{3B928CB3-685E-5188-8418-FE42B89836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1E2A91A-422C-07C6-F9C3-CCD37A9F5199}"/>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188973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F90A9-CD5D-B8D4-4A02-F5A54CC7F2FE}"/>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3" name="Footer Placeholder 2">
            <a:extLst>
              <a:ext uri="{FF2B5EF4-FFF2-40B4-BE49-F238E27FC236}">
                <a16:creationId xmlns:a16="http://schemas.microsoft.com/office/drawing/2014/main" id="{50B7A22B-36EE-DF1E-6DA7-7E6326CCFA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D79B27-8480-A9F2-B793-7231086354ED}"/>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3030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9A43-8BF0-526F-2C84-34F986158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67E834-42FB-B95B-A6A9-4E74DA6FA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052EF1-6361-2A7A-B338-BAB9744E0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6C982-C7AA-48C6-22DB-F986D22AF55D}"/>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6" name="Footer Placeholder 5">
            <a:extLst>
              <a:ext uri="{FF2B5EF4-FFF2-40B4-BE49-F238E27FC236}">
                <a16:creationId xmlns:a16="http://schemas.microsoft.com/office/drawing/2014/main" id="{EB00CDCC-1EBE-E628-DA7E-5667F017E8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98B5C1-3162-CFE7-2BBC-445F2134E207}"/>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68726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6EA3-BE09-E760-539A-AB86466B7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1FC643-CB57-F313-20C9-74DE82C46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F84EE8-8F91-0290-E380-9203EC3B3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B6B9D-53D9-83F2-434A-A2B4747739A2}"/>
              </a:ext>
            </a:extLst>
          </p:cNvPr>
          <p:cNvSpPr>
            <a:spLocks noGrp="1"/>
          </p:cNvSpPr>
          <p:nvPr>
            <p:ph type="dt" sz="half" idx="10"/>
          </p:nvPr>
        </p:nvSpPr>
        <p:spPr/>
        <p:txBody>
          <a:bodyPr/>
          <a:lstStyle/>
          <a:p>
            <a:fld id="{D2B95C69-3971-4D4F-A36B-BD020A577EB5}" type="datetimeFigureOut">
              <a:rPr lang="en-GB" smtClean="0"/>
              <a:t>30/05/2023</a:t>
            </a:fld>
            <a:endParaRPr lang="en-GB"/>
          </a:p>
        </p:txBody>
      </p:sp>
      <p:sp>
        <p:nvSpPr>
          <p:cNvPr id="6" name="Footer Placeholder 5">
            <a:extLst>
              <a:ext uri="{FF2B5EF4-FFF2-40B4-BE49-F238E27FC236}">
                <a16:creationId xmlns:a16="http://schemas.microsoft.com/office/drawing/2014/main" id="{EF384E7B-F4F8-3201-7D0F-1223C3DADA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5C8F83-033B-0A5D-8401-BBD4B3DE22B8}"/>
              </a:ext>
            </a:extLst>
          </p:cNvPr>
          <p:cNvSpPr>
            <a:spLocks noGrp="1"/>
          </p:cNvSpPr>
          <p:nvPr>
            <p:ph type="sldNum" sz="quarter" idx="12"/>
          </p:nvPr>
        </p:nvSpPr>
        <p:spPr/>
        <p:txBody>
          <a:bodyPr/>
          <a:lstStyle/>
          <a:p>
            <a:fld id="{1F644614-108F-4388-90B3-51F002EDD61E}" type="slidenum">
              <a:rPr lang="en-GB" smtClean="0"/>
              <a:t>‹#›</a:t>
            </a:fld>
            <a:endParaRPr lang="en-GB"/>
          </a:p>
        </p:txBody>
      </p:sp>
    </p:spTree>
    <p:extLst>
      <p:ext uri="{BB962C8B-B14F-4D97-AF65-F5344CB8AC3E}">
        <p14:creationId xmlns:p14="http://schemas.microsoft.com/office/powerpoint/2010/main" val="389698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A9E10-3C2F-F0F9-D591-3D7100D81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E586EB-BBEC-4822-5D0C-6A6303BCD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49BFB0-6D9F-0B08-7DD7-88DB6100A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5C69-3971-4D4F-A36B-BD020A577EB5}" type="datetimeFigureOut">
              <a:rPr lang="en-GB" smtClean="0"/>
              <a:t>30/05/2023</a:t>
            </a:fld>
            <a:endParaRPr lang="en-GB"/>
          </a:p>
        </p:txBody>
      </p:sp>
      <p:sp>
        <p:nvSpPr>
          <p:cNvPr id="5" name="Footer Placeholder 4">
            <a:extLst>
              <a:ext uri="{FF2B5EF4-FFF2-40B4-BE49-F238E27FC236}">
                <a16:creationId xmlns:a16="http://schemas.microsoft.com/office/drawing/2014/main" id="{7B1DDE49-B54A-358B-6D15-3E4D0390A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532287-C0A8-E6DA-FF5D-909E30357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4614-108F-4388-90B3-51F002EDD61E}" type="slidenum">
              <a:rPr lang="en-GB" smtClean="0"/>
              <a:t>‹#›</a:t>
            </a:fld>
            <a:endParaRPr lang="en-GB"/>
          </a:p>
        </p:txBody>
      </p:sp>
    </p:spTree>
    <p:extLst>
      <p:ext uri="{BB962C8B-B14F-4D97-AF65-F5344CB8AC3E}">
        <p14:creationId xmlns:p14="http://schemas.microsoft.com/office/powerpoint/2010/main" val="10756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18" Type="http://schemas.openxmlformats.org/officeDocument/2006/relationships/chart" Target="../charts/chart17.xml"/><Relationship Id="rId26" Type="http://schemas.openxmlformats.org/officeDocument/2006/relationships/chart" Target="../charts/chart25.xml"/><Relationship Id="rId3" Type="http://schemas.openxmlformats.org/officeDocument/2006/relationships/chart" Target="../charts/chart2.xml"/><Relationship Id="rId21" Type="http://schemas.openxmlformats.org/officeDocument/2006/relationships/chart" Target="../charts/chart20.xml"/><Relationship Id="rId7" Type="http://schemas.openxmlformats.org/officeDocument/2006/relationships/chart" Target="../charts/chart6.xml"/><Relationship Id="rId12" Type="http://schemas.openxmlformats.org/officeDocument/2006/relationships/chart" Target="../charts/chart11.xml"/><Relationship Id="rId17" Type="http://schemas.openxmlformats.org/officeDocument/2006/relationships/chart" Target="../charts/chart16.xml"/><Relationship Id="rId25" Type="http://schemas.openxmlformats.org/officeDocument/2006/relationships/chart" Target="../charts/chart24.xml"/><Relationship Id="rId2" Type="http://schemas.openxmlformats.org/officeDocument/2006/relationships/chart" Target="../charts/chart1.xml"/><Relationship Id="rId16" Type="http://schemas.openxmlformats.org/officeDocument/2006/relationships/chart" Target="../charts/chart15.xml"/><Relationship Id="rId20" Type="http://schemas.openxmlformats.org/officeDocument/2006/relationships/chart" Target="../charts/chart19.xml"/><Relationship Id="rId1" Type="http://schemas.openxmlformats.org/officeDocument/2006/relationships/slideLayout" Target="../slideLayouts/slideLayout6.xml"/><Relationship Id="rId6" Type="http://schemas.openxmlformats.org/officeDocument/2006/relationships/chart" Target="../charts/chart5.xml"/><Relationship Id="rId11" Type="http://schemas.openxmlformats.org/officeDocument/2006/relationships/chart" Target="../charts/chart10.xml"/><Relationship Id="rId24" Type="http://schemas.openxmlformats.org/officeDocument/2006/relationships/chart" Target="../charts/chart23.xml"/><Relationship Id="rId5" Type="http://schemas.openxmlformats.org/officeDocument/2006/relationships/chart" Target="../charts/chart4.xml"/><Relationship Id="rId15" Type="http://schemas.openxmlformats.org/officeDocument/2006/relationships/chart" Target="../charts/chart14.xml"/><Relationship Id="rId23" Type="http://schemas.openxmlformats.org/officeDocument/2006/relationships/chart" Target="../charts/chart22.xml"/><Relationship Id="rId10" Type="http://schemas.openxmlformats.org/officeDocument/2006/relationships/chart" Target="../charts/chart9.xml"/><Relationship Id="rId19" Type="http://schemas.openxmlformats.org/officeDocument/2006/relationships/chart" Target="../charts/chart18.xml"/><Relationship Id="rId4" Type="http://schemas.openxmlformats.org/officeDocument/2006/relationships/chart" Target="../charts/chart3.xml"/><Relationship Id="rId9" Type="http://schemas.openxmlformats.org/officeDocument/2006/relationships/chart" Target="../charts/chart8.xml"/><Relationship Id="rId14" Type="http://schemas.openxmlformats.org/officeDocument/2006/relationships/chart" Target="../charts/chart13.xml"/><Relationship Id="rId22" Type="http://schemas.openxmlformats.org/officeDocument/2006/relationships/chart" Target="../charts/char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B2A15571-5A98-E593-B879-D5C08AF5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4" name="Picture 3" descr="Digital Connections">
            <a:extLst>
              <a:ext uri="{FF2B5EF4-FFF2-40B4-BE49-F238E27FC236}">
                <a16:creationId xmlns:a16="http://schemas.microsoft.com/office/drawing/2014/main" id="{29E9EC2E-9960-6427-3E9D-7EC92101330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5" name="Group 4">
            <a:extLst>
              <a:ext uri="{FF2B5EF4-FFF2-40B4-BE49-F238E27FC236}">
                <a16:creationId xmlns:a16="http://schemas.microsoft.com/office/drawing/2014/main" id="{5EFB45D7-4853-F2EC-83A7-D7631E3BFE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 name="Rectangle 5">
              <a:extLst>
                <a:ext uri="{FF2B5EF4-FFF2-40B4-BE49-F238E27FC236}">
                  <a16:creationId xmlns:a16="http://schemas.microsoft.com/office/drawing/2014/main" id="{A7C28EA8-9DBE-D905-E5D7-8D5677F27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BDC9F58A-F0EE-4DCC-14E5-E7977BDEE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a:extLst>
                <a:ext uri="{FF2B5EF4-FFF2-40B4-BE49-F238E27FC236}">
                  <a16:creationId xmlns:a16="http://schemas.microsoft.com/office/drawing/2014/main" id="{8233A40A-34B6-BE33-AF3B-542B2E918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Rectangle 8">
            <a:extLst>
              <a:ext uri="{FF2B5EF4-FFF2-40B4-BE49-F238E27FC236}">
                <a16:creationId xmlns:a16="http://schemas.microsoft.com/office/drawing/2014/main" id="{D0C20E76-E437-5025-77CE-8E65CC6A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29B04E1C-6C6E-A6DD-B4E0-4D3C550CF3F9}"/>
              </a:ext>
            </a:extLst>
          </p:cNvPr>
          <p:cNvSpPr txBox="1">
            <a:spLocks/>
          </p:cNvSpPr>
          <p:nvPr/>
        </p:nvSpPr>
        <p:spPr>
          <a:xfrm>
            <a:off x="581191" y="4572000"/>
            <a:ext cx="10993549" cy="16339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solidFill>
                  <a:schemeClr val="bg1"/>
                </a:solidFill>
                <a:latin typeface="zeitung"/>
              </a:rPr>
              <a:t>Linear Regression: E-commerce Dataset with XLSTAT</a:t>
            </a:r>
          </a:p>
          <a:p>
            <a:endParaRPr lang="en-GB" sz="3600" b="1" dirty="0">
              <a:solidFill>
                <a:schemeClr val="bg1"/>
              </a:solidFill>
              <a:latin typeface="zeitung"/>
            </a:endParaRPr>
          </a:p>
          <a:p>
            <a:r>
              <a:rPr lang="en-GB" sz="3200" b="1" dirty="0">
                <a:solidFill>
                  <a:schemeClr val="bg1"/>
                </a:solidFill>
              </a:rPr>
              <a:t>ONOJETA OGHENEYOMA</a:t>
            </a:r>
          </a:p>
        </p:txBody>
      </p:sp>
    </p:spTree>
    <p:extLst>
      <p:ext uri="{BB962C8B-B14F-4D97-AF65-F5344CB8AC3E}">
        <p14:creationId xmlns:p14="http://schemas.microsoft.com/office/powerpoint/2010/main" val="149685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ACB92-E62B-7808-98E1-AE688F14BF1E}"/>
              </a:ext>
            </a:extLst>
          </p:cNvPr>
          <p:cNvSpPr>
            <a:spLocks noGrp="1"/>
          </p:cNvSpPr>
          <p:nvPr>
            <p:ph type="title"/>
          </p:nvPr>
        </p:nvSpPr>
        <p:spPr>
          <a:xfrm>
            <a:off x="621629" y="640080"/>
            <a:ext cx="4225290" cy="5578816"/>
          </a:xfrm>
        </p:spPr>
        <p:txBody>
          <a:bodyPr>
            <a:normAutofit fontScale="90000"/>
          </a:bodyPr>
          <a:lstStyle/>
          <a:p>
            <a:pPr algn="l"/>
            <a:r>
              <a:rPr lang="en-GB" dirty="0">
                <a:solidFill>
                  <a:srgbClr val="FFFFFF"/>
                </a:solidFill>
              </a:rPr>
              <a:t>Summary statistics: </a:t>
            </a:r>
            <a:r>
              <a:rPr lang="en-US" sz="2000" b="0" i="0" dirty="0">
                <a:solidFill>
                  <a:srgbClr val="D1D5DB"/>
                </a:solidFill>
                <a:effectLst/>
                <a:latin typeface="Söhne"/>
              </a:rPr>
              <a:t>The provided table contains statistical information about a variable, including observations, missing data, minimum and maximum values, mean, and standard deviation. Each row corresponds to a specific variable.</a:t>
            </a:r>
            <a:br>
              <a:rPr lang="en-US" sz="2000" b="0" i="0" dirty="0">
                <a:solidFill>
                  <a:srgbClr val="D1D5DB"/>
                </a:solidFill>
                <a:effectLst/>
                <a:latin typeface="Söhne"/>
              </a:rPr>
            </a:br>
            <a:r>
              <a:rPr lang="en-US" sz="2000" b="0" i="0" dirty="0">
                <a:solidFill>
                  <a:srgbClr val="D1D5DB"/>
                </a:solidFill>
                <a:effectLst/>
                <a:latin typeface="Söhne"/>
              </a:rPr>
              <a:t>The variable "Avg. Session Length" has 500 observations, with no missing data. The minimum observed value is 29.532, while the maximum is 36.140. The mean value is 33.053, with a standard deviation of 0.993.</a:t>
            </a:r>
            <a:br>
              <a:rPr lang="en-US" sz="2000" b="0" i="0" dirty="0">
                <a:solidFill>
                  <a:srgbClr val="D1D5DB"/>
                </a:solidFill>
                <a:effectLst/>
                <a:latin typeface="Söhne"/>
              </a:rPr>
            </a:br>
            <a:r>
              <a:rPr lang="en-US" sz="2000" b="0" i="0" dirty="0">
                <a:solidFill>
                  <a:srgbClr val="D1D5DB"/>
                </a:solidFill>
                <a:effectLst/>
                <a:latin typeface="Söhne"/>
              </a:rPr>
              <a:t>Similarly, the variable "Time on App" also has 500 observations without missing data. The minimum observed value is 8.508, and the maximum is 15.127. The mean value is 12.052, with a standard deviation of 0.994.</a:t>
            </a:r>
            <a:br>
              <a:rPr lang="en-US" sz="2000" b="0" i="0" dirty="0">
                <a:solidFill>
                  <a:srgbClr val="D1D5DB"/>
                </a:solidFill>
                <a:effectLst/>
                <a:latin typeface="Söhne"/>
              </a:rPr>
            </a:br>
            <a:r>
              <a:rPr lang="en-US" sz="2000" b="0" i="0" dirty="0">
                <a:solidFill>
                  <a:srgbClr val="D1D5DB"/>
                </a:solidFill>
                <a:effectLst/>
                <a:latin typeface="Söhne"/>
              </a:rPr>
              <a:t>The table provides a summary of the dataset's distribution, allowing for a better understanding of the variable's characteristics.</a:t>
            </a:r>
            <a:br>
              <a:rPr lang="en-US" b="0" i="0" dirty="0">
                <a:solidFill>
                  <a:srgbClr val="D1D5DB"/>
                </a:solidFill>
                <a:effectLst/>
                <a:latin typeface="Söhne"/>
              </a:rPr>
            </a:br>
            <a:endParaRPr lang="en-GB" dirty="0">
              <a:solidFill>
                <a:srgbClr val="FFFFFF"/>
              </a:solidFill>
            </a:endParaRPr>
          </a:p>
        </p:txBody>
      </p:sp>
      <p:graphicFrame>
        <p:nvGraphicFramePr>
          <p:cNvPr id="3" name="Table 2">
            <a:extLst>
              <a:ext uri="{FF2B5EF4-FFF2-40B4-BE49-F238E27FC236}">
                <a16:creationId xmlns:a16="http://schemas.microsoft.com/office/drawing/2014/main" id="{A7C06070-889F-7E6A-3D76-7B4175A84094}"/>
              </a:ext>
            </a:extLst>
          </p:cNvPr>
          <p:cNvGraphicFramePr>
            <a:graphicFrameLocks noGrp="1"/>
          </p:cNvGraphicFramePr>
          <p:nvPr>
            <p:extLst>
              <p:ext uri="{D42A27DB-BD31-4B8C-83A1-F6EECF244321}">
                <p14:modId xmlns:p14="http://schemas.microsoft.com/office/powerpoint/2010/main" val="2144315382"/>
              </p:ext>
            </p:extLst>
          </p:nvPr>
        </p:nvGraphicFramePr>
        <p:xfrm>
          <a:off x="6096000" y="2074664"/>
          <a:ext cx="5459473" cy="2832217"/>
        </p:xfrm>
        <a:graphic>
          <a:graphicData uri="http://schemas.openxmlformats.org/drawingml/2006/table">
            <a:tbl>
              <a:tblPr firstRow="1" bandRow="1">
                <a:noFill/>
              </a:tblPr>
              <a:tblGrid>
                <a:gridCol w="687991">
                  <a:extLst>
                    <a:ext uri="{9D8B030D-6E8A-4147-A177-3AD203B41FA5}">
                      <a16:colId xmlns:a16="http://schemas.microsoft.com/office/drawing/2014/main" val="3154432341"/>
                    </a:ext>
                  </a:extLst>
                </a:gridCol>
                <a:gridCol w="931944">
                  <a:extLst>
                    <a:ext uri="{9D8B030D-6E8A-4147-A177-3AD203B41FA5}">
                      <a16:colId xmlns:a16="http://schemas.microsoft.com/office/drawing/2014/main" val="814465612"/>
                    </a:ext>
                  </a:extLst>
                </a:gridCol>
                <a:gridCol w="581975">
                  <a:extLst>
                    <a:ext uri="{9D8B030D-6E8A-4147-A177-3AD203B41FA5}">
                      <a16:colId xmlns:a16="http://schemas.microsoft.com/office/drawing/2014/main" val="727954952"/>
                    </a:ext>
                  </a:extLst>
                </a:gridCol>
                <a:gridCol w="608194">
                  <a:extLst>
                    <a:ext uri="{9D8B030D-6E8A-4147-A177-3AD203B41FA5}">
                      <a16:colId xmlns:a16="http://schemas.microsoft.com/office/drawing/2014/main" val="2997336486"/>
                    </a:ext>
                  </a:extLst>
                </a:gridCol>
                <a:gridCol w="721051">
                  <a:extLst>
                    <a:ext uri="{9D8B030D-6E8A-4147-A177-3AD203B41FA5}">
                      <a16:colId xmlns:a16="http://schemas.microsoft.com/office/drawing/2014/main" val="2239453422"/>
                    </a:ext>
                  </a:extLst>
                </a:gridCol>
                <a:gridCol w="746129">
                  <a:extLst>
                    <a:ext uri="{9D8B030D-6E8A-4147-A177-3AD203B41FA5}">
                      <a16:colId xmlns:a16="http://schemas.microsoft.com/office/drawing/2014/main" val="883941920"/>
                    </a:ext>
                  </a:extLst>
                </a:gridCol>
                <a:gridCol w="482798">
                  <a:extLst>
                    <a:ext uri="{9D8B030D-6E8A-4147-A177-3AD203B41FA5}">
                      <a16:colId xmlns:a16="http://schemas.microsoft.com/office/drawing/2014/main" val="2920871303"/>
                    </a:ext>
                  </a:extLst>
                </a:gridCol>
                <a:gridCol w="699391">
                  <a:extLst>
                    <a:ext uri="{9D8B030D-6E8A-4147-A177-3AD203B41FA5}">
                      <a16:colId xmlns:a16="http://schemas.microsoft.com/office/drawing/2014/main" val="1350558751"/>
                    </a:ext>
                  </a:extLst>
                </a:gridCol>
              </a:tblGrid>
              <a:tr h="838284">
                <a:tc>
                  <a:txBody>
                    <a:bodyPr/>
                    <a:lstStyle/>
                    <a:p>
                      <a:pPr algn="ctr" fontAlgn="b"/>
                      <a:r>
                        <a:rPr lang="en-GB" sz="1100" b="1" i="0" u="none" strike="noStrike" cap="none" spc="0" dirty="0">
                          <a:solidFill>
                            <a:schemeClr val="tx1"/>
                          </a:solidFill>
                          <a:effectLst/>
                          <a:latin typeface="Calibri" panose="020F0502020204030204" pitchFamily="34" charset="0"/>
                        </a:rPr>
                        <a:t>Variable</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Observations</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Obs. with missing data</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Obs. without missing data</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Minimum</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Maximum</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Mean</a:t>
                      </a:r>
                    </a:p>
                  </a:txBody>
                  <a:tcPr marL="45963" marR="0" marT="13132" marB="98493" anchor="b">
                    <a:lnL w="12700" cmpd="sng">
                      <a:noFill/>
                    </a:lnL>
                    <a:lnR w="12700" cmpd="sng">
                      <a:noFill/>
                    </a:lnR>
                    <a:lnT w="9525" cap="flat" cmpd="sng" algn="ctr">
                      <a:noFill/>
                      <a:prstDash val="solid"/>
                    </a:lnT>
                    <a:lnB w="38100" cmpd="sng">
                      <a:noFill/>
                    </a:lnB>
                    <a:noFill/>
                  </a:tcPr>
                </a:tc>
                <a:tc>
                  <a:txBody>
                    <a:bodyPr/>
                    <a:lstStyle/>
                    <a:p>
                      <a:pPr algn="ctr" fontAlgn="b"/>
                      <a:r>
                        <a:rPr lang="en-GB" sz="1100" b="1" i="0" u="none" strike="noStrike" cap="none" spc="0">
                          <a:solidFill>
                            <a:schemeClr val="tx1"/>
                          </a:solidFill>
                          <a:effectLst/>
                          <a:latin typeface="Calibri" panose="020F0502020204030204" pitchFamily="34" charset="0"/>
                        </a:rPr>
                        <a:t>Std. deviation</a:t>
                      </a:r>
                    </a:p>
                  </a:txBody>
                  <a:tcPr marL="45963" marR="0" marT="13132" marB="9849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02027850"/>
                  </a:ext>
                </a:extLst>
              </a:tr>
              <a:tr h="400538">
                <a:tc>
                  <a:txBody>
                    <a:bodyPr/>
                    <a:lstStyle/>
                    <a:p>
                      <a:pPr algn="l" fontAlgn="b"/>
                      <a:r>
                        <a:rPr lang="en-GB" sz="900" b="0" i="0" u="none" strike="noStrike" cap="none" spc="0">
                          <a:solidFill>
                            <a:schemeClr val="tx1"/>
                          </a:solidFill>
                          <a:effectLst/>
                          <a:latin typeface="Calibri" panose="020F0502020204030204" pitchFamily="34" charset="0"/>
                        </a:rPr>
                        <a:t>Yearly Amount Spent</a:t>
                      </a:r>
                    </a:p>
                  </a:txBody>
                  <a:tcPr marL="45963" marR="0" marT="13132" marB="98493"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0</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256.671</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765.518</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499.314</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79.315</a:t>
                      </a:r>
                    </a:p>
                  </a:txBody>
                  <a:tcPr marL="45963" marR="0" marT="13132" marB="98493"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936572207"/>
                  </a:ext>
                </a:extLst>
              </a:tr>
              <a:tr h="400538">
                <a:tc>
                  <a:txBody>
                    <a:bodyPr/>
                    <a:lstStyle/>
                    <a:p>
                      <a:pPr algn="l" fontAlgn="b"/>
                      <a:r>
                        <a:rPr lang="en-GB" sz="900" b="0" i="0" u="none" strike="noStrike" cap="none" spc="0">
                          <a:solidFill>
                            <a:schemeClr val="tx1"/>
                          </a:solidFill>
                          <a:effectLst/>
                          <a:latin typeface="Calibri" panose="020F0502020204030204" pitchFamily="34" charset="0"/>
                        </a:rPr>
                        <a:t>Avg. Session Length</a:t>
                      </a:r>
                    </a:p>
                  </a:txBody>
                  <a:tcPr marL="45963" marR="0" marT="13132" marB="98493"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29.532</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36.140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33.053</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0.993</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2255630"/>
                  </a:ext>
                </a:extLst>
              </a:tr>
              <a:tr h="269214">
                <a:tc>
                  <a:txBody>
                    <a:bodyPr/>
                    <a:lstStyle/>
                    <a:p>
                      <a:pPr algn="l" fontAlgn="b"/>
                      <a:r>
                        <a:rPr lang="en-GB" sz="900" b="0" i="0" u="none" strike="noStrike" cap="none" spc="0">
                          <a:solidFill>
                            <a:schemeClr val="tx1"/>
                          </a:solidFill>
                          <a:effectLst/>
                          <a:latin typeface="Calibri" panose="020F0502020204030204" pitchFamily="34" charset="0"/>
                        </a:rPr>
                        <a:t>Time on App</a:t>
                      </a:r>
                    </a:p>
                  </a:txBody>
                  <a:tcPr marL="45963" marR="0" marT="13132" marB="98493"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0</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8.508</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15.127</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12.052</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0.994</a:t>
                      </a:r>
                    </a:p>
                  </a:txBody>
                  <a:tcPr marL="45963" marR="0" marT="13132" marB="98493"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05602542"/>
                  </a:ext>
                </a:extLst>
              </a:tr>
              <a:tr h="400538">
                <a:tc>
                  <a:txBody>
                    <a:bodyPr/>
                    <a:lstStyle/>
                    <a:p>
                      <a:pPr algn="l" fontAlgn="b"/>
                      <a:r>
                        <a:rPr lang="en-GB" sz="900" b="0" i="0" u="none" strike="noStrike" cap="none" spc="0">
                          <a:solidFill>
                            <a:schemeClr val="tx1"/>
                          </a:solidFill>
                          <a:effectLst/>
                          <a:latin typeface="Calibri" panose="020F0502020204030204" pitchFamily="34" charset="0"/>
                        </a:rPr>
                        <a:t>Time on Website</a:t>
                      </a:r>
                    </a:p>
                  </a:txBody>
                  <a:tcPr marL="45963" marR="0" marT="13132" marB="98493"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33.914</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40.005</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37.060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en-GB" sz="900" b="0" i="0" u="none" strike="noStrike" cap="none" spc="0">
                          <a:solidFill>
                            <a:schemeClr val="tx1"/>
                          </a:solidFill>
                          <a:effectLst/>
                          <a:latin typeface="Calibri" panose="020F0502020204030204" pitchFamily="34" charset="0"/>
                        </a:rPr>
                        <a:t>1.010</a:t>
                      </a:r>
                    </a:p>
                  </a:txBody>
                  <a:tcPr marL="45963" marR="0" marT="13132" marB="9849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27691797"/>
                  </a:ext>
                </a:extLst>
              </a:tr>
              <a:tr h="400538">
                <a:tc>
                  <a:txBody>
                    <a:bodyPr/>
                    <a:lstStyle/>
                    <a:p>
                      <a:pPr algn="l" fontAlgn="b"/>
                      <a:r>
                        <a:rPr lang="en-GB" sz="900" b="0" i="0" u="none" strike="noStrike" cap="none" spc="0">
                          <a:solidFill>
                            <a:schemeClr val="tx1"/>
                          </a:solidFill>
                          <a:effectLst/>
                          <a:latin typeface="Calibri" panose="020F0502020204030204" pitchFamily="34" charset="0"/>
                        </a:rPr>
                        <a:t>Length of Membership</a:t>
                      </a:r>
                    </a:p>
                  </a:txBody>
                  <a:tcPr marL="45963" marR="0" marT="13132" marB="98493"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0</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500</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0.270</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6.923</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a:solidFill>
                            <a:schemeClr val="tx1"/>
                          </a:solidFill>
                          <a:effectLst/>
                          <a:latin typeface="Calibri" panose="020F0502020204030204" pitchFamily="34" charset="0"/>
                        </a:rPr>
                        <a:t>3.533</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GB" sz="900" b="0" i="0" u="none" strike="noStrike" cap="none" spc="0" dirty="0">
                          <a:solidFill>
                            <a:schemeClr val="tx1"/>
                          </a:solidFill>
                          <a:effectLst/>
                          <a:latin typeface="Calibri" panose="020F0502020204030204" pitchFamily="34" charset="0"/>
                        </a:rPr>
                        <a:t>0.999</a:t>
                      </a:r>
                    </a:p>
                  </a:txBody>
                  <a:tcPr marL="45963" marR="0" marT="13132" marB="9849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24984197"/>
                  </a:ext>
                </a:extLst>
              </a:tr>
            </a:tbl>
          </a:graphicData>
        </a:graphic>
      </p:graphicFrame>
    </p:spTree>
    <p:extLst>
      <p:ext uri="{BB962C8B-B14F-4D97-AF65-F5344CB8AC3E}">
        <p14:creationId xmlns:p14="http://schemas.microsoft.com/office/powerpoint/2010/main" val="307344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779C6-37D9-D60F-1616-08A7BB3D80D8}"/>
              </a:ext>
            </a:extLst>
          </p:cNvPr>
          <p:cNvSpPr>
            <a:spLocks noGrp="1"/>
          </p:cNvSpPr>
          <p:nvPr>
            <p:ph type="title"/>
          </p:nvPr>
        </p:nvSpPr>
        <p:spPr>
          <a:xfrm>
            <a:off x="621629" y="640080"/>
            <a:ext cx="4225290" cy="5578816"/>
          </a:xfrm>
        </p:spPr>
        <p:txBody>
          <a:bodyPr>
            <a:normAutofit fontScale="90000"/>
          </a:bodyPr>
          <a:lstStyle/>
          <a:p>
            <a:r>
              <a:rPr lang="en-GB" sz="3600" dirty="0">
                <a:solidFill>
                  <a:srgbClr val="FFFFFF"/>
                </a:solidFill>
              </a:rPr>
              <a:t>Correlation matrix: </a:t>
            </a:r>
            <a:br>
              <a:rPr lang="en-GB" sz="3600" dirty="0">
                <a:solidFill>
                  <a:srgbClr val="FFFFFF"/>
                </a:solidFill>
              </a:rPr>
            </a:br>
            <a:r>
              <a:rPr lang="en-US" sz="1800" b="0" i="0" dirty="0">
                <a:solidFill>
                  <a:srgbClr val="D1D5DB"/>
                </a:solidFill>
                <a:effectLst/>
                <a:latin typeface="Söhne"/>
              </a:rPr>
              <a:t>The given table represents a correlation matrix, which shows the relationships between different variables. Each row and column corresponds to a specific variable. The numbers in the table indicate the correlation coefficients between pairs of variables.</a:t>
            </a:r>
            <a:br>
              <a:rPr lang="en-US" sz="1800" b="0" i="0" dirty="0">
                <a:solidFill>
                  <a:srgbClr val="D1D5DB"/>
                </a:solidFill>
                <a:effectLst/>
                <a:latin typeface="Söhne"/>
              </a:rPr>
            </a:br>
            <a:r>
              <a:rPr lang="en-US" sz="1800" dirty="0">
                <a:solidFill>
                  <a:srgbClr val="D1D5DB"/>
                </a:solidFill>
                <a:latin typeface="Söhne"/>
              </a:rPr>
              <a:t>T</a:t>
            </a:r>
            <a:r>
              <a:rPr lang="en-US" sz="1800" b="0" i="0" dirty="0">
                <a:solidFill>
                  <a:srgbClr val="D1D5DB"/>
                </a:solidFill>
                <a:effectLst/>
                <a:latin typeface="Söhne"/>
              </a:rPr>
              <a:t>he correlation coefficient between "Avg. Session Length" and "Time on App" is -0.028, suggesting a weak negative correlation. Similarly, the coefficient between "Time on Website" and "Yearly Amount Spent" is -0.003, indicating a very weak negative correlation.</a:t>
            </a:r>
            <a:br>
              <a:rPr lang="en-US" sz="1800" b="0" i="0" dirty="0">
                <a:solidFill>
                  <a:srgbClr val="D1D5DB"/>
                </a:solidFill>
                <a:effectLst/>
                <a:latin typeface="Söhne"/>
              </a:rPr>
            </a:br>
            <a:r>
              <a:rPr lang="en-US" sz="1800" b="0" i="0" dirty="0">
                <a:solidFill>
                  <a:srgbClr val="D1D5DB"/>
                </a:solidFill>
                <a:effectLst/>
                <a:latin typeface="Söhne"/>
              </a:rPr>
              <a:t>The highest correlation coefficient is 0.809, observed between "Length of Membership" and "Yearly Amount Spent," indicating a strong positive correlation. This implies that customers who have been members for longer tend to spend more money annually.</a:t>
            </a:r>
            <a:br>
              <a:rPr lang="en-US" sz="1800" b="0" i="0" dirty="0">
                <a:solidFill>
                  <a:srgbClr val="D1D5DB"/>
                </a:solidFill>
                <a:effectLst/>
                <a:latin typeface="Söhne"/>
              </a:rPr>
            </a:br>
            <a:r>
              <a:rPr lang="en-US" sz="1800" b="0" i="0" dirty="0">
                <a:solidFill>
                  <a:srgbClr val="D1D5DB"/>
                </a:solidFill>
                <a:effectLst/>
                <a:latin typeface="Söhne"/>
              </a:rPr>
              <a:t>Overall, the correlation matrix provides insights into the relationships between these variables, helping understand how they influence each other.</a:t>
            </a:r>
            <a:br>
              <a:rPr lang="en-US" b="0" i="0" dirty="0">
                <a:solidFill>
                  <a:srgbClr val="D1D5DB"/>
                </a:solidFill>
                <a:effectLst/>
                <a:latin typeface="Söhne"/>
              </a:rPr>
            </a:br>
            <a:endParaRPr lang="en-GB" dirty="0">
              <a:solidFill>
                <a:srgbClr val="FFFFFF"/>
              </a:solidFill>
            </a:endParaRPr>
          </a:p>
        </p:txBody>
      </p:sp>
      <p:graphicFrame>
        <p:nvGraphicFramePr>
          <p:cNvPr id="3" name="Table 2">
            <a:extLst>
              <a:ext uri="{FF2B5EF4-FFF2-40B4-BE49-F238E27FC236}">
                <a16:creationId xmlns:a16="http://schemas.microsoft.com/office/drawing/2014/main" id="{A1E44E34-A11D-AE1E-40C0-36CD6792D12E}"/>
              </a:ext>
            </a:extLst>
          </p:cNvPr>
          <p:cNvGraphicFramePr>
            <a:graphicFrameLocks noGrp="1"/>
          </p:cNvGraphicFramePr>
          <p:nvPr>
            <p:extLst>
              <p:ext uri="{D42A27DB-BD31-4B8C-83A1-F6EECF244321}">
                <p14:modId xmlns:p14="http://schemas.microsoft.com/office/powerpoint/2010/main" val="1620969560"/>
              </p:ext>
            </p:extLst>
          </p:nvPr>
        </p:nvGraphicFramePr>
        <p:xfrm>
          <a:off x="6096000" y="1848869"/>
          <a:ext cx="5459472" cy="3365889"/>
        </p:xfrm>
        <a:graphic>
          <a:graphicData uri="http://schemas.openxmlformats.org/drawingml/2006/table">
            <a:tbl>
              <a:tblPr firstRow="1" bandRow="1"/>
              <a:tblGrid>
                <a:gridCol w="1167830">
                  <a:extLst>
                    <a:ext uri="{9D8B030D-6E8A-4147-A177-3AD203B41FA5}">
                      <a16:colId xmlns:a16="http://schemas.microsoft.com/office/drawing/2014/main" val="3571053715"/>
                    </a:ext>
                  </a:extLst>
                </a:gridCol>
                <a:gridCol w="735967">
                  <a:extLst>
                    <a:ext uri="{9D8B030D-6E8A-4147-A177-3AD203B41FA5}">
                      <a16:colId xmlns:a16="http://schemas.microsoft.com/office/drawing/2014/main" val="3298839420"/>
                    </a:ext>
                  </a:extLst>
                </a:gridCol>
                <a:gridCol w="792199">
                  <a:extLst>
                    <a:ext uri="{9D8B030D-6E8A-4147-A177-3AD203B41FA5}">
                      <a16:colId xmlns:a16="http://schemas.microsoft.com/office/drawing/2014/main" val="4042371082"/>
                    </a:ext>
                  </a:extLst>
                </a:gridCol>
                <a:gridCol w="805696">
                  <a:extLst>
                    <a:ext uri="{9D8B030D-6E8A-4147-A177-3AD203B41FA5}">
                      <a16:colId xmlns:a16="http://schemas.microsoft.com/office/drawing/2014/main" val="1658662004"/>
                    </a:ext>
                  </a:extLst>
                </a:gridCol>
                <a:gridCol w="1167830">
                  <a:extLst>
                    <a:ext uri="{9D8B030D-6E8A-4147-A177-3AD203B41FA5}">
                      <a16:colId xmlns:a16="http://schemas.microsoft.com/office/drawing/2014/main" val="3804913503"/>
                    </a:ext>
                  </a:extLst>
                </a:gridCol>
                <a:gridCol w="789950">
                  <a:extLst>
                    <a:ext uri="{9D8B030D-6E8A-4147-A177-3AD203B41FA5}">
                      <a16:colId xmlns:a16="http://schemas.microsoft.com/office/drawing/2014/main" val="1837782493"/>
                    </a:ext>
                  </a:extLst>
                </a:gridCol>
              </a:tblGrid>
              <a:tr h="764398">
                <a:tc>
                  <a:txBody>
                    <a:bodyPr/>
                    <a:lstStyle/>
                    <a:p>
                      <a:pPr algn="ctr" fontAlgn="b"/>
                      <a:r>
                        <a:rPr lang="en-GB" sz="16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Avg. Session Length</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Time on App</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Time on Website</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Length of Membership</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rgbClr val="007800"/>
                          </a:solidFill>
                          <a:effectLst/>
                          <a:latin typeface="Calibri" panose="020F0502020204030204" pitchFamily="34" charset="0"/>
                        </a:rPr>
                        <a:t>Yearly Amount Spent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215667"/>
                  </a:ext>
                </a:extLst>
              </a:tr>
              <a:tr h="526874">
                <a:tc>
                  <a:txBody>
                    <a:bodyPr/>
                    <a:lstStyle/>
                    <a:p>
                      <a:pPr algn="l" fontAlgn="b"/>
                      <a:r>
                        <a:rPr lang="en-GB" sz="1600" b="0" i="0" u="none" strike="noStrike">
                          <a:solidFill>
                            <a:srgbClr val="000000"/>
                          </a:solidFill>
                          <a:effectLst/>
                          <a:latin typeface="Calibri" panose="020F0502020204030204" pitchFamily="34" charset="0"/>
                        </a:rPr>
                        <a:t>Avg. Session Length</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600" b="1" i="0" u="none" strike="noStrike">
                          <a:solidFill>
                            <a:srgbClr val="000000"/>
                          </a:solidFill>
                          <a:effectLst/>
                          <a:latin typeface="Calibri" panose="020F0502020204030204" pitchFamily="34" charset="0"/>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600" b="0" i="0" u="none" strike="noStrike">
                          <a:solidFill>
                            <a:srgbClr val="000000"/>
                          </a:solidFill>
                          <a:effectLst/>
                          <a:latin typeface="Calibri" panose="020F0502020204030204" pitchFamily="34" charset="0"/>
                        </a:rPr>
                        <a:t>-0.028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600" b="0" i="0" u="none" strike="noStrike">
                          <a:solidFill>
                            <a:srgbClr val="000000"/>
                          </a:solidFill>
                          <a:effectLst/>
                          <a:latin typeface="Calibri" panose="020F0502020204030204" pitchFamily="34" charset="0"/>
                        </a:rPr>
                        <a:t>-0.035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600" b="0" i="0" u="none" strike="noStrike">
                          <a:solidFill>
                            <a:srgbClr val="000000"/>
                          </a:solidFill>
                          <a:effectLst/>
                          <a:latin typeface="Calibri" panose="020F0502020204030204" pitchFamily="34" charset="0"/>
                        </a:rPr>
                        <a:t>0.060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600" b="0" i="0" u="none" strike="noStrike">
                          <a:solidFill>
                            <a:srgbClr val="007800"/>
                          </a:solidFill>
                          <a:effectLst/>
                          <a:latin typeface="Calibri" panose="020F0502020204030204" pitchFamily="34" charset="0"/>
                        </a:rPr>
                        <a:t>0.355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9373612"/>
                  </a:ext>
                </a:extLst>
              </a:tr>
              <a:tr h="289349">
                <a:tc>
                  <a:txBody>
                    <a:bodyPr/>
                    <a:lstStyle/>
                    <a:p>
                      <a:pPr algn="l" fontAlgn="b"/>
                      <a:r>
                        <a:rPr lang="en-GB" sz="1600" b="0" i="0" u="none" strike="noStrike">
                          <a:solidFill>
                            <a:srgbClr val="000000"/>
                          </a:solidFill>
                          <a:effectLst/>
                          <a:latin typeface="Calibri" panose="020F0502020204030204" pitchFamily="34" charset="0"/>
                        </a:rPr>
                        <a:t>Time on App</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-0.028</a:t>
                      </a:r>
                    </a:p>
                  </a:txBody>
                  <a:tcPr marL="0" marR="0" marT="0" marB="0" anchor="b">
                    <a:lnL>
                      <a:noFill/>
                    </a:lnL>
                    <a:lnR>
                      <a:noFill/>
                    </a:lnR>
                    <a:lnT>
                      <a:noFill/>
                    </a:lnT>
                    <a:lnB>
                      <a:noFill/>
                    </a:lnB>
                  </a:tcPr>
                </a:tc>
                <a:tc>
                  <a:txBody>
                    <a:bodyPr/>
                    <a:lstStyle/>
                    <a:p>
                      <a:pPr algn="r" fontAlgn="b"/>
                      <a:r>
                        <a:rPr lang="en-GB" sz="1600" b="1"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0.082</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0.029</a:t>
                      </a:r>
                    </a:p>
                  </a:txBody>
                  <a:tcPr marL="0" marR="0" marT="0" marB="0" anchor="b">
                    <a:lnL>
                      <a:noFill/>
                    </a:lnL>
                    <a:lnR>
                      <a:noFill/>
                    </a:lnR>
                    <a:lnT>
                      <a:noFill/>
                    </a:lnT>
                    <a:lnB>
                      <a:noFill/>
                    </a:lnB>
                  </a:tcPr>
                </a:tc>
                <a:tc>
                  <a:txBody>
                    <a:bodyPr/>
                    <a:lstStyle/>
                    <a:p>
                      <a:pPr algn="r" fontAlgn="b"/>
                      <a:r>
                        <a:rPr lang="en-GB" sz="1600" b="0" i="0" u="none" strike="noStrike">
                          <a:solidFill>
                            <a:srgbClr val="007800"/>
                          </a:solidFill>
                          <a:effectLst/>
                          <a:latin typeface="Calibri" panose="020F0502020204030204" pitchFamily="34" charset="0"/>
                        </a:rPr>
                        <a:t>0.499</a:t>
                      </a:r>
                    </a:p>
                  </a:txBody>
                  <a:tcPr marL="0" marR="0" marT="0" marB="0" anchor="b">
                    <a:lnL>
                      <a:noFill/>
                    </a:lnL>
                    <a:lnR>
                      <a:noFill/>
                    </a:lnR>
                    <a:lnT>
                      <a:noFill/>
                    </a:lnT>
                    <a:lnB>
                      <a:noFill/>
                    </a:lnB>
                  </a:tcPr>
                </a:tc>
                <a:extLst>
                  <a:ext uri="{0D108BD9-81ED-4DB2-BD59-A6C34878D82A}">
                    <a16:rowId xmlns:a16="http://schemas.microsoft.com/office/drawing/2014/main" val="1324200835"/>
                  </a:ext>
                </a:extLst>
              </a:tr>
              <a:tr h="526874">
                <a:tc>
                  <a:txBody>
                    <a:bodyPr/>
                    <a:lstStyle/>
                    <a:p>
                      <a:pPr algn="l" fontAlgn="b"/>
                      <a:r>
                        <a:rPr lang="en-GB" sz="1600" b="0" i="0" u="none" strike="noStrike">
                          <a:solidFill>
                            <a:srgbClr val="000000"/>
                          </a:solidFill>
                          <a:effectLst/>
                          <a:latin typeface="Calibri" panose="020F0502020204030204" pitchFamily="34" charset="0"/>
                        </a:rPr>
                        <a:t>Time on Website</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-0.035</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0.082</a:t>
                      </a:r>
                    </a:p>
                  </a:txBody>
                  <a:tcPr marL="0" marR="0" marT="0" marB="0" anchor="b">
                    <a:lnL>
                      <a:noFill/>
                    </a:lnL>
                    <a:lnR>
                      <a:noFill/>
                    </a:lnR>
                    <a:lnT>
                      <a:noFill/>
                    </a:lnT>
                    <a:lnB>
                      <a:noFill/>
                    </a:lnB>
                  </a:tcPr>
                </a:tc>
                <a:tc>
                  <a:txBody>
                    <a:bodyPr/>
                    <a:lstStyle/>
                    <a:p>
                      <a:pPr algn="r" fontAlgn="b"/>
                      <a:r>
                        <a:rPr lang="en-GB" sz="1600" b="1"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-0.048</a:t>
                      </a:r>
                    </a:p>
                  </a:txBody>
                  <a:tcPr marL="0" marR="0" marT="0" marB="0" anchor="b">
                    <a:lnL>
                      <a:noFill/>
                    </a:lnL>
                    <a:lnR>
                      <a:noFill/>
                    </a:lnR>
                    <a:lnT>
                      <a:noFill/>
                    </a:lnT>
                    <a:lnB>
                      <a:noFill/>
                    </a:lnB>
                  </a:tcPr>
                </a:tc>
                <a:tc>
                  <a:txBody>
                    <a:bodyPr/>
                    <a:lstStyle/>
                    <a:p>
                      <a:pPr algn="r" fontAlgn="b"/>
                      <a:r>
                        <a:rPr lang="en-GB" sz="1600" b="0" i="0" u="none" strike="noStrike">
                          <a:solidFill>
                            <a:srgbClr val="007800"/>
                          </a:solidFill>
                          <a:effectLst/>
                          <a:latin typeface="Calibri" panose="020F0502020204030204" pitchFamily="34" charset="0"/>
                        </a:rPr>
                        <a:t>-0.003</a:t>
                      </a:r>
                    </a:p>
                  </a:txBody>
                  <a:tcPr marL="0" marR="0" marT="0" marB="0" anchor="b">
                    <a:lnL>
                      <a:noFill/>
                    </a:lnL>
                    <a:lnR>
                      <a:noFill/>
                    </a:lnR>
                    <a:lnT>
                      <a:noFill/>
                    </a:lnT>
                    <a:lnB>
                      <a:noFill/>
                    </a:lnB>
                  </a:tcPr>
                </a:tc>
                <a:extLst>
                  <a:ext uri="{0D108BD9-81ED-4DB2-BD59-A6C34878D82A}">
                    <a16:rowId xmlns:a16="http://schemas.microsoft.com/office/drawing/2014/main" val="4076978962"/>
                  </a:ext>
                </a:extLst>
              </a:tr>
              <a:tr h="526874">
                <a:tc>
                  <a:txBody>
                    <a:bodyPr/>
                    <a:lstStyle/>
                    <a:p>
                      <a:pPr algn="l" fontAlgn="b"/>
                      <a:r>
                        <a:rPr lang="en-GB" sz="1600" b="0" i="0" u="none" strike="noStrike">
                          <a:solidFill>
                            <a:srgbClr val="000000"/>
                          </a:solidFill>
                          <a:effectLst/>
                          <a:latin typeface="Calibri" panose="020F0502020204030204" pitchFamily="34" charset="0"/>
                        </a:rPr>
                        <a:t>Length of Membership</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0.060</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0.029</a:t>
                      </a:r>
                    </a:p>
                  </a:txBody>
                  <a:tcPr marL="0" marR="0" marT="0" marB="0" anchor="b">
                    <a:lnL>
                      <a:noFill/>
                    </a:lnL>
                    <a:lnR>
                      <a:noFill/>
                    </a:lnR>
                    <a:lnT>
                      <a:noFill/>
                    </a:lnT>
                    <a:lnB>
                      <a:noFill/>
                    </a:lnB>
                  </a:tcPr>
                </a:tc>
                <a:tc>
                  <a:txBody>
                    <a:bodyPr/>
                    <a:lstStyle/>
                    <a:p>
                      <a:pPr algn="r" fontAlgn="b"/>
                      <a:r>
                        <a:rPr lang="en-GB" sz="1600" b="0" i="0" u="none" strike="noStrike">
                          <a:solidFill>
                            <a:srgbClr val="000000"/>
                          </a:solidFill>
                          <a:effectLst/>
                          <a:latin typeface="Calibri" panose="020F0502020204030204" pitchFamily="34" charset="0"/>
                        </a:rPr>
                        <a:t>-0.048</a:t>
                      </a:r>
                    </a:p>
                  </a:txBody>
                  <a:tcPr marL="0" marR="0" marT="0" marB="0" anchor="b">
                    <a:lnL>
                      <a:noFill/>
                    </a:lnL>
                    <a:lnR>
                      <a:noFill/>
                    </a:lnR>
                    <a:lnT>
                      <a:noFill/>
                    </a:lnT>
                    <a:lnB>
                      <a:noFill/>
                    </a:lnB>
                  </a:tcPr>
                </a:tc>
                <a:tc>
                  <a:txBody>
                    <a:bodyPr/>
                    <a:lstStyle/>
                    <a:p>
                      <a:pPr algn="r" fontAlgn="b"/>
                      <a:r>
                        <a:rPr lang="en-GB" sz="1600" b="1"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GB" sz="1600" b="0" i="0" u="none" strike="noStrike">
                          <a:solidFill>
                            <a:srgbClr val="007800"/>
                          </a:solidFill>
                          <a:effectLst/>
                          <a:latin typeface="Calibri" panose="020F0502020204030204" pitchFamily="34" charset="0"/>
                        </a:rPr>
                        <a:t>0.809</a:t>
                      </a:r>
                    </a:p>
                  </a:txBody>
                  <a:tcPr marL="0" marR="0" marT="0" marB="0" anchor="b">
                    <a:lnL>
                      <a:noFill/>
                    </a:lnL>
                    <a:lnR>
                      <a:noFill/>
                    </a:lnR>
                    <a:lnT>
                      <a:noFill/>
                    </a:lnT>
                    <a:lnB>
                      <a:noFill/>
                    </a:lnB>
                  </a:tcPr>
                </a:tc>
                <a:extLst>
                  <a:ext uri="{0D108BD9-81ED-4DB2-BD59-A6C34878D82A}">
                    <a16:rowId xmlns:a16="http://schemas.microsoft.com/office/drawing/2014/main" val="2368666409"/>
                  </a:ext>
                </a:extLst>
              </a:tr>
              <a:tr h="526874">
                <a:tc>
                  <a:txBody>
                    <a:bodyPr/>
                    <a:lstStyle/>
                    <a:p>
                      <a:pPr algn="l" fontAlgn="b"/>
                      <a:r>
                        <a:rPr lang="en-GB" sz="1600" b="0" i="0" u="none" strike="noStrike">
                          <a:solidFill>
                            <a:srgbClr val="007800"/>
                          </a:solidFill>
                          <a:effectLst/>
                          <a:latin typeface="Calibri" panose="020F0502020204030204" pitchFamily="34" charset="0"/>
                        </a:rPr>
                        <a:t>Yearly Amount Spent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GB" sz="1600" b="0" i="0" u="none" strike="noStrike">
                          <a:solidFill>
                            <a:srgbClr val="007800"/>
                          </a:solidFill>
                          <a:effectLst/>
                          <a:latin typeface="Calibri" panose="020F0502020204030204" pitchFamily="34" charset="0"/>
                        </a:rPr>
                        <a:t>0.355</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GB" sz="1600" b="0" i="0" u="none" strike="noStrike">
                          <a:solidFill>
                            <a:srgbClr val="007800"/>
                          </a:solidFill>
                          <a:effectLst/>
                          <a:latin typeface="Calibri" panose="020F0502020204030204" pitchFamily="34" charset="0"/>
                        </a:rPr>
                        <a:t>0.499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GB" sz="1600" b="0" i="0" u="none" strike="noStrike">
                          <a:solidFill>
                            <a:srgbClr val="007800"/>
                          </a:solidFill>
                          <a:effectLst/>
                          <a:latin typeface="Calibri" panose="020F0502020204030204" pitchFamily="34" charset="0"/>
                        </a:rPr>
                        <a:t>-0.003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GB" sz="1600" b="0" i="0" u="none" strike="noStrike">
                          <a:solidFill>
                            <a:srgbClr val="007800"/>
                          </a:solidFill>
                          <a:effectLst/>
                          <a:latin typeface="Calibri" panose="020F0502020204030204" pitchFamily="34" charset="0"/>
                        </a:rPr>
                        <a:t>0.809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GB" sz="1600" b="1" i="0" u="none" strike="noStrike" dirty="0">
                          <a:solidFill>
                            <a:srgbClr val="007800"/>
                          </a:solidFill>
                          <a:effectLst/>
                          <a:latin typeface="Calibri" panose="020F0502020204030204" pitchFamily="34" charset="0"/>
                        </a:rPr>
                        <a:t>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910051"/>
                  </a:ext>
                </a:extLst>
              </a:tr>
            </a:tbl>
          </a:graphicData>
        </a:graphic>
      </p:graphicFrame>
    </p:spTree>
    <p:extLst>
      <p:ext uri="{BB962C8B-B14F-4D97-AF65-F5344CB8AC3E}">
        <p14:creationId xmlns:p14="http://schemas.microsoft.com/office/powerpoint/2010/main" val="305054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7114C-5F83-3E0D-9D7F-8A73E93B3C30}"/>
              </a:ext>
            </a:extLst>
          </p:cNvPr>
          <p:cNvSpPr>
            <a:spLocks noGrp="1"/>
          </p:cNvSpPr>
          <p:nvPr>
            <p:ph type="title"/>
          </p:nvPr>
        </p:nvSpPr>
        <p:spPr>
          <a:xfrm>
            <a:off x="646744" y="640080"/>
            <a:ext cx="4173905" cy="5577818"/>
          </a:xfrm>
        </p:spPr>
        <p:txBody>
          <a:bodyPr>
            <a:normAutofit fontScale="90000"/>
          </a:bodyPr>
          <a:lstStyle/>
          <a:p>
            <a:pPr algn="l"/>
            <a:r>
              <a:rPr lang="en-GB" sz="4600" dirty="0">
                <a:solidFill>
                  <a:srgbClr val="FFFFFF"/>
                </a:solidFill>
              </a:rPr>
              <a:t>Multicollinearity statistics:</a:t>
            </a:r>
            <a:br>
              <a:rPr lang="en-GB" sz="4600" dirty="0">
                <a:solidFill>
                  <a:srgbClr val="FFFFFF"/>
                </a:solidFill>
              </a:rPr>
            </a:br>
            <a:r>
              <a:rPr lang="en-US" sz="1800" b="0" i="0" dirty="0">
                <a:solidFill>
                  <a:srgbClr val="D1D5DB"/>
                </a:solidFill>
                <a:effectLst/>
                <a:latin typeface="Söhne"/>
              </a:rPr>
              <a:t>In the given table, the values represent two statistical measures related to the variables: "Avg. Session Length," "Time on App," "Time on Website," and "Length of Membership."</a:t>
            </a:r>
            <a:br>
              <a:rPr lang="en-US" sz="1800" b="0" i="0" dirty="0">
                <a:solidFill>
                  <a:srgbClr val="D1D5DB"/>
                </a:solidFill>
                <a:effectLst/>
                <a:latin typeface="Söhne"/>
              </a:rPr>
            </a:br>
            <a:r>
              <a:rPr lang="en-US" sz="1800" b="0" i="0" dirty="0">
                <a:solidFill>
                  <a:srgbClr val="D1D5DB"/>
                </a:solidFill>
                <a:effectLst/>
                <a:latin typeface="Söhne"/>
              </a:rPr>
              <a:t>The first measure, "Tolerance," is used in variance inflation factor (VIF) calculations. It indicates the amount of variance in a variable that is not explained by other variables in a regression model. A tolerance value close to 1 suggests low multicollinearity, meaning the variable is not strongly correlated with other variables.</a:t>
            </a:r>
            <a:br>
              <a:rPr lang="en-US" sz="1800" b="0" i="0" dirty="0">
                <a:solidFill>
                  <a:srgbClr val="D1D5DB"/>
                </a:solidFill>
                <a:effectLst/>
                <a:latin typeface="Söhne"/>
              </a:rPr>
            </a:br>
            <a:r>
              <a:rPr lang="en-US" sz="1800" b="0" i="0" dirty="0">
                <a:solidFill>
                  <a:srgbClr val="D1D5DB"/>
                </a:solidFill>
                <a:effectLst/>
                <a:latin typeface="Söhne"/>
              </a:rPr>
              <a:t>The second measure, "VIF," stands for variance inflation factor. It quantifies the severity of multicollinearity in a regression model. A VIF value of 1 indicates no multicollinearity, while values greater than 1 suggest increasing levels of multicollinearity. Typically, a VIF value below 5 is considered acceptable.</a:t>
            </a:r>
            <a:br>
              <a:rPr lang="en-US" sz="1800" b="0" i="0" dirty="0">
                <a:solidFill>
                  <a:srgbClr val="D1D5DB"/>
                </a:solidFill>
                <a:effectLst/>
                <a:latin typeface="Söhne"/>
              </a:rPr>
            </a:br>
            <a:r>
              <a:rPr lang="en-US" sz="1800" b="0" i="0" dirty="0">
                <a:solidFill>
                  <a:srgbClr val="D1D5DB"/>
                </a:solidFill>
                <a:effectLst/>
                <a:latin typeface="Söhne"/>
              </a:rPr>
              <a:t>Therefore, based on the given values, the variables have relatively low multicollinearity, as both the Tolerance and VIF values are close to 1.</a:t>
            </a:r>
            <a:br>
              <a:rPr lang="en-US" sz="1800" b="0" i="0" dirty="0">
                <a:solidFill>
                  <a:srgbClr val="D1D5DB"/>
                </a:solidFill>
                <a:effectLst/>
                <a:latin typeface="Söhne"/>
              </a:rPr>
            </a:br>
            <a:endParaRPr lang="en-GB" sz="1800" dirty="0">
              <a:solidFill>
                <a:srgbClr val="FFFFFF"/>
              </a:solidFill>
            </a:endParaRPr>
          </a:p>
        </p:txBody>
      </p:sp>
      <p:cxnSp>
        <p:nvCxnSpPr>
          <p:cNvPr id="10" name="Straight Connector 9">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84F8FF58-499D-3F79-5896-46C96873ABB6}"/>
              </a:ext>
            </a:extLst>
          </p:cNvPr>
          <p:cNvGraphicFramePr>
            <a:graphicFrameLocks noGrp="1"/>
          </p:cNvGraphicFramePr>
          <p:nvPr>
            <p:extLst>
              <p:ext uri="{D42A27DB-BD31-4B8C-83A1-F6EECF244321}">
                <p14:modId xmlns:p14="http://schemas.microsoft.com/office/powerpoint/2010/main" val="2580348403"/>
              </p:ext>
            </p:extLst>
          </p:nvPr>
        </p:nvGraphicFramePr>
        <p:xfrm>
          <a:off x="6096000" y="2657352"/>
          <a:ext cx="5459472" cy="1544273"/>
        </p:xfrm>
        <a:graphic>
          <a:graphicData uri="http://schemas.openxmlformats.org/drawingml/2006/table">
            <a:tbl>
              <a:tblPr firstRow="1" bandRow="1">
                <a:tableStyleId>{9D7B26C5-4107-4FEC-AEDC-1716B250A1EF}</a:tableStyleId>
              </a:tblPr>
              <a:tblGrid>
                <a:gridCol w="1177239">
                  <a:extLst>
                    <a:ext uri="{9D8B030D-6E8A-4147-A177-3AD203B41FA5}">
                      <a16:colId xmlns:a16="http://schemas.microsoft.com/office/drawing/2014/main" val="2592682750"/>
                    </a:ext>
                  </a:extLst>
                </a:gridCol>
                <a:gridCol w="985860">
                  <a:extLst>
                    <a:ext uri="{9D8B030D-6E8A-4147-A177-3AD203B41FA5}">
                      <a16:colId xmlns:a16="http://schemas.microsoft.com/office/drawing/2014/main" val="3496756578"/>
                    </a:ext>
                  </a:extLst>
                </a:gridCol>
                <a:gridCol w="884998">
                  <a:extLst>
                    <a:ext uri="{9D8B030D-6E8A-4147-A177-3AD203B41FA5}">
                      <a16:colId xmlns:a16="http://schemas.microsoft.com/office/drawing/2014/main" val="575451038"/>
                    </a:ext>
                  </a:extLst>
                </a:gridCol>
                <a:gridCol w="996205">
                  <a:extLst>
                    <a:ext uri="{9D8B030D-6E8A-4147-A177-3AD203B41FA5}">
                      <a16:colId xmlns:a16="http://schemas.microsoft.com/office/drawing/2014/main" val="3732543803"/>
                    </a:ext>
                  </a:extLst>
                </a:gridCol>
                <a:gridCol w="1415170">
                  <a:extLst>
                    <a:ext uri="{9D8B030D-6E8A-4147-A177-3AD203B41FA5}">
                      <a16:colId xmlns:a16="http://schemas.microsoft.com/office/drawing/2014/main" val="2387352220"/>
                    </a:ext>
                  </a:extLst>
                </a:gridCol>
              </a:tblGrid>
              <a:tr h="878895">
                <a:tc>
                  <a:txBody>
                    <a:bodyPr/>
                    <a:lstStyle/>
                    <a:p>
                      <a:pPr algn="ctr" fontAlgn="b"/>
                      <a:r>
                        <a:rPr lang="en-GB" sz="1800" b="0" u="none" strike="noStrike">
                          <a:solidFill>
                            <a:srgbClr val="000000"/>
                          </a:solidFill>
                          <a:effectLst/>
                        </a:rPr>
                        <a:t> </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800" b="0" u="none" strike="noStrike">
                          <a:solidFill>
                            <a:srgbClr val="000000"/>
                          </a:solidFill>
                          <a:effectLst/>
                        </a:rPr>
                        <a:t>Avg. Session Length</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800" b="0" u="none" strike="noStrike">
                          <a:solidFill>
                            <a:srgbClr val="000000"/>
                          </a:solidFill>
                          <a:effectLst/>
                        </a:rPr>
                        <a:t>Time on App</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800" b="0" u="none" strike="noStrike">
                          <a:solidFill>
                            <a:srgbClr val="000000"/>
                          </a:solidFill>
                          <a:effectLst/>
                        </a:rPr>
                        <a:t>Time on Website</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1800" b="0" u="none" strike="noStrike">
                          <a:solidFill>
                            <a:srgbClr val="000000"/>
                          </a:solidFill>
                          <a:effectLst/>
                        </a:rPr>
                        <a:t>Length of Membership</a:t>
                      </a:r>
                      <a:endParaRPr lang="en-GB" sz="1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54042340"/>
                  </a:ext>
                </a:extLst>
              </a:tr>
              <a:tr h="332689">
                <a:tc>
                  <a:txBody>
                    <a:bodyPr/>
                    <a:lstStyle/>
                    <a:p>
                      <a:pPr algn="l" fontAlgn="b"/>
                      <a:r>
                        <a:rPr lang="en-GB" sz="1800" b="0" u="none" strike="noStrike">
                          <a:solidFill>
                            <a:srgbClr val="000000"/>
                          </a:solidFill>
                          <a:effectLst/>
                        </a:rPr>
                        <a:t>Tolerance</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0.995</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0.991</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0.990</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0.993</a:t>
                      </a:r>
                      <a:endParaRPr lang="en-GB" sz="1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37748223"/>
                  </a:ext>
                </a:extLst>
              </a:tr>
              <a:tr h="332689">
                <a:tc>
                  <a:txBody>
                    <a:bodyPr/>
                    <a:lstStyle/>
                    <a:p>
                      <a:pPr algn="l" fontAlgn="b"/>
                      <a:r>
                        <a:rPr lang="en-GB" sz="1800" b="0" u="none" strike="noStrike">
                          <a:solidFill>
                            <a:srgbClr val="000000"/>
                          </a:solidFill>
                          <a:effectLst/>
                        </a:rPr>
                        <a:t>VIF</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1.005</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1.009</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1.010</a:t>
                      </a:r>
                      <a:endParaRPr lang="en-GB" sz="1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800" b="0" u="none" strike="noStrike">
                          <a:solidFill>
                            <a:srgbClr val="000000"/>
                          </a:solidFill>
                          <a:effectLst/>
                        </a:rPr>
                        <a:t>1.007</a:t>
                      </a:r>
                      <a:endParaRPr lang="en-GB" sz="1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76369909"/>
                  </a:ext>
                </a:extLst>
              </a:tr>
            </a:tbl>
          </a:graphicData>
        </a:graphic>
      </p:graphicFrame>
    </p:spTree>
    <p:extLst>
      <p:ext uri="{BB962C8B-B14F-4D97-AF65-F5344CB8AC3E}">
        <p14:creationId xmlns:p14="http://schemas.microsoft.com/office/powerpoint/2010/main" val="257069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AB439-D85B-E5FF-F5DD-73973DE30DBA}"/>
              </a:ext>
            </a:extLst>
          </p:cNvPr>
          <p:cNvSpPr>
            <a:spLocks noGrp="1"/>
          </p:cNvSpPr>
          <p:nvPr>
            <p:ph type="title"/>
          </p:nvPr>
        </p:nvSpPr>
        <p:spPr>
          <a:xfrm>
            <a:off x="0" y="0"/>
            <a:ext cx="5468548" cy="6858000"/>
          </a:xfrm>
        </p:spPr>
        <p:txBody>
          <a:bodyPr>
            <a:normAutofit/>
          </a:bodyPr>
          <a:lstStyle/>
          <a:p>
            <a:pPr algn="l">
              <a:buFont typeface="Arial" panose="020B0604020202020204" pitchFamily="34" charset="0"/>
              <a:buChar char="•"/>
            </a:pPr>
            <a:r>
              <a:rPr lang="en-US" sz="3100" dirty="0">
                <a:solidFill>
                  <a:srgbClr val="FFFFFF"/>
                </a:solidFill>
              </a:rPr>
              <a:t>Goodness of fit statistics (Yearly Amount Spent):</a:t>
            </a:r>
            <a:br>
              <a:rPr lang="en-US" sz="5400" dirty="0">
                <a:solidFill>
                  <a:srgbClr val="FFFFFF"/>
                </a:solidFill>
              </a:rPr>
            </a:br>
            <a:r>
              <a:rPr lang="en-US" sz="2400" b="0" i="0" dirty="0">
                <a:solidFill>
                  <a:srgbClr val="D1D5DB"/>
                </a:solidFill>
                <a:effectLst/>
                <a:latin typeface="Söhne"/>
              </a:rPr>
              <a:t>The dataset consists of 500 observations with equal weights. The regression model has 495 degrees of freedom and explains 98.4% of the dependent variable's variance. The model has a low mean squared error (MSE) of 99.466 and a root mean squared error (RMSE) of 9.973. Other measures, such as MAPE, DW, Cp, AIC, SBC, and PC, provide additional insights into the model's performance and quality.</a:t>
            </a:r>
            <a:br>
              <a:rPr lang="en-US" sz="2400" b="0" i="0" dirty="0">
                <a:solidFill>
                  <a:srgbClr val="D1D5DB"/>
                </a:solidFill>
                <a:effectLst/>
                <a:latin typeface="Söhne"/>
              </a:rPr>
            </a:br>
            <a:endParaRPr lang="en-GB" sz="2400" dirty="0">
              <a:solidFill>
                <a:srgbClr val="FFFFFF"/>
              </a:solidFill>
            </a:endParaRPr>
          </a:p>
        </p:txBody>
      </p:sp>
      <p:cxnSp>
        <p:nvCxnSpPr>
          <p:cNvPr id="10" name="Straight Connector 9">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E2EB9518-E67C-B284-4868-43B03F473A74}"/>
              </a:ext>
            </a:extLst>
          </p:cNvPr>
          <p:cNvGraphicFramePr>
            <a:graphicFrameLocks noGrp="1"/>
          </p:cNvGraphicFramePr>
          <p:nvPr>
            <p:extLst>
              <p:ext uri="{D42A27DB-BD31-4B8C-83A1-F6EECF244321}">
                <p14:modId xmlns:p14="http://schemas.microsoft.com/office/powerpoint/2010/main" val="3516270271"/>
              </p:ext>
            </p:extLst>
          </p:nvPr>
        </p:nvGraphicFramePr>
        <p:xfrm>
          <a:off x="7017109" y="640080"/>
          <a:ext cx="3617252" cy="5578820"/>
        </p:xfrm>
        <a:graphic>
          <a:graphicData uri="http://schemas.openxmlformats.org/drawingml/2006/table">
            <a:tbl>
              <a:tblPr>
                <a:solidFill>
                  <a:srgbClr val="F2F2F2">
                    <a:alpha val="30196"/>
                  </a:srgbClr>
                </a:solidFill>
              </a:tblPr>
              <a:tblGrid>
                <a:gridCol w="2032267">
                  <a:extLst>
                    <a:ext uri="{9D8B030D-6E8A-4147-A177-3AD203B41FA5}">
                      <a16:colId xmlns:a16="http://schemas.microsoft.com/office/drawing/2014/main" val="2247993362"/>
                    </a:ext>
                  </a:extLst>
                </a:gridCol>
                <a:gridCol w="1584985">
                  <a:extLst>
                    <a:ext uri="{9D8B030D-6E8A-4147-A177-3AD203B41FA5}">
                      <a16:colId xmlns:a16="http://schemas.microsoft.com/office/drawing/2014/main" val="3203283260"/>
                    </a:ext>
                  </a:extLst>
                </a:gridCol>
              </a:tblGrid>
              <a:tr h="429140">
                <a:tc>
                  <a:txBody>
                    <a:bodyPr/>
                    <a:lstStyle/>
                    <a:p>
                      <a:pPr algn="l" fontAlgn="b"/>
                      <a:r>
                        <a:rPr lang="en-GB" sz="1400" b="0" i="0" u="none" strike="noStrike" cap="none" spc="0">
                          <a:solidFill>
                            <a:schemeClr val="tx1"/>
                          </a:solidFill>
                          <a:effectLst/>
                          <a:latin typeface="Calibri" panose="020F0502020204030204" pitchFamily="34" charset="0"/>
                        </a:rPr>
                        <a:t>Observations</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500.000</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353144237"/>
                  </a:ext>
                </a:extLst>
              </a:tr>
              <a:tr h="429140">
                <a:tc>
                  <a:txBody>
                    <a:bodyPr/>
                    <a:lstStyle/>
                    <a:p>
                      <a:pPr algn="l" fontAlgn="b"/>
                      <a:r>
                        <a:rPr lang="en-GB" sz="1400" b="0" i="0" u="none" strike="noStrike" cap="none" spc="0">
                          <a:solidFill>
                            <a:schemeClr val="tx1"/>
                          </a:solidFill>
                          <a:effectLst/>
                          <a:latin typeface="Calibri" panose="020F0502020204030204" pitchFamily="34" charset="0"/>
                        </a:rPr>
                        <a:t>Sum of weights</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500.000</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41986844"/>
                  </a:ext>
                </a:extLst>
              </a:tr>
              <a:tr h="429140">
                <a:tc>
                  <a:txBody>
                    <a:bodyPr/>
                    <a:lstStyle/>
                    <a:p>
                      <a:pPr algn="l" fontAlgn="b"/>
                      <a:r>
                        <a:rPr lang="en-GB" sz="1400" b="0" i="0" u="none" strike="noStrike" cap="none" spc="0">
                          <a:solidFill>
                            <a:schemeClr val="tx1"/>
                          </a:solidFill>
                          <a:effectLst/>
                          <a:latin typeface="Calibri" panose="020F0502020204030204" pitchFamily="34" charset="0"/>
                        </a:rPr>
                        <a:t>DF</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495.000</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358475421"/>
                  </a:ext>
                </a:extLst>
              </a:tr>
              <a:tr h="429140">
                <a:tc>
                  <a:txBody>
                    <a:bodyPr/>
                    <a:lstStyle/>
                    <a:p>
                      <a:pPr algn="l" fontAlgn="b"/>
                      <a:r>
                        <a:rPr lang="en-GB" sz="1400" b="0" i="0" u="none" strike="noStrike" cap="none" spc="0">
                          <a:solidFill>
                            <a:schemeClr val="tx1"/>
                          </a:solidFill>
                          <a:effectLst/>
                          <a:latin typeface="Calibri" panose="020F0502020204030204" pitchFamily="34" charset="0"/>
                        </a:rPr>
                        <a:t>R²</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0.984</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222522619"/>
                  </a:ext>
                </a:extLst>
              </a:tr>
              <a:tr h="429140">
                <a:tc>
                  <a:txBody>
                    <a:bodyPr/>
                    <a:lstStyle/>
                    <a:p>
                      <a:pPr algn="l" fontAlgn="b"/>
                      <a:r>
                        <a:rPr lang="en-GB" sz="1400" b="0" i="0" u="none" strike="noStrike" cap="none" spc="0">
                          <a:solidFill>
                            <a:schemeClr val="tx1"/>
                          </a:solidFill>
                          <a:effectLst/>
                          <a:latin typeface="Calibri" panose="020F0502020204030204" pitchFamily="34" charset="0"/>
                        </a:rPr>
                        <a:t>Adjusted R²</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0.984</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035304219"/>
                  </a:ext>
                </a:extLst>
              </a:tr>
              <a:tr h="429140">
                <a:tc>
                  <a:txBody>
                    <a:bodyPr/>
                    <a:lstStyle/>
                    <a:p>
                      <a:pPr algn="l" fontAlgn="b"/>
                      <a:r>
                        <a:rPr lang="en-GB" sz="1400" b="0" i="0" u="none" strike="noStrike" cap="none" spc="0">
                          <a:solidFill>
                            <a:schemeClr val="tx1"/>
                          </a:solidFill>
                          <a:effectLst/>
                          <a:latin typeface="Calibri" panose="020F0502020204030204" pitchFamily="34" charset="0"/>
                        </a:rPr>
                        <a:t>MSE</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99.466</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849610647"/>
                  </a:ext>
                </a:extLst>
              </a:tr>
              <a:tr h="429140">
                <a:tc>
                  <a:txBody>
                    <a:bodyPr/>
                    <a:lstStyle/>
                    <a:p>
                      <a:pPr algn="l" fontAlgn="b"/>
                      <a:r>
                        <a:rPr lang="en-GB" sz="1400" b="0" i="0" u="none" strike="noStrike" cap="none" spc="0">
                          <a:solidFill>
                            <a:schemeClr val="tx1"/>
                          </a:solidFill>
                          <a:effectLst/>
                          <a:latin typeface="Calibri" panose="020F0502020204030204" pitchFamily="34" charset="0"/>
                        </a:rPr>
                        <a:t>RMSE</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9.973</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588053391"/>
                  </a:ext>
                </a:extLst>
              </a:tr>
              <a:tr h="429140">
                <a:tc>
                  <a:txBody>
                    <a:bodyPr/>
                    <a:lstStyle/>
                    <a:p>
                      <a:pPr algn="l" fontAlgn="b"/>
                      <a:r>
                        <a:rPr lang="en-GB" sz="1400" b="0" i="0" u="none" strike="noStrike" cap="none" spc="0">
                          <a:solidFill>
                            <a:schemeClr val="tx1"/>
                          </a:solidFill>
                          <a:effectLst/>
                          <a:latin typeface="Calibri" panose="020F0502020204030204" pitchFamily="34" charset="0"/>
                        </a:rPr>
                        <a:t>MAPE</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1.616</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316672555"/>
                  </a:ext>
                </a:extLst>
              </a:tr>
              <a:tr h="429140">
                <a:tc>
                  <a:txBody>
                    <a:bodyPr/>
                    <a:lstStyle/>
                    <a:p>
                      <a:pPr algn="l" fontAlgn="b"/>
                      <a:r>
                        <a:rPr lang="en-GB" sz="1400" b="0" i="0" u="none" strike="noStrike" cap="none" spc="0">
                          <a:solidFill>
                            <a:schemeClr val="tx1"/>
                          </a:solidFill>
                          <a:effectLst/>
                          <a:latin typeface="Calibri" panose="020F0502020204030204" pitchFamily="34" charset="0"/>
                        </a:rPr>
                        <a:t>DW</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1.887</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746317040"/>
                  </a:ext>
                </a:extLst>
              </a:tr>
              <a:tr h="429140">
                <a:tc>
                  <a:txBody>
                    <a:bodyPr/>
                    <a:lstStyle/>
                    <a:p>
                      <a:pPr algn="l" fontAlgn="b"/>
                      <a:r>
                        <a:rPr lang="en-GB" sz="1400" b="0" i="0" u="none" strike="noStrike" cap="none" spc="0">
                          <a:solidFill>
                            <a:schemeClr val="tx1"/>
                          </a:solidFill>
                          <a:effectLst/>
                          <a:latin typeface="Calibri" panose="020F0502020204030204" pitchFamily="34" charset="0"/>
                        </a:rPr>
                        <a:t>Cp</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5.000</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32100116"/>
                  </a:ext>
                </a:extLst>
              </a:tr>
              <a:tr h="429140">
                <a:tc>
                  <a:txBody>
                    <a:bodyPr/>
                    <a:lstStyle/>
                    <a:p>
                      <a:pPr algn="l" fontAlgn="b"/>
                      <a:r>
                        <a:rPr lang="en-GB" sz="1400" b="0" i="0" u="none" strike="noStrike" cap="none" spc="0">
                          <a:solidFill>
                            <a:schemeClr val="tx1"/>
                          </a:solidFill>
                          <a:effectLst/>
                          <a:latin typeface="Calibri" panose="020F0502020204030204" pitchFamily="34" charset="0"/>
                        </a:rPr>
                        <a:t>AIC</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2304.881</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818827490"/>
                  </a:ext>
                </a:extLst>
              </a:tr>
              <a:tr h="429140">
                <a:tc>
                  <a:txBody>
                    <a:bodyPr/>
                    <a:lstStyle/>
                    <a:p>
                      <a:pPr algn="l" fontAlgn="b"/>
                      <a:r>
                        <a:rPr lang="en-GB" sz="1400" b="0" i="0" u="none" strike="noStrike" cap="none" spc="0">
                          <a:solidFill>
                            <a:schemeClr val="tx1"/>
                          </a:solidFill>
                          <a:effectLst/>
                          <a:latin typeface="Calibri" panose="020F0502020204030204" pitchFamily="34" charset="0"/>
                        </a:rPr>
                        <a:t>SBC</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2325.954</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68554520"/>
                  </a:ext>
                </a:extLst>
              </a:tr>
              <a:tr h="429140">
                <a:tc>
                  <a:txBody>
                    <a:bodyPr/>
                    <a:lstStyle/>
                    <a:p>
                      <a:pPr algn="l" fontAlgn="b"/>
                      <a:r>
                        <a:rPr lang="en-GB" sz="1400" b="0" i="0" u="none" strike="noStrike" cap="none" spc="0">
                          <a:solidFill>
                            <a:schemeClr val="tx1"/>
                          </a:solidFill>
                          <a:effectLst/>
                          <a:latin typeface="Calibri" panose="020F0502020204030204" pitchFamily="34" charset="0"/>
                        </a:rPr>
                        <a:t>PC</a:t>
                      </a:r>
                    </a:p>
                  </a:txBody>
                  <a:tcPr marL="117862" marR="0" marT="90663" marB="90663"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r" fontAlgn="b"/>
                      <a:r>
                        <a:rPr lang="en-GB" sz="1400" b="0" i="0" u="none" strike="noStrike" cap="none" spc="0">
                          <a:solidFill>
                            <a:schemeClr val="tx1"/>
                          </a:solidFill>
                          <a:effectLst/>
                          <a:latin typeface="Calibri" panose="020F0502020204030204" pitchFamily="34" charset="0"/>
                        </a:rPr>
                        <a:t>0.016</a:t>
                      </a:r>
                    </a:p>
                  </a:txBody>
                  <a:tcPr marL="117862" marR="0" marT="90663" marB="90663"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421351023"/>
                  </a:ext>
                </a:extLst>
              </a:tr>
            </a:tbl>
          </a:graphicData>
        </a:graphic>
      </p:graphicFrame>
    </p:spTree>
    <p:extLst>
      <p:ext uri="{BB962C8B-B14F-4D97-AF65-F5344CB8AC3E}">
        <p14:creationId xmlns:p14="http://schemas.microsoft.com/office/powerpoint/2010/main" val="418467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21898-B5D8-359A-4CBF-CB4B5B5D959B}"/>
              </a:ext>
            </a:extLst>
          </p:cNvPr>
          <p:cNvSpPr>
            <a:spLocks noGrp="1"/>
          </p:cNvSpPr>
          <p:nvPr>
            <p:ph type="title"/>
          </p:nvPr>
        </p:nvSpPr>
        <p:spPr>
          <a:xfrm>
            <a:off x="621629" y="640080"/>
            <a:ext cx="4225290" cy="5578816"/>
          </a:xfrm>
        </p:spPr>
        <p:txBody>
          <a:bodyPr>
            <a:normAutofit/>
          </a:bodyPr>
          <a:lstStyle/>
          <a:p>
            <a:pPr algn="ctr"/>
            <a:r>
              <a:rPr lang="en-US" dirty="0">
                <a:solidFill>
                  <a:srgbClr val="FFFFFF"/>
                </a:solidFill>
              </a:rPr>
              <a:t>Analysis of variance  (Yearly Amount Spent):</a:t>
            </a:r>
            <a:br>
              <a:rPr lang="en-US" dirty="0">
                <a:solidFill>
                  <a:srgbClr val="FFFFFF"/>
                </a:solidFill>
              </a:rPr>
            </a:br>
            <a:r>
              <a:rPr lang="en-US" sz="2700" b="0" i="0" dirty="0">
                <a:solidFill>
                  <a:srgbClr val="D1D5DB"/>
                </a:solidFill>
                <a:effectLst/>
                <a:latin typeface="Söhne"/>
              </a:rPr>
              <a:t>The ANOVA table shows that the regression model is highly significant (p &lt; 0.0001), explaining a substantial amount of variance (F = 7766.224) with 4 degrees of freedom and a mean squares value of 772472.735.</a:t>
            </a:r>
            <a:endParaRPr lang="en-GB" sz="2700" dirty="0">
              <a:solidFill>
                <a:srgbClr val="FFFFFF"/>
              </a:solidFill>
            </a:endParaRPr>
          </a:p>
        </p:txBody>
      </p:sp>
      <p:graphicFrame>
        <p:nvGraphicFramePr>
          <p:cNvPr id="3" name="Table 2">
            <a:extLst>
              <a:ext uri="{FF2B5EF4-FFF2-40B4-BE49-F238E27FC236}">
                <a16:creationId xmlns:a16="http://schemas.microsoft.com/office/drawing/2014/main" id="{9315E419-B4F3-1649-72C0-0E40A8538E03}"/>
              </a:ext>
            </a:extLst>
          </p:cNvPr>
          <p:cNvGraphicFramePr>
            <a:graphicFrameLocks noGrp="1"/>
          </p:cNvGraphicFramePr>
          <p:nvPr>
            <p:extLst>
              <p:ext uri="{D42A27DB-BD31-4B8C-83A1-F6EECF244321}">
                <p14:modId xmlns:p14="http://schemas.microsoft.com/office/powerpoint/2010/main" val="3919552248"/>
              </p:ext>
            </p:extLst>
          </p:nvPr>
        </p:nvGraphicFramePr>
        <p:xfrm>
          <a:off x="6096000" y="2249685"/>
          <a:ext cx="5459474" cy="2359608"/>
        </p:xfrm>
        <a:graphic>
          <a:graphicData uri="http://schemas.openxmlformats.org/drawingml/2006/table">
            <a:tbl>
              <a:tblPr firstRow="1" bandRow="1">
                <a:noFill/>
              </a:tblPr>
              <a:tblGrid>
                <a:gridCol w="969948">
                  <a:extLst>
                    <a:ext uri="{9D8B030D-6E8A-4147-A177-3AD203B41FA5}">
                      <a16:colId xmlns:a16="http://schemas.microsoft.com/office/drawing/2014/main" val="3505218415"/>
                    </a:ext>
                  </a:extLst>
                </a:gridCol>
                <a:gridCol w="510656">
                  <a:extLst>
                    <a:ext uri="{9D8B030D-6E8A-4147-A177-3AD203B41FA5}">
                      <a16:colId xmlns:a16="http://schemas.microsoft.com/office/drawing/2014/main" val="3852944330"/>
                    </a:ext>
                  </a:extLst>
                </a:gridCol>
                <a:gridCol w="1227267">
                  <a:extLst>
                    <a:ext uri="{9D8B030D-6E8A-4147-A177-3AD203B41FA5}">
                      <a16:colId xmlns:a16="http://schemas.microsoft.com/office/drawing/2014/main" val="960576082"/>
                    </a:ext>
                  </a:extLst>
                </a:gridCol>
                <a:gridCol w="1123440">
                  <a:extLst>
                    <a:ext uri="{9D8B030D-6E8A-4147-A177-3AD203B41FA5}">
                      <a16:colId xmlns:a16="http://schemas.microsoft.com/office/drawing/2014/main" val="1059258622"/>
                    </a:ext>
                  </a:extLst>
                </a:gridCol>
                <a:gridCol w="915788">
                  <a:extLst>
                    <a:ext uri="{9D8B030D-6E8A-4147-A177-3AD203B41FA5}">
                      <a16:colId xmlns:a16="http://schemas.microsoft.com/office/drawing/2014/main" val="1109338719"/>
                    </a:ext>
                  </a:extLst>
                </a:gridCol>
                <a:gridCol w="712375">
                  <a:extLst>
                    <a:ext uri="{9D8B030D-6E8A-4147-A177-3AD203B41FA5}">
                      <a16:colId xmlns:a16="http://schemas.microsoft.com/office/drawing/2014/main" val="468926283"/>
                    </a:ext>
                  </a:extLst>
                </a:gridCol>
              </a:tblGrid>
              <a:tr h="699746">
                <a:tc>
                  <a:txBody>
                    <a:bodyPr/>
                    <a:lstStyle/>
                    <a:p>
                      <a:pPr algn="ctr" fontAlgn="b"/>
                      <a:r>
                        <a:rPr lang="en-GB" sz="2100" b="1" i="0" u="none" strike="noStrike" cap="none" spc="30">
                          <a:solidFill>
                            <a:schemeClr val="tx1"/>
                          </a:solidFill>
                          <a:effectLst/>
                          <a:latin typeface="Calibri" panose="020F0502020204030204" pitchFamily="34" charset="0"/>
                        </a:rPr>
                        <a:t>Source</a:t>
                      </a:r>
                    </a:p>
                  </a:txBody>
                  <a:tcPr marL="0" marR="12205"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fontAlgn="b"/>
                      <a:r>
                        <a:rPr lang="en-GB" sz="2100" b="1" i="0" u="none" strike="noStrike" cap="none" spc="30">
                          <a:solidFill>
                            <a:schemeClr val="tx1"/>
                          </a:solidFill>
                          <a:effectLst/>
                          <a:latin typeface="Calibri" panose="020F0502020204030204" pitchFamily="34" charset="0"/>
                        </a:rPr>
                        <a:t>DF</a:t>
                      </a:r>
                    </a:p>
                  </a:txBody>
                  <a:tcPr marL="0" marR="12205"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fontAlgn="b"/>
                      <a:r>
                        <a:rPr lang="en-GB" sz="2100" b="1" i="0" u="none" strike="noStrike" cap="none" spc="30">
                          <a:solidFill>
                            <a:schemeClr val="tx1"/>
                          </a:solidFill>
                          <a:effectLst/>
                          <a:latin typeface="Calibri" panose="020F0502020204030204" pitchFamily="34" charset="0"/>
                        </a:rPr>
                        <a:t>Sum of squares</a:t>
                      </a:r>
                    </a:p>
                  </a:txBody>
                  <a:tcPr marL="0" marR="12205"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fontAlgn="b"/>
                      <a:r>
                        <a:rPr lang="en-GB" sz="2100" b="1" i="0" u="none" strike="noStrike" cap="none" spc="30">
                          <a:solidFill>
                            <a:schemeClr val="tx1"/>
                          </a:solidFill>
                          <a:effectLst/>
                          <a:latin typeface="Calibri" panose="020F0502020204030204" pitchFamily="34" charset="0"/>
                        </a:rPr>
                        <a:t>Mean squares</a:t>
                      </a:r>
                    </a:p>
                  </a:txBody>
                  <a:tcPr marL="0" marR="12205"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fontAlgn="b"/>
                      <a:r>
                        <a:rPr lang="en-GB" sz="2100" b="1" i="0" u="none" strike="noStrike" cap="none" spc="30">
                          <a:solidFill>
                            <a:schemeClr val="tx1"/>
                          </a:solidFill>
                          <a:effectLst/>
                          <a:latin typeface="Calibri" panose="020F0502020204030204" pitchFamily="34" charset="0"/>
                        </a:rPr>
                        <a:t>F</a:t>
                      </a:r>
                    </a:p>
                  </a:txBody>
                  <a:tcPr marL="0" marR="12205"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ctr" fontAlgn="b"/>
                      <a:r>
                        <a:rPr lang="en-GB" sz="2100" b="1" i="0" u="none" strike="noStrike" cap="none" spc="30">
                          <a:solidFill>
                            <a:schemeClr val="tx1"/>
                          </a:solidFill>
                          <a:effectLst/>
                          <a:latin typeface="Calibri" panose="020F0502020204030204" pitchFamily="34" charset="0"/>
                        </a:rPr>
                        <a:t>Pr &gt; F</a:t>
                      </a:r>
                    </a:p>
                  </a:txBody>
                  <a:tcPr marL="0" marR="12205"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446852607"/>
                  </a:ext>
                </a:extLst>
              </a:tr>
              <a:tr h="537014">
                <a:tc>
                  <a:txBody>
                    <a:bodyPr/>
                    <a:lstStyle/>
                    <a:p>
                      <a:pPr algn="l" fontAlgn="b"/>
                      <a:r>
                        <a:rPr lang="en-GB" sz="1600" b="0" i="0" u="none" strike="noStrike" cap="none" spc="0">
                          <a:solidFill>
                            <a:schemeClr val="tx1"/>
                          </a:solidFill>
                          <a:effectLst/>
                          <a:latin typeface="Calibri" panose="020F0502020204030204" pitchFamily="34" charset="0"/>
                        </a:rPr>
                        <a:t>Model</a:t>
                      </a:r>
                    </a:p>
                  </a:txBody>
                  <a:tcPr marL="0" marR="0" marT="0" marB="0" anchor="b">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fontAlgn="b"/>
                      <a:r>
                        <a:rPr lang="en-GB" sz="1600" b="0" i="0" u="none" strike="noStrike" cap="none" spc="0">
                          <a:solidFill>
                            <a:schemeClr val="tx1"/>
                          </a:solidFill>
                          <a:effectLst/>
                          <a:latin typeface="Calibri" panose="020F0502020204030204" pitchFamily="34" charset="0"/>
                        </a:rPr>
                        <a:t>4</a:t>
                      </a:r>
                    </a:p>
                  </a:txBody>
                  <a:tcPr marL="0" marR="0" marT="0" marB="0" anchor="b">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fontAlgn="b"/>
                      <a:r>
                        <a:rPr lang="en-GB" sz="1600" b="0" i="0" u="none" strike="noStrike" cap="none" spc="0">
                          <a:solidFill>
                            <a:schemeClr val="tx1"/>
                          </a:solidFill>
                          <a:effectLst/>
                          <a:latin typeface="Calibri" panose="020F0502020204030204" pitchFamily="34" charset="0"/>
                        </a:rPr>
                        <a:t>3089890.939</a:t>
                      </a:r>
                    </a:p>
                  </a:txBody>
                  <a:tcPr marL="0" marR="0" marT="0" marB="0" anchor="b">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fontAlgn="b"/>
                      <a:r>
                        <a:rPr lang="en-GB" sz="1600" b="0" i="0" u="none" strike="noStrike" cap="none" spc="0">
                          <a:solidFill>
                            <a:schemeClr val="tx1"/>
                          </a:solidFill>
                          <a:effectLst/>
                          <a:latin typeface="Calibri" panose="020F0502020204030204" pitchFamily="34" charset="0"/>
                        </a:rPr>
                        <a:t>772472.735</a:t>
                      </a:r>
                    </a:p>
                  </a:txBody>
                  <a:tcPr marL="0" marR="0" marT="0" marB="0" anchor="b">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fontAlgn="b"/>
                      <a:r>
                        <a:rPr lang="en-GB" sz="1600" b="0" i="0" u="none" strike="noStrike" cap="none" spc="0">
                          <a:solidFill>
                            <a:schemeClr val="tx1"/>
                          </a:solidFill>
                          <a:effectLst/>
                          <a:latin typeface="Calibri" panose="020F0502020204030204" pitchFamily="34" charset="0"/>
                        </a:rPr>
                        <a:t>7766.224</a:t>
                      </a:r>
                    </a:p>
                  </a:txBody>
                  <a:tcPr marL="0" marR="0" marT="0" marB="0" anchor="b">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fontAlgn="b"/>
                      <a:r>
                        <a:rPr lang="en-GB" sz="1600" b="1" i="0" u="none" strike="noStrike" cap="none" spc="0">
                          <a:solidFill>
                            <a:schemeClr val="tx1"/>
                          </a:solidFill>
                          <a:effectLst/>
                          <a:latin typeface="Calibri" panose="020F0502020204030204" pitchFamily="34" charset="0"/>
                        </a:rPr>
                        <a:t>&lt; 0.0001</a:t>
                      </a:r>
                    </a:p>
                  </a:txBody>
                  <a:tcPr marL="0" marR="0" marT="0" marB="0" anchor="b">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3863787637"/>
                  </a:ext>
                </a:extLst>
              </a:tr>
              <a:tr h="292917">
                <a:tc>
                  <a:txBody>
                    <a:bodyPr/>
                    <a:lstStyle/>
                    <a:p>
                      <a:pPr algn="l" fontAlgn="b"/>
                      <a:r>
                        <a:rPr lang="en-GB" sz="1600" b="0" i="0" u="none" strike="noStrike" cap="none" spc="0">
                          <a:solidFill>
                            <a:schemeClr val="tx1"/>
                          </a:solidFill>
                          <a:effectLst/>
                          <a:latin typeface="Calibri" panose="020F0502020204030204" pitchFamily="34" charset="0"/>
                        </a:rPr>
                        <a:t>Error</a:t>
                      </a: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GB" sz="1600" b="0" i="0" u="none" strike="noStrike" cap="none" spc="0">
                          <a:solidFill>
                            <a:schemeClr val="tx1"/>
                          </a:solidFill>
                          <a:effectLst/>
                          <a:latin typeface="Calibri" panose="020F0502020204030204" pitchFamily="34" charset="0"/>
                        </a:rPr>
                        <a:t>495</a:t>
                      </a: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GB" sz="1600" b="0" i="0" u="none" strike="noStrike" cap="none" spc="0">
                          <a:solidFill>
                            <a:schemeClr val="tx1"/>
                          </a:solidFill>
                          <a:effectLst/>
                          <a:latin typeface="Calibri" panose="020F0502020204030204" pitchFamily="34" charset="0"/>
                        </a:rPr>
                        <a:t>49235.513</a:t>
                      </a: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GB" sz="1600" b="0" i="0" u="none" strike="noStrike" cap="none" spc="0">
                          <a:solidFill>
                            <a:schemeClr val="tx1"/>
                          </a:solidFill>
                          <a:effectLst/>
                          <a:latin typeface="Calibri" panose="020F0502020204030204" pitchFamily="34" charset="0"/>
                        </a:rPr>
                        <a:t>99.466</a:t>
                      </a: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b"/>
                      <a:endParaRPr lang="en-GB" sz="1600" b="0" i="0" u="none" strike="noStrike" cap="none" spc="0">
                        <a:solidFill>
                          <a:schemeClr val="tx1"/>
                        </a:solidFill>
                        <a:effectLst/>
                        <a:latin typeface="Calibri" panose="020F0502020204030204" pitchFamily="34" charset="0"/>
                      </a:endParaRP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b"/>
                      <a:endParaRPr lang="en-GB" sz="1600" b="0" i="0" u="none" strike="noStrike" cap="none" spc="0">
                        <a:solidFill>
                          <a:schemeClr val="tx1"/>
                        </a:solidFill>
                        <a:effectLst/>
                        <a:latin typeface="Calibri" panose="020F0502020204030204" pitchFamily="34" charset="0"/>
                      </a:endParaRP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247720577"/>
                  </a:ext>
                </a:extLst>
              </a:tr>
              <a:tr h="537014">
                <a:tc>
                  <a:txBody>
                    <a:bodyPr/>
                    <a:lstStyle/>
                    <a:p>
                      <a:pPr algn="l" fontAlgn="b"/>
                      <a:r>
                        <a:rPr lang="en-GB" sz="1600" b="0" i="0" u="none" strike="noStrike" cap="none" spc="0">
                          <a:solidFill>
                            <a:schemeClr val="tx1"/>
                          </a:solidFill>
                          <a:effectLst/>
                          <a:latin typeface="Calibri" panose="020F0502020204030204" pitchFamily="34" charset="0"/>
                        </a:rPr>
                        <a:t>Corrected Total</a:t>
                      </a:r>
                    </a:p>
                  </a:txBody>
                  <a:tcPr marL="0" marR="0" marT="0"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r" fontAlgn="b"/>
                      <a:r>
                        <a:rPr lang="en-GB" sz="1600" b="0" i="0" u="none" strike="noStrike" cap="none" spc="0">
                          <a:solidFill>
                            <a:schemeClr val="tx1"/>
                          </a:solidFill>
                          <a:effectLst/>
                          <a:latin typeface="Calibri" panose="020F0502020204030204" pitchFamily="34" charset="0"/>
                        </a:rPr>
                        <a:t>499</a:t>
                      </a:r>
                    </a:p>
                  </a:txBody>
                  <a:tcPr marL="0" marR="0" marT="0"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r" fontAlgn="b"/>
                      <a:r>
                        <a:rPr lang="en-GB" sz="1600" b="0" i="0" u="none" strike="noStrike" cap="none" spc="0">
                          <a:solidFill>
                            <a:schemeClr val="tx1"/>
                          </a:solidFill>
                          <a:effectLst/>
                          <a:latin typeface="Calibri" panose="020F0502020204030204" pitchFamily="34" charset="0"/>
                        </a:rPr>
                        <a:t>3139126.452</a:t>
                      </a:r>
                    </a:p>
                  </a:txBody>
                  <a:tcPr marL="0" marR="0" marT="0"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b"/>
                      <a:r>
                        <a:rPr lang="en-GB" sz="1600" b="0" i="0" u="none" strike="noStrike" cap="none" spc="0">
                          <a:solidFill>
                            <a:schemeClr val="tx1"/>
                          </a:solidFill>
                          <a:effectLst/>
                          <a:latin typeface="Calibri" panose="020F0502020204030204" pitchFamily="34" charset="0"/>
                        </a:rPr>
                        <a:t> </a:t>
                      </a:r>
                    </a:p>
                  </a:txBody>
                  <a:tcPr marL="0" marR="0" marT="0"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b"/>
                      <a:r>
                        <a:rPr lang="en-GB" sz="1600" b="0" i="0" u="none" strike="noStrike" cap="none" spc="0">
                          <a:solidFill>
                            <a:schemeClr val="tx1"/>
                          </a:solidFill>
                          <a:effectLst/>
                          <a:latin typeface="Calibri" panose="020F0502020204030204" pitchFamily="34" charset="0"/>
                        </a:rPr>
                        <a:t> </a:t>
                      </a:r>
                    </a:p>
                  </a:txBody>
                  <a:tcPr marL="0" marR="0" marT="0"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b"/>
                      <a:r>
                        <a:rPr lang="en-GB" sz="1600" b="0" i="0" u="none" strike="noStrike" cap="none" spc="0">
                          <a:solidFill>
                            <a:schemeClr val="tx1"/>
                          </a:solidFill>
                          <a:effectLst/>
                          <a:latin typeface="Calibri" panose="020F0502020204030204" pitchFamily="34" charset="0"/>
                        </a:rPr>
                        <a:t> </a:t>
                      </a:r>
                    </a:p>
                  </a:txBody>
                  <a:tcPr marL="0" marR="0" marT="0"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625564191"/>
                  </a:ext>
                </a:extLst>
              </a:tr>
              <a:tr h="292917">
                <a:tc gridSpan="4">
                  <a:txBody>
                    <a:bodyPr/>
                    <a:lstStyle/>
                    <a:p>
                      <a:pPr algn="l" fontAlgn="b"/>
                      <a:r>
                        <a:rPr lang="en-US" sz="1600" b="0" i="1" u="none" strike="noStrike" cap="none" spc="0">
                          <a:solidFill>
                            <a:schemeClr val="tx1"/>
                          </a:solidFill>
                          <a:effectLst/>
                          <a:latin typeface="Calibri" panose="020F0502020204030204" pitchFamily="34" charset="0"/>
                        </a:rPr>
                        <a:t>Computed against model Y=Mean(Y)</a:t>
                      </a: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600" b="0" i="0" u="none" strike="noStrike" cap="none" spc="0">
                        <a:solidFill>
                          <a:schemeClr val="tx1"/>
                        </a:solidFill>
                        <a:effectLst/>
                        <a:latin typeface="Calibri" panose="020F0502020204030204" pitchFamily="34" charset="0"/>
                      </a:endParaRP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b"/>
                      <a:endParaRPr lang="en-GB" sz="1600" b="0" i="0" u="none" strike="noStrike" cap="none" spc="0">
                        <a:solidFill>
                          <a:schemeClr val="tx1"/>
                        </a:solidFill>
                        <a:effectLst/>
                        <a:latin typeface="Calibri" panose="020F0502020204030204" pitchFamily="34" charset="0"/>
                      </a:endParaRPr>
                    </a:p>
                  </a:txBody>
                  <a:tcPr marL="61024" marR="0" marT="0"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319691407"/>
                  </a:ext>
                </a:extLst>
              </a:tr>
            </a:tbl>
          </a:graphicData>
        </a:graphic>
      </p:graphicFrame>
    </p:spTree>
    <p:extLst>
      <p:ext uri="{BB962C8B-B14F-4D97-AF65-F5344CB8AC3E}">
        <p14:creationId xmlns:p14="http://schemas.microsoft.com/office/powerpoint/2010/main" val="382910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2C9DB3E4-F38D-275C-862B-C56BA268CF79}"/>
              </a:ext>
            </a:extLst>
          </p:cNvPr>
          <p:cNvGrpSpPr/>
          <p:nvPr/>
        </p:nvGrpSpPr>
        <p:grpSpPr>
          <a:xfrm>
            <a:off x="2173574" y="643467"/>
            <a:ext cx="8364511" cy="5391944"/>
            <a:chOff x="0" y="0"/>
            <a:chExt cx="6908800" cy="6959600"/>
          </a:xfrm>
        </p:grpSpPr>
        <p:grpSp>
          <p:nvGrpSpPr>
            <p:cNvPr id="4" name="Group 3">
              <a:extLst>
                <a:ext uri="{FF2B5EF4-FFF2-40B4-BE49-F238E27FC236}">
                  <a16:creationId xmlns:a16="http://schemas.microsoft.com/office/drawing/2014/main" id="{EE39E38B-C6B1-0556-B1C9-E6077988C012}"/>
                </a:ext>
              </a:extLst>
            </p:cNvPr>
            <p:cNvGrpSpPr/>
            <p:nvPr/>
          </p:nvGrpSpPr>
          <p:grpSpPr>
            <a:xfrm>
              <a:off x="0" y="0"/>
              <a:ext cx="6908800" cy="6946900"/>
              <a:chOff x="0" y="0"/>
              <a:chExt cx="6908800" cy="6946900"/>
            </a:xfrm>
          </p:grpSpPr>
          <p:graphicFrame>
            <p:nvGraphicFramePr>
              <p:cNvPr id="6" name="Chart 5">
                <a:extLst>
                  <a:ext uri="{FF2B5EF4-FFF2-40B4-BE49-F238E27FC236}">
                    <a16:creationId xmlns:a16="http://schemas.microsoft.com/office/drawing/2014/main" id="{2919140F-109B-A866-C319-BA708E20D88B}"/>
                  </a:ext>
                </a:extLst>
              </p:cNvPr>
              <p:cNvGraphicFramePr/>
              <p:nvPr>
                <p:extLst>
                  <p:ext uri="{D42A27DB-BD31-4B8C-83A1-F6EECF244321}">
                    <p14:modId xmlns:p14="http://schemas.microsoft.com/office/powerpoint/2010/main" val="1067430370"/>
                  </p:ext>
                </p:extLst>
              </p:nvPr>
            </p:nvGraphicFramePr>
            <p:xfrm>
              <a:off x="0" y="0"/>
              <a:ext cx="1524000" cy="1511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8AFE788-D69B-4D7C-01EC-C5AFE5B66763}"/>
                  </a:ext>
                </a:extLst>
              </p:cNvPr>
              <p:cNvGraphicFramePr/>
              <p:nvPr>
                <p:extLst>
                  <p:ext uri="{D42A27DB-BD31-4B8C-83A1-F6EECF244321}">
                    <p14:modId xmlns:p14="http://schemas.microsoft.com/office/powerpoint/2010/main" val="1031576549"/>
                  </p:ext>
                </p:extLst>
              </p:nvPr>
            </p:nvGraphicFramePr>
            <p:xfrm>
              <a:off x="1524000" y="0"/>
              <a:ext cx="1320800" cy="151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8476E03-9B17-D100-6176-EEDF5B37B7E1}"/>
                  </a:ext>
                </a:extLst>
              </p:cNvPr>
              <p:cNvGraphicFramePr/>
              <p:nvPr>
                <p:extLst>
                  <p:ext uri="{D42A27DB-BD31-4B8C-83A1-F6EECF244321}">
                    <p14:modId xmlns:p14="http://schemas.microsoft.com/office/powerpoint/2010/main" val="378393672"/>
                  </p:ext>
                </p:extLst>
              </p:nvPr>
            </p:nvGraphicFramePr>
            <p:xfrm>
              <a:off x="2844800" y="0"/>
              <a:ext cx="1320800" cy="15113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773DC7C-B58B-E0A0-07AE-CA1341549AC9}"/>
                  </a:ext>
                </a:extLst>
              </p:cNvPr>
              <p:cNvGraphicFramePr/>
              <p:nvPr>
                <p:extLst>
                  <p:ext uri="{D42A27DB-BD31-4B8C-83A1-F6EECF244321}">
                    <p14:modId xmlns:p14="http://schemas.microsoft.com/office/powerpoint/2010/main" val="1306465787"/>
                  </p:ext>
                </p:extLst>
              </p:nvPr>
            </p:nvGraphicFramePr>
            <p:xfrm>
              <a:off x="4165600" y="0"/>
              <a:ext cx="1320800" cy="15113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38EA943B-ABA7-70C5-271B-BDA5D0F940FF}"/>
                  </a:ext>
                </a:extLst>
              </p:cNvPr>
              <p:cNvGraphicFramePr/>
              <p:nvPr>
                <p:extLst>
                  <p:ext uri="{D42A27DB-BD31-4B8C-83A1-F6EECF244321}">
                    <p14:modId xmlns:p14="http://schemas.microsoft.com/office/powerpoint/2010/main" val="2273817987"/>
                  </p:ext>
                </p:extLst>
              </p:nvPr>
            </p:nvGraphicFramePr>
            <p:xfrm>
              <a:off x="5486400" y="0"/>
              <a:ext cx="1422400" cy="15113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B8332B47-146B-5445-8F0C-30DD6F38B95F}"/>
                  </a:ext>
                </a:extLst>
              </p:cNvPr>
              <p:cNvGraphicFramePr/>
              <p:nvPr>
                <p:extLst>
                  <p:ext uri="{D42A27DB-BD31-4B8C-83A1-F6EECF244321}">
                    <p14:modId xmlns:p14="http://schemas.microsoft.com/office/powerpoint/2010/main" val="2814936728"/>
                  </p:ext>
                </p:extLst>
              </p:nvPr>
            </p:nvGraphicFramePr>
            <p:xfrm>
              <a:off x="0" y="1511300"/>
              <a:ext cx="1524000" cy="13081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a:extLst>
                  <a:ext uri="{FF2B5EF4-FFF2-40B4-BE49-F238E27FC236}">
                    <a16:creationId xmlns:a16="http://schemas.microsoft.com/office/drawing/2014/main" id="{17FE5534-97B6-C37A-D4D4-FBE6CE74856C}"/>
                  </a:ext>
                </a:extLst>
              </p:cNvPr>
              <p:cNvGraphicFramePr/>
              <p:nvPr>
                <p:extLst>
                  <p:ext uri="{D42A27DB-BD31-4B8C-83A1-F6EECF244321}">
                    <p14:modId xmlns:p14="http://schemas.microsoft.com/office/powerpoint/2010/main" val="4175010727"/>
                  </p:ext>
                </p:extLst>
              </p:nvPr>
            </p:nvGraphicFramePr>
            <p:xfrm>
              <a:off x="1524000" y="1511300"/>
              <a:ext cx="1320800" cy="13081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a:extLst>
                  <a:ext uri="{FF2B5EF4-FFF2-40B4-BE49-F238E27FC236}">
                    <a16:creationId xmlns:a16="http://schemas.microsoft.com/office/drawing/2014/main" id="{4C3E1B4D-8895-091A-51B5-B112998B8657}"/>
                  </a:ext>
                </a:extLst>
              </p:cNvPr>
              <p:cNvGraphicFramePr/>
              <p:nvPr>
                <p:extLst>
                  <p:ext uri="{D42A27DB-BD31-4B8C-83A1-F6EECF244321}">
                    <p14:modId xmlns:p14="http://schemas.microsoft.com/office/powerpoint/2010/main" val="2570247032"/>
                  </p:ext>
                </p:extLst>
              </p:nvPr>
            </p:nvGraphicFramePr>
            <p:xfrm>
              <a:off x="2844800" y="1511300"/>
              <a:ext cx="1320800" cy="13081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a:extLst>
                  <a:ext uri="{FF2B5EF4-FFF2-40B4-BE49-F238E27FC236}">
                    <a16:creationId xmlns:a16="http://schemas.microsoft.com/office/drawing/2014/main" id="{0F142D79-1D34-3102-3636-9DCAC6765217}"/>
                  </a:ext>
                </a:extLst>
              </p:cNvPr>
              <p:cNvGraphicFramePr/>
              <p:nvPr>
                <p:extLst>
                  <p:ext uri="{D42A27DB-BD31-4B8C-83A1-F6EECF244321}">
                    <p14:modId xmlns:p14="http://schemas.microsoft.com/office/powerpoint/2010/main" val="943053724"/>
                  </p:ext>
                </p:extLst>
              </p:nvPr>
            </p:nvGraphicFramePr>
            <p:xfrm>
              <a:off x="4165600" y="1511300"/>
              <a:ext cx="1320800" cy="13081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5" name="Chart 14">
                <a:extLst>
                  <a:ext uri="{FF2B5EF4-FFF2-40B4-BE49-F238E27FC236}">
                    <a16:creationId xmlns:a16="http://schemas.microsoft.com/office/drawing/2014/main" id="{1EFBFD60-A98C-815D-7EC7-403CF51C0D34}"/>
                  </a:ext>
                </a:extLst>
              </p:cNvPr>
              <p:cNvGraphicFramePr/>
              <p:nvPr>
                <p:extLst>
                  <p:ext uri="{D42A27DB-BD31-4B8C-83A1-F6EECF244321}">
                    <p14:modId xmlns:p14="http://schemas.microsoft.com/office/powerpoint/2010/main" val="1929460690"/>
                  </p:ext>
                </p:extLst>
              </p:nvPr>
            </p:nvGraphicFramePr>
            <p:xfrm>
              <a:off x="5486400" y="1511300"/>
              <a:ext cx="1422400" cy="13081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Chart 15">
                <a:extLst>
                  <a:ext uri="{FF2B5EF4-FFF2-40B4-BE49-F238E27FC236}">
                    <a16:creationId xmlns:a16="http://schemas.microsoft.com/office/drawing/2014/main" id="{A01BC315-8BAC-76DB-8A1E-F2B6DAE4959F}"/>
                  </a:ext>
                </a:extLst>
              </p:cNvPr>
              <p:cNvGraphicFramePr/>
              <p:nvPr>
                <p:extLst>
                  <p:ext uri="{D42A27DB-BD31-4B8C-83A1-F6EECF244321}">
                    <p14:modId xmlns:p14="http://schemas.microsoft.com/office/powerpoint/2010/main" val="365148952"/>
                  </p:ext>
                </p:extLst>
              </p:nvPr>
            </p:nvGraphicFramePr>
            <p:xfrm>
              <a:off x="0" y="2819400"/>
              <a:ext cx="1524000" cy="13081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7" name="Chart 16">
                <a:extLst>
                  <a:ext uri="{FF2B5EF4-FFF2-40B4-BE49-F238E27FC236}">
                    <a16:creationId xmlns:a16="http://schemas.microsoft.com/office/drawing/2014/main" id="{F118C64D-DF7C-493D-BD2B-8E87B3D5839B}"/>
                  </a:ext>
                </a:extLst>
              </p:cNvPr>
              <p:cNvGraphicFramePr/>
              <p:nvPr>
                <p:extLst>
                  <p:ext uri="{D42A27DB-BD31-4B8C-83A1-F6EECF244321}">
                    <p14:modId xmlns:p14="http://schemas.microsoft.com/office/powerpoint/2010/main" val="588147189"/>
                  </p:ext>
                </p:extLst>
              </p:nvPr>
            </p:nvGraphicFramePr>
            <p:xfrm>
              <a:off x="1524000" y="2819400"/>
              <a:ext cx="1320800" cy="13081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Chart 17">
                <a:extLst>
                  <a:ext uri="{FF2B5EF4-FFF2-40B4-BE49-F238E27FC236}">
                    <a16:creationId xmlns:a16="http://schemas.microsoft.com/office/drawing/2014/main" id="{24716371-09D8-CBB0-CA8B-A41F0577BD42}"/>
                  </a:ext>
                </a:extLst>
              </p:cNvPr>
              <p:cNvGraphicFramePr/>
              <p:nvPr>
                <p:extLst>
                  <p:ext uri="{D42A27DB-BD31-4B8C-83A1-F6EECF244321}">
                    <p14:modId xmlns:p14="http://schemas.microsoft.com/office/powerpoint/2010/main" val="2885831565"/>
                  </p:ext>
                </p:extLst>
              </p:nvPr>
            </p:nvGraphicFramePr>
            <p:xfrm>
              <a:off x="2844800" y="2819400"/>
              <a:ext cx="1320800" cy="13081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9" name="Chart 18">
                <a:extLst>
                  <a:ext uri="{FF2B5EF4-FFF2-40B4-BE49-F238E27FC236}">
                    <a16:creationId xmlns:a16="http://schemas.microsoft.com/office/drawing/2014/main" id="{91472C28-9906-9D04-1AA7-C18945A9A937}"/>
                  </a:ext>
                </a:extLst>
              </p:cNvPr>
              <p:cNvGraphicFramePr/>
              <p:nvPr>
                <p:extLst>
                  <p:ext uri="{D42A27DB-BD31-4B8C-83A1-F6EECF244321}">
                    <p14:modId xmlns:p14="http://schemas.microsoft.com/office/powerpoint/2010/main" val="3494443727"/>
                  </p:ext>
                </p:extLst>
              </p:nvPr>
            </p:nvGraphicFramePr>
            <p:xfrm>
              <a:off x="4165600" y="2819400"/>
              <a:ext cx="1320800" cy="13081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0" name="Chart 19">
                <a:extLst>
                  <a:ext uri="{FF2B5EF4-FFF2-40B4-BE49-F238E27FC236}">
                    <a16:creationId xmlns:a16="http://schemas.microsoft.com/office/drawing/2014/main" id="{36E8A861-52A0-2C06-BA13-5C9C903DF823}"/>
                  </a:ext>
                </a:extLst>
              </p:cNvPr>
              <p:cNvGraphicFramePr/>
              <p:nvPr>
                <p:extLst>
                  <p:ext uri="{D42A27DB-BD31-4B8C-83A1-F6EECF244321}">
                    <p14:modId xmlns:p14="http://schemas.microsoft.com/office/powerpoint/2010/main" val="2399982388"/>
                  </p:ext>
                </p:extLst>
              </p:nvPr>
            </p:nvGraphicFramePr>
            <p:xfrm>
              <a:off x="5486400" y="2819400"/>
              <a:ext cx="1422400" cy="13081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1" name="Chart 20">
                <a:extLst>
                  <a:ext uri="{FF2B5EF4-FFF2-40B4-BE49-F238E27FC236}">
                    <a16:creationId xmlns:a16="http://schemas.microsoft.com/office/drawing/2014/main" id="{3E13FB0E-C2A4-7BD6-B543-5CE24DA8C6AA}"/>
                  </a:ext>
                </a:extLst>
              </p:cNvPr>
              <p:cNvGraphicFramePr/>
              <p:nvPr>
                <p:extLst>
                  <p:ext uri="{D42A27DB-BD31-4B8C-83A1-F6EECF244321}">
                    <p14:modId xmlns:p14="http://schemas.microsoft.com/office/powerpoint/2010/main" val="259717361"/>
                  </p:ext>
                </p:extLst>
              </p:nvPr>
            </p:nvGraphicFramePr>
            <p:xfrm>
              <a:off x="0" y="4127500"/>
              <a:ext cx="1524000" cy="13081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2" name="Chart 21">
                <a:extLst>
                  <a:ext uri="{FF2B5EF4-FFF2-40B4-BE49-F238E27FC236}">
                    <a16:creationId xmlns:a16="http://schemas.microsoft.com/office/drawing/2014/main" id="{32F74BE2-75EE-263F-D8CC-DB5E57EAAD4D}"/>
                  </a:ext>
                </a:extLst>
              </p:cNvPr>
              <p:cNvGraphicFramePr/>
              <p:nvPr>
                <p:extLst>
                  <p:ext uri="{D42A27DB-BD31-4B8C-83A1-F6EECF244321}">
                    <p14:modId xmlns:p14="http://schemas.microsoft.com/office/powerpoint/2010/main" val="2510121351"/>
                  </p:ext>
                </p:extLst>
              </p:nvPr>
            </p:nvGraphicFramePr>
            <p:xfrm>
              <a:off x="1524000" y="4127500"/>
              <a:ext cx="1320800" cy="130810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23" name="Chart 22">
                <a:extLst>
                  <a:ext uri="{FF2B5EF4-FFF2-40B4-BE49-F238E27FC236}">
                    <a16:creationId xmlns:a16="http://schemas.microsoft.com/office/drawing/2014/main" id="{5438FB2F-0980-85A5-29C9-10719CE37F95}"/>
                  </a:ext>
                </a:extLst>
              </p:cNvPr>
              <p:cNvGraphicFramePr/>
              <p:nvPr>
                <p:extLst>
                  <p:ext uri="{D42A27DB-BD31-4B8C-83A1-F6EECF244321}">
                    <p14:modId xmlns:p14="http://schemas.microsoft.com/office/powerpoint/2010/main" val="4234398769"/>
                  </p:ext>
                </p:extLst>
              </p:nvPr>
            </p:nvGraphicFramePr>
            <p:xfrm>
              <a:off x="2844800" y="4127500"/>
              <a:ext cx="1320800" cy="130810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24" name="Chart 23">
                <a:extLst>
                  <a:ext uri="{FF2B5EF4-FFF2-40B4-BE49-F238E27FC236}">
                    <a16:creationId xmlns:a16="http://schemas.microsoft.com/office/drawing/2014/main" id="{989B2496-A04F-E434-DCF2-3464217B0DB6}"/>
                  </a:ext>
                </a:extLst>
              </p:cNvPr>
              <p:cNvGraphicFramePr/>
              <p:nvPr>
                <p:extLst>
                  <p:ext uri="{D42A27DB-BD31-4B8C-83A1-F6EECF244321}">
                    <p14:modId xmlns:p14="http://schemas.microsoft.com/office/powerpoint/2010/main" val="3123749478"/>
                  </p:ext>
                </p:extLst>
              </p:nvPr>
            </p:nvGraphicFramePr>
            <p:xfrm>
              <a:off x="4165600" y="4127500"/>
              <a:ext cx="1320800" cy="130810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25" name="Chart 24">
                <a:extLst>
                  <a:ext uri="{FF2B5EF4-FFF2-40B4-BE49-F238E27FC236}">
                    <a16:creationId xmlns:a16="http://schemas.microsoft.com/office/drawing/2014/main" id="{5949F876-BEC5-F493-45E7-B548E53D5A6F}"/>
                  </a:ext>
                </a:extLst>
              </p:cNvPr>
              <p:cNvGraphicFramePr/>
              <p:nvPr>
                <p:extLst>
                  <p:ext uri="{D42A27DB-BD31-4B8C-83A1-F6EECF244321}">
                    <p14:modId xmlns:p14="http://schemas.microsoft.com/office/powerpoint/2010/main" val="957277309"/>
                  </p:ext>
                </p:extLst>
              </p:nvPr>
            </p:nvGraphicFramePr>
            <p:xfrm>
              <a:off x="5486400" y="4127500"/>
              <a:ext cx="1422400" cy="1308100"/>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26" name="Chart 25">
                <a:extLst>
                  <a:ext uri="{FF2B5EF4-FFF2-40B4-BE49-F238E27FC236}">
                    <a16:creationId xmlns:a16="http://schemas.microsoft.com/office/drawing/2014/main" id="{89809A8E-8A20-730E-2A84-45EAF5DD3209}"/>
                  </a:ext>
                </a:extLst>
              </p:cNvPr>
              <p:cNvGraphicFramePr/>
              <p:nvPr>
                <p:extLst>
                  <p:ext uri="{D42A27DB-BD31-4B8C-83A1-F6EECF244321}">
                    <p14:modId xmlns:p14="http://schemas.microsoft.com/office/powerpoint/2010/main" val="1667094585"/>
                  </p:ext>
                </p:extLst>
              </p:nvPr>
            </p:nvGraphicFramePr>
            <p:xfrm>
              <a:off x="0" y="5435600"/>
              <a:ext cx="1524000" cy="151130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27" name="Chart 26">
                <a:extLst>
                  <a:ext uri="{FF2B5EF4-FFF2-40B4-BE49-F238E27FC236}">
                    <a16:creationId xmlns:a16="http://schemas.microsoft.com/office/drawing/2014/main" id="{17553790-0010-2E38-9E73-70333A42AB47}"/>
                  </a:ext>
                </a:extLst>
              </p:cNvPr>
              <p:cNvGraphicFramePr/>
              <p:nvPr>
                <p:extLst>
                  <p:ext uri="{D42A27DB-BD31-4B8C-83A1-F6EECF244321}">
                    <p14:modId xmlns:p14="http://schemas.microsoft.com/office/powerpoint/2010/main" val="3859289567"/>
                  </p:ext>
                </p:extLst>
              </p:nvPr>
            </p:nvGraphicFramePr>
            <p:xfrm>
              <a:off x="1524000" y="5435600"/>
              <a:ext cx="1320800" cy="1511300"/>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28" name="Chart 27">
                <a:extLst>
                  <a:ext uri="{FF2B5EF4-FFF2-40B4-BE49-F238E27FC236}">
                    <a16:creationId xmlns:a16="http://schemas.microsoft.com/office/drawing/2014/main" id="{20C111D9-A57C-549E-0B1D-B0C0BE43DCD8}"/>
                  </a:ext>
                </a:extLst>
              </p:cNvPr>
              <p:cNvGraphicFramePr/>
              <p:nvPr>
                <p:extLst>
                  <p:ext uri="{D42A27DB-BD31-4B8C-83A1-F6EECF244321}">
                    <p14:modId xmlns:p14="http://schemas.microsoft.com/office/powerpoint/2010/main" val="2024530977"/>
                  </p:ext>
                </p:extLst>
              </p:nvPr>
            </p:nvGraphicFramePr>
            <p:xfrm>
              <a:off x="2844800" y="5435600"/>
              <a:ext cx="1320800" cy="1511300"/>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29" name="Chart 28">
                <a:extLst>
                  <a:ext uri="{FF2B5EF4-FFF2-40B4-BE49-F238E27FC236}">
                    <a16:creationId xmlns:a16="http://schemas.microsoft.com/office/drawing/2014/main" id="{6FDBA59D-86E9-1C26-E203-F82ED9311C7D}"/>
                  </a:ext>
                </a:extLst>
              </p:cNvPr>
              <p:cNvGraphicFramePr/>
              <p:nvPr>
                <p:extLst>
                  <p:ext uri="{D42A27DB-BD31-4B8C-83A1-F6EECF244321}">
                    <p14:modId xmlns:p14="http://schemas.microsoft.com/office/powerpoint/2010/main" val="2350521341"/>
                  </p:ext>
                </p:extLst>
              </p:nvPr>
            </p:nvGraphicFramePr>
            <p:xfrm>
              <a:off x="4165600" y="5435600"/>
              <a:ext cx="1320800" cy="1511300"/>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30" name="Chart 29">
                <a:extLst>
                  <a:ext uri="{FF2B5EF4-FFF2-40B4-BE49-F238E27FC236}">
                    <a16:creationId xmlns:a16="http://schemas.microsoft.com/office/drawing/2014/main" id="{0F866464-EC1B-04C0-873D-5587D734A59F}"/>
                  </a:ext>
                </a:extLst>
              </p:cNvPr>
              <p:cNvGraphicFramePr/>
              <p:nvPr>
                <p:extLst>
                  <p:ext uri="{D42A27DB-BD31-4B8C-83A1-F6EECF244321}">
                    <p14:modId xmlns:p14="http://schemas.microsoft.com/office/powerpoint/2010/main" val="2056220917"/>
                  </p:ext>
                </p:extLst>
              </p:nvPr>
            </p:nvGraphicFramePr>
            <p:xfrm>
              <a:off x="5486400" y="5435600"/>
              <a:ext cx="1422400" cy="1511300"/>
            </p:xfrm>
            <a:graphic>
              <a:graphicData uri="http://schemas.openxmlformats.org/drawingml/2006/chart">
                <c:chart xmlns:c="http://schemas.openxmlformats.org/drawingml/2006/chart" xmlns:r="http://schemas.openxmlformats.org/officeDocument/2006/relationships" r:id="rId26"/>
              </a:graphicData>
            </a:graphic>
          </p:graphicFrame>
        </p:grpSp>
        <p:sp>
          <p:nvSpPr>
            <p:cNvPr id="5" name="Rectangle 4">
              <a:extLst>
                <a:ext uri="{FF2B5EF4-FFF2-40B4-BE49-F238E27FC236}">
                  <a16:creationId xmlns:a16="http://schemas.microsoft.com/office/drawing/2014/main" id="{2E209FD2-241B-8833-4686-056DD11AD9F4}"/>
                </a:ext>
              </a:extLst>
            </p:cNvPr>
            <p:cNvSpPr/>
            <p:nvPr/>
          </p:nvSpPr>
          <p:spPr>
            <a:xfrm>
              <a:off x="0" y="0"/>
              <a:ext cx="6908800" cy="6959600"/>
            </a:xfrm>
            <a:prstGeom prst="rect">
              <a:avLst/>
            </a:prstGeom>
            <a:noFill/>
            <a:ln w="6350" cap="flat" cmpd="sng" algn="ctr">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spTree>
    <p:extLst>
      <p:ext uri="{BB962C8B-B14F-4D97-AF65-F5344CB8AC3E}">
        <p14:creationId xmlns:p14="http://schemas.microsoft.com/office/powerpoint/2010/main" val="54583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926</Words>
  <Application>Microsoft Office PowerPoint</Application>
  <PresentationFormat>Widescreen</PresentationFormat>
  <Paragraphs>171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zeitung</vt:lpstr>
      <vt:lpstr>Office Theme</vt:lpstr>
      <vt:lpstr>PowerPoint Presentation</vt:lpstr>
      <vt:lpstr>Summary statistics: The provided table contains statistical information about a variable, including observations, missing data, minimum and maximum values, mean, and standard deviation. Each row corresponds to a specific variable. The variable "Avg. Session Length" has 500 observations, with no missing data. The minimum observed value is 29.532, while the maximum is 36.140. The mean value is 33.053, with a standard deviation of 0.993. Similarly, the variable "Time on App" also has 500 observations without missing data. The minimum observed value is 8.508, and the maximum is 15.127. The mean value is 12.052, with a standard deviation of 0.994. The table provides a summary of the dataset's distribution, allowing for a better understanding of the variable's characteristics. </vt:lpstr>
      <vt:lpstr>Correlation matrix:  The given table represents a correlation matrix, which shows the relationships between different variables. Each row and column corresponds to a specific variable. The numbers in the table indicate the correlation coefficients between pairs of variables. The correlation coefficient between "Avg. Session Length" and "Time on App" is -0.028, suggesting a weak negative correlation. Similarly, the coefficient between "Time on Website" and "Yearly Amount Spent" is -0.003, indicating a very weak negative correlation. The highest correlation coefficient is 0.809, observed between "Length of Membership" and "Yearly Amount Spent," indicating a strong positive correlation. This implies that customers who have been members for longer tend to spend more money annually. Overall, the correlation matrix provides insights into the relationships between these variables, helping understand how they influence each other. </vt:lpstr>
      <vt:lpstr>Multicollinearity statistics: In the given table, the values represent two statistical measures related to the variables: "Avg. Session Length," "Time on App," "Time on Website," and "Length of Membership." The first measure, "Tolerance," is used in variance inflation factor (VIF) calculations. It indicates the amount of variance in a variable that is not explained by other variables in a regression model. A tolerance value close to 1 suggests low multicollinearity, meaning the variable is not strongly correlated with other variables. The second measure, "VIF," stands for variance inflation factor. It quantifies the severity of multicollinearity in a regression model. A VIF value of 1 indicates no multicollinearity, while values greater than 1 suggest increasing levels of multicollinearity. Typically, a VIF value below 5 is considered acceptable. Therefore, based on the given values, the variables have relatively low multicollinearity, as both the Tolerance and VIF values are close to 1. </vt:lpstr>
      <vt:lpstr>Goodness of fit statistics (Yearly Amount Spent): The dataset consists of 500 observations with equal weights. The regression model has 495 degrees of freedom and explains 98.4% of the dependent variable's variance. The model has a low mean squared error (MSE) of 99.466 and a root mean squared error (RMSE) of 9.973. Other measures, such as MAPE, DW, Cp, AIC, SBC, and PC, provide additional insights into the model's performance and quality. </vt:lpstr>
      <vt:lpstr>Analysis of variance  (Yearly Amount Spent): The ANOVA table shows that the regression model is highly significant (p &lt; 0.0001), explaining a substantial amount of variance (F = 7766.224) with 4 degrees of freedom and a mean squares value of 772472.735.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ogheneyoma onojeta</dc:creator>
  <cp:lastModifiedBy>ogheneyoma onojeta</cp:lastModifiedBy>
  <cp:revision>6</cp:revision>
  <dcterms:created xsi:type="dcterms:W3CDTF">2023-05-30T12:17:34Z</dcterms:created>
  <dcterms:modified xsi:type="dcterms:W3CDTF">2023-05-30T13:07:52Z</dcterms:modified>
</cp:coreProperties>
</file>