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258" r:id="rId3"/>
    <p:sldId id="265" r:id="rId4"/>
    <p:sldId id="278" r:id="rId5"/>
    <p:sldId id="293" r:id="rId6"/>
    <p:sldId id="287" r:id="rId7"/>
    <p:sldId id="283" r:id="rId8"/>
    <p:sldId id="286" r:id="rId9"/>
    <p:sldId id="285" r:id="rId10"/>
    <p:sldId id="284" r:id="rId11"/>
    <p:sldId id="307" r:id="rId12"/>
    <p:sldId id="289" r:id="rId13"/>
    <p:sldId id="300" r:id="rId14"/>
    <p:sldId id="294" r:id="rId15"/>
    <p:sldId id="272" r:id="rId16"/>
    <p:sldId id="295" r:id="rId17"/>
    <p:sldId id="296" r:id="rId18"/>
    <p:sldId id="299" r:id="rId19"/>
    <p:sldId id="302" r:id="rId20"/>
    <p:sldId id="303" r:id="rId21"/>
    <p:sldId id="304" r:id="rId22"/>
    <p:sldId id="275" r:id="rId23"/>
    <p:sldId id="282" r:id="rId24"/>
    <p:sldId id="262" r:id="rId25"/>
    <p:sldId id="276" r:id="rId26"/>
    <p:sldId id="306" r:id="rId27"/>
    <p:sldId id="30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72C101-563D-4A7A-8304-D17859BDB1EA}">
          <p14:sldIdLst>
            <p14:sldId id="256"/>
            <p14:sldId id="258"/>
            <p14:sldId id="265"/>
            <p14:sldId id="278"/>
            <p14:sldId id="293"/>
            <p14:sldId id="287"/>
            <p14:sldId id="283"/>
            <p14:sldId id="286"/>
            <p14:sldId id="285"/>
            <p14:sldId id="284"/>
            <p14:sldId id="307"/>
            <p14:sldId id="289"/>
            <p14:sldId id="300"/>
            <p14:sldId id="294"/>
            <p14:sldId id="272"/>
            <p14:sldId id="295"/>
            <p14:sldId id="296"/>
            <p14:sldId id="299"/>
            <p14:sldId id="302"/>
            <p14:sldId id="303"/>
            <p14:sldId id="304"/>
            <p14:sldId id="275"/>
            <p14:sldId id="282"/>
            <p14:sldId id="262"/>
            <p14:sldId id="276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osz Malinowski" initials="BM" lastIdx="3" clrIdx="0">
    <p:extLst>
      <p:ext uri="{19B8F6BF-5375-455C-9EA6-DF929625EA0E}">
        <p15:presenceInfo xmlns:p15="http://schemas.microsoft.com/office/powerpoint/2012/main" userId="S-1-5-21-3624227412-2955519344-4135408192-44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69165" autoAdjust="0"/>
  </p:normalViewPr>
  <p:slideViewPr>
    <p:cSldViewPr snapToGrid="0">
      <p:cViewPr varScale="1">
        <p:scale>
          <a:sx n="54" d="100"/>
          <a:sy n="5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002F-8DA6-4DA7-BF11-1569A7C43CA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A496A-FA55-44EA-8380-EA0DFE3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java/jdbc-next:-a-new-asynchronous-api-for-connecting-to-a-databas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1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DEFAULT_EVENT_LOOP_POOL_SIZE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dirty="0" smtClean="0"/>
              <a:t>* </a:t>
            </a:r>
            <a:r>
              <a:rPr lang="en-US" dirty="0" err="1" smtClean="0"/>
              <a:t>CpuCoreSensor.</a:t>
            </a:r>
            <a:r>
              <a:rPr lang="en-US" i="1" dirty="0" err="1" smtClean="0">
                <a:effectLst/>
              </a:rPr>
              <a:t>availableProcessors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DEFAULT_WORKER_POOL_SIZE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DEFAULT_INTERNAL_BLOCKING_POOL</a:t>
            </a:r>
            <a:r>
              <a:rPr lang="pl-P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20;</a:t>
            </a: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DEFAULT_MAX_EVENT_LOOP_EXECUTE_TIME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DEFAULT_MAX_WORKER_EXECUTE_TIME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7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0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ORACLE -</a:t>
            </a:r>
            <a:r>
              <a:rPr lang="en-US" baseline="0" dirty="0" smtClean="0"/>
              <a:t>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Asynchronous Database Access API (ADBA) 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pl-PL" b="1" dirty="0" smtClean="0"/>
              <a:t>TESTY:</a:t>
            </a:r>
            <a:r>
              <a:rPr lang="en-US" b="1" dirty="0" smtClean="0"/>
              <a:t> </a:t>
            </a:r>
            <a:r>
              <a:rPr lang="en-US" dirty="0" smtClean="0"/>
              <a:t>toolkit </a:t>
            </a:r>
            <a:r>
              <a:rPr lang="en-US" b="1" dirty="0" smtClean="0"/>
              <a:t>Vert.x-Unit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b="1" dirty="0" smtClean="0"/>
              <a:t>Vert.x-JUnit5</a:t>
            </a:r>
            <a:endParaRPr lang="pl-PL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1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9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5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5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A496A-FA55-44EA-8380-EA0DFE3BE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37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3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33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7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5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3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hopscotch.in/" TargetMode="Externa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hyperlink" Target="http://vstack.co/" TargetMode="External"/><Relationship Id="rId3" Type="http://schemas.openxmlformats.org/officeDocument/2006/relationships/hyperlink" Target="http://www.bosch-si.com/" TargetMode="External"/><Relationship Id="rId21" Type="http://schemas.openxmlformats.org/officeDocument/2006/relationships/hyperlink" Target="http://www.redhat.com/" TargetMode="External"/><Relationship Id="rId34" Type="http://schemas.openxmlformats.org/officeDocument/2006/relationships/image" Target="../media/image21.png"/><Relationship Id="rId7" Type="http://schemas.openxmlformats.org/officeDocument/2006/relationships/hyperlink" Target="http://deutsche-boerse.com/dbg-en/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://www.liferay.com/" TargetMode="External"/><Relationship Id="rId25" Type="http://schemas.openxmlformats.org/officeDocument/2006/relationships/hyperlink" Target="https://swisscom.ch/" TargetMode="External"/><Relationship Id="rId33" Type="http://schemas.openxmlformats.org/officeDocument/2006/relationships/hyperlink" Target="http://www.air-watch.com/" TargetMode="External"/><Relationship Id="rId38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hyperlink" Target="http://www.ticketmaster.com/" TargetMode="Externa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www.groupon.com/" TargetMode="Externa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hyperlink" Target="http://www.zanox.com/" TargetMode="External"/><Relationship Id="rId40" Type="http://schemas.openxmlformats.org/officeDocument/2006/relationships/image" Target="../media/image24.png"/><Relationship Id="rId5" Type="http://schemas.openxmlformats.org/officeDocument/2006/relationships/hyperlink" Target="https://cyngn.com/" TargetMode="External"/><Relationship Id="rId15" Type="http://schemas.openxmlformats.org/officeDocument/2006/relationships/hyperlink" Target="http://www.hulu.com/" TargetMode="External"/><Relationship Id="rId23" Type="http://schemas.openxmlformats.org/officeDocument/2006/relationships/hyperlink" Target="https://www.post.ch/" TargetMode="Externa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hyperlink" Target="http://www.rbs.com/" TargetMode="External"/><Relationship Id="rId31" Type="http://schemas.openxmlformats.org/officeDocument/2006/relationships/hyperlink" Target="https://tech.zalando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igd.fraunhofer.de/" TargetMode="Externa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hyperlink" Target="http://www.tesco.com/" TargetMode="External"/><Relationship Id="rId30" Type="http://schemas.openxmlformats.org/officeDocument/2006/relationships/image" Target="../media/image19.png"/><Relationship Id="rId35" Type="http://schemas.openxmlformats.org/officeDocument/2006/relationships/hyperlink" Target="http://www.wombatsoftware.d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applications with Vert.x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97613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Bartosz Malinowski</a:t>
            </a:r>
          </a:p>
          <a:p>
            <a:r>
              <a:rPr lang="pl-PL" dirty="0" smtClean="0"/>
              <a:t>bartoszmichalmalinowski@gmail.com</a:t>
            </a:r>
          </a:p>
          <a:p>
            <a:r>
              <a:rPr lang="pl-PL" dirty="0"/>
              <a:t>https://github.com/bbmall</a:t>
            </a:r>
          </a:p>
        </p:txBody>
      </p:sp>
      <p:pic>
        <p:nvPicPr>
          <p:cNvPr id="1026" name="Picture 2" descr="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558238"/>
            <a:ext cx="1823697" cy="49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of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Observable o = Observable.</a:t>
            </a:r>
            <a:r>
              <a:rPr lang="pl-PL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(serviceA.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(data.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(respA -&gt; serviceB.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(respA))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(respB -&gt; transformIntoC(respB))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(respC -&gt; checkData(respC))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(respC -&gt; println("We have C! " + respC));</a:t>
            </a:r>
            <a:endParaRPr lang="pl-PL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noProof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event driven </a:t>
            </a:r>
            <a:endParaRPr lang="pl-PL" dirty="0"/>
          </a:p>
          <a:p>
            <a:r>
              <a:rPr lang="en-US" dirty="0"/>
              <a:t>Solves callback hell problem</a:t>
            </a:r>
          </a:p>
          <a:p>
            <a:r>
              <a:rPr lang="en-US" dirty="0"/>
              <a:t>Stream of </a:t>
            </a:r>
            <a:r>
              <a:rPr lang="en-US" dirty="0" smtClean="0"/>
              <a:t>events</a:t>
            </a:r>
            <a:endParaRPr lang="en-US" dirty="0"/>
          </a:p>
          <a:p>
            <a:r>
              <a:rPr lang="en-US" u="sng" dirty="0"/>
              <a:t>Doesn’t fit everywhere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273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Vert.x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JVM application framework</a:t>
            </a:r>
          </a:p>
          <a:p>
            <a:r>
              <a:rPr lang="en-US" dirty="0" smtClean="0"/>
              <a:t>Inspiration from Node.js – non blocking and asynchronous</a:t>
            </a:r>
          </a:p>
          <a:p>
            <a:r>
              <a:rPr lang="en-US" dirty="0"/>
              <a:t>Polyglot (Java, JavaScript, Groovy, Ruby, Ceylon, Scala and </a:t>
            </a:r>
            <a:r>
              <a:rPr lang="en-US" dirty="0" err="1"/>
              <a:t>Kotlin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Very high performance</a:t>
            </a:r>
          </a:p>
          <a:p>
            <a:r>
              <a:rPr lang="en-US" dirty="0" smtClean="0"/>
              <a:t>Lightweight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405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vs </a:t>
            </a:r>
            <a:r>
              <a:rPr lang="en-US" dirty="0" smtClean="0"/>
              <a:t>Vert.x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Responsiveness in synchronous and </a:t>
            </a:r>
            <a:r>
              <a:rPr lang="en-US" dirty="0"/>
              <a:t>asynchronous http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6" y="466165"/>
            <a:ext cx="11087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asynchronous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</a:t>
            </a:r>
            <a:r>
              <a:rPr lang="en-US" dirty="0" smtClean="0"/>
              <a:t>s small</a:t>
            </a:r>
            <a:r>
              <a:rPr lang="pl-PL" dirty="0" smtClean="0"/>
              <a:t> and </a:t>
            </a:r>
            <a:r>
              <a:rPr lang="en-US" dirty="0" smtClean="0"/>
              <a:t>lightweight</a:t>
            </a:r>
          </a:p>
          <a:p>
            <a:r>
              <a:rPr lang="en-US" dirty="0" smtClean="0"/>
              <a:t>TCP/SSL clients &amp; servers</a:t>
            </a:r>
          </a:p>
          <a:p>
            <a:r>
              <a:rPr lang="en-US" dirty="0" smtClean="0"/>
              <a:t>HTTP/HTTPS clients and servers</a:t>
            </a:r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Event bus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Vert.x application?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unit of Vert.x</a:t>
            </a:r>
          </a:p>
          <a:p>
            <a:r>
              <a:rPr lang="en-US" dirty="0" smtClean="0"/>
              <a:t>Simple in deploying and scaling</a:t>
            </a:r>
          </a:p>
          <a:p>
            <a:r>
              <a:rPr lang="en-US" dirty="0" smtClean="0"/>
              <a:t>Something like Actor-Model</a:t>
            </a:r>
          </a:p>
          <a:p>
            <a:r>
              <a:rPr lang="en-US" dirty="0" smtClean="0"/>
              <a:t>Single threaded</a:t>
            </a:r>
          </a:p>
          <a:p>
            <a:r>
              <a:rPr lang="en-US" dirty="0" smtClean="0"/>
              <a:t>Different thread pool for workers</a:t>
            </a:r>
          </a:p>
          <a:p>
            <a:r>
              <a:rPr lang="en-US" dirty="0" smtClean="0"/>
              <a:t>Can be written in any language</a:t>
            </a:r>
          </a:p>
          <a:p>
            <a:r>
              <a:rPr lang="en-US" dirty="0" smtClean="0"/>
              <a:t>Can be run at command line or embedded in an application</a:t>
            </a:r>
          </a:p>
          <a:p>
            <a:r>
              <a:rPr lang="en-US" dirty="0" smtClean="0"/>
              <a:t>Can be run with high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with Vert.x -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http server in Java and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nervous system of </a:t>
            </a:r>
            <a:r>
              <a:rPr lang="en-US" dirty="0"/>
              <a:t>Vert.x</a:t>
            </a:r>
          </a:p>
          <a:p>
            <a:r>
              <a:rPr lang="en-US" dirty="0"/>
              <a:t>Verticles use it to communicate with each other</a:t>
            </a:r>
            <a:endParaRPr lang="en-US" dirty="0" smtClean="0"/>
          </a:p>
          <a:p>
            <a:r>
              <a:rPr lang="en-US" dirty="0"/>
              <a:t>Same instance for all Vert.x instances in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Point to point, Publish – Subscribe</a:t>
            </a:r>
          </a:p>
          <a:p>
            <a:r>
              <a:rPr lang="en-US" dirty="0" smtClean="0"/>
              <a:t>Prefers to pass JSON but can use strings, buffers, primitives types</a:t>
            </a:r>
          </a:p>
          <a:p>
            <a:r>
              <a:rPr lang="en-US" dirty="0" smtClean="0"/>
              <a:t>No monolithic ‘master server’</a:t>
            </a:r>
          </a:p>
          <a:p>
            <a:r>
              <a:rPr lang="en-US" dirty="0" smtClean="0"/>
              <a:t>Allows to create loosely coupled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systems</a:t>
            </a:r>
            <a:br>
              <a:rPr lang="en-US" dirty="0" smtClean="0"/>
            </a:br>
            <a:r>
              <a:rPr lang="en-US" sz="2800" dirty="0" smtClean="0"/>
              <a:t>Reactive manifesto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955" y="1804757"/>
            <a:ext cx="8596312" cy="3154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9955" y="5969290"/>
            <a:ext cx="52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Reference: </a:t>
            </a:r>
            <a:r>
              <a:rPr lang="pl-PL" dirty="0"/>
              <a:t>https://</a:t>
            </a:r>
            <a:r>
              <a:rPr lang="pl-PL" dirty="0" smtClean="0"/>
              <a:t>www.reactivemanifesto.org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bus in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by JavaScript too</a:t>
            </a:r>
          </a:p>
          <a:p>
            <a:r>
              <a:rPr lang="en-US" dirty="0" smtClean="0"/>
              <a:t>Uses the same API on the client</a:t>
            </a:r>
          </a:p>
          <a:p>
            <a:r>
              <a:rPr lang="en-US" dirty="0" smtClean="0"/>
              <a:t>Great for creating “real-time”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032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Event-bus -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between 2 java verticles and a verticle with client (JS)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pl-PL" dirty="0" smtClean="0"/>
              <a:t>Data </a:t>
            </a:r>
            <a:r>
              <a:rPr lang="en-US" dirty="0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mongoDB</a:t>
            </a:r>
            <a:r>
              <a:rPr lang="pl-PL" dirty="0" smtClean="0"/>
              <a:t>, </a:t>
            </a:r>
            <a:r>
              <a:rPr lang="pl-PL" dirty="0" err="1" smtClean="0"/>
              <a:t>jdbc</a:t>
            </a:r>
            <a:r>
              <a:rPr lang="pl-PL" dirty="0" smtClean="0"/>
              <a:t>, </a:t>
            </a:r>
            <a:r>
              <a:rPr lang="pl-PL" dirty="0" err="1" smtClean="0"/>
              <a:t>sql</a:t>
            </a:r>
            <a:r>
              <a:rPr lang="pl-PL" dirty="0" smtClean="0"/>
              <a:t>, </a:t>
            </a:r>
            <a:r>
              <a:rPr lang="pl-PL" dirty="0" err="1" smtClean="0"/>
              <a:t>redis</a:t>
            </a:r>
            <a:r>
              <a:rPr lang="pl-PL" dirty="0" smtClean="0"/>
              <a:t>, </a:t>
            </a:r>
            <a:r>
              <a:rPr lang="pl-PL" dirty="0" err="1" smtClean="0"/>
              <a:t>mySql</a:t>
            </a:r>
            <a:r>
              <a:rPr lang="pl-PL" dirty="0" smtClean="0"/>
              <a:t>, </a:t>
            </a:r>
            <a:r>
              <a:rPr lang="pl-PL" dirty="0" err="1" smtClean="0"/>
              <a:t>PostgreSQL</a:t>
            </a:r>
            <a:r>
              <a:rPr lang="pl-PL" dirty="0" smtClean="0"/>
              <a:t>, </a:t>
            </a:r>
            <a:r>
              <a:rPr lang="pl-PL" dirty="0" err="1" smtClean="0"/>
              <a:t>Cassandra</a:t>
            </a:r>
            <a:endParaRPr lang="pl-PL" dirty="0" smtClean="0"/>
          </a:p>
          <a:p>
            <a:r>
              <a:rPr lang="en-US" dirty="0" smtClean="0"/>
              <a:t>Reactive</a:t>
            </a:r>
            <a:endParaRPr lang="pl-PL" dirty="0" smtClean="0"/>
          </a:p>
          <a:p>
            <a:pPr lvl="1"/>
            <a:r>
              <a:rPr lang="pl-PL" dirty="0" smtClean="0"/>
              <a:t>Vert.x </a:t>
            </a:r>
            <a:r>
              <a:rPr lang="pl-PL" dirty="0" err="1" smtClean="0"/>
              <a:t>Rx</a:t>
            </a:r>
            <a:r>
              <a:rPr lang="pl-PL" dirty="0" smtClean="0"/>
              <a:t>, </a:t>
            </a:r>
            <a:r>
              <a:rPr lang="pl-PL" dirty="0" err="1" smtClean="0"/>
              <a:t>Reactive</a:t>
            </a:r>
            <a:r>
              <a:rPr lang="pl-PL" dirty="0" smtClean="0"/>
              <a:t> </a:t>
            </a:r>
            <a:r>
              <a:rPr lang="pl-PL" dirty="0" err="1" smtClean="0"/>
              <a:t>streams</a:t>
            </a:r>
            <a:r>
              <a:rPr lang="pl-PL" dirty="0" smtClean="0"/>
              <a:t>, Kotlin </a:t>
            </a:r>
            <a:r>
              <a:rPr lang="en-US" dirty="0" err="1" smtClean="0"/>
              <a:t>coroutines</a:t>
            </a:r>
            <a:endParaRPr lang="en-US" dirty="0" smtClean="0"/>
          </a:p>
          <a:p>
            <a:r>
              <a:rPr lang="en-US" dirty="0" err="1" smtClean="0"/>
              <a:t>Microservice</a:t>
            </a:r>
            <a:endParaRPr lang="pl-PL" dirty="0" smtClean="0"/>
          </a:p>
          <a:p>
            <a:pPr lvl="1"/>
            <a:r>
              <a:rPr lang="en-US" dirty="0" smtClean="0"/>
              <a:t>service discovery, circuit breaker</a:t>
            </a:r>
          </a:p>
          <a:p>
            <a:r>
              <a:rPr lang="pl-PL" dirty="0" smtClean="0"/>
              <a:t>MQTT</a:t>
            </a:r>
          </a:p>
          <a:p>
            <a:r>
              <a:rPr lang="en-US" dirty="0"/>
              <a:t>Authentication and </a:t>
            </a:r>
            <a:r>
              <a:rPr lang="en-US" dirty="0" smtClean="0"/>
              <a:t>Authorization</a:t>
            </a:r>
            <a:endParaRPr lang="en-US" dirty="0"/>
          </a:p>
          <a:p>
            <a:pPr lvl="1"/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, JDBC </a:t>
            </a:r>
            <a:r>
              <a:rPr lang="pl-PL" dirty="0" err="1" smtClean="0"/>
              <a:t>auth</a:t>
            </a:r>
            <a:r>
              <a:rPr lang="pl-PL" dirty="0" smtClean="0"/>
              <a:t>, JWT </a:t>
            </a:r>
            <a:r>
              <a:rPr lang="pl-PL" dirty="0" err="1" smtClean="0"/>
              <a:t>auth</a:t>
            </a:r>
            <a:r>
              <a:rPr lang="pl-PL" dirty="0" smtClean="0"/>
              <a:t>, </a:t>
            </a:r>
            <a:r>
              <a:rPr lang="pl-PL" dirty="0" err="1" smtClean="0"/>
              <a:t>Shiro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, </a:t>
            </a:r>
            <a:r>
              <a:rPr lang="pl-PL" dirty="0" err="1" smtClean="0"/>
              <a:t>MongoDB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, </a:t>
            </a:r>
            <a:r>
              <a:rPr lang="pl-PL" dirty="0" err="1" smtClean="0"/>
              <a:t>OAuth</a:t>
            </a:r>
            <a:r>
              <a:rPr lang="pl-PL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Integration</a:t>
            </a:r>
          </a:p>
          <a:p>
            <a:pPr lvl="1"/>
            <a:r>
              <a:rPr lang="pl-PL" dirty="0" smtClean="0"/>
              <a:t>Mail Client, </a:t>
            </a:r>
            <a:r>
              <a:rPr lang="pl-PL" dirty="0" err="1" smtClean="0"/>
              <a:t>Consul</a:t>
            </a:r>
            <a:r>
              <a:rPr lang="pl-PL" dirty="0" smtClean="0"/>
              <a:t> Client, </a:t>
            </a:r>
            <a:r>
              <a:rPr lang="pl-PL" dirty="0" err="1" smtClean="0"/>
              <a:t>RabbitMQ</a:t>
            </a:r>
            <a:r>
              <a:rPr lang="pl-PL" dirty="0" smtClean="0"/>
              <a:t> Client, Kafka Client, JCA </a:t>
            </a:r>
            <a:r>
              <a:rPr lang="pl-PL" dirty="0" err="1" smtClean="0"/>
              <a:t>Adaptor</a:t>
            </a:r>
            <a:r>
              <a:rPr lang="pl-PL" dirty="0" smtClean="0"/>
              <a:t>, AMQP Bridge</a:t>
            </a:r>
          </a:p>
          <a:p>
            <a:r>
              <a:rPr lang="en-US" dirty="0"/>
              <a:t>Event Bus Bridge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/>
              <a:t>Eventbus</a:t>
            </a:r>
            <a:r>
              <a:rPr lang="en-US" dirty="0"/>
              <a:t> </a:t>
            </a:r>
            <a:r>
              <a:rPr lang="en-US" dirty="0" smtClean="0"/>
              <a:t>Bridge</a:t>
            </a:r>
            <a:endParaRPr lang="pl-PL" dirty="0" smtClean="0"/>
          </a:p>
          <a:p>
            <a:pPr lvl="1"/>
            <a:r>
              <a:rPr lang="en-US" dirty="0"/>
              <a:t>Camel Bridge</a:t>
            </a:r>
          </a:p>
          <a:p>
            <a:r>
              <a:rPr lang="pl-PL" dirty="0" err="1" smtClean="0"/>
              <a:t>Devops</a:t>
            </a:r>
            <a:endParaRPr lang="pl-PL" dirty="0" smtClean="0"/>
          </a:p>
          <a:p>
            <a:pPr lvl="1"/>
            <a:r>
              <a:rPr lang="en-US" dirty="0" err="1" smtClean="0"/>
              <a:t>Dropwizard</a:t>
            </a:r>
            <a:r>
              <a:rPr lang="pl-PL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Micromete</a:t>
            </a:r>
            <a:r>
              <a:rPr lang="pl-PL" dirty="0" smtClean="0"/>
              <a:t>r, </a:t>
            </a:r>
            <a:r>
              <a:rPr lang="en-US" dirty="0"/>
              <a:t>Vert.x Health </a:t>
            </a:r>
            <a:r>
              <a:rPr lang="en-US" dirty="0" smtClean="0"/>
              <a:t>Check</a:t>
            </a:r>
            <a:r>
              <a:rPr lang="pl-PL" dirty="0" smtClean="0"/>
              <a:t>, </a:t>
            </a:r>
            <a:r>
              <a:rPr lang="en-US" dirty="0" smtClean="0"/>
              <a:t>Shell</a:t>
            </a:r>
            <a:r>
              <a:rPr lang="pl-PL" dirty="0" smtClean="0"/>
              <a:t>, Docker, </a:t>
            </a:r>
            <a:r>
              <a:rPr lang="pl-PL" dirty="0" err="1" smtClean="0"/>
              <a:t>Stack</a:t>
            </a:r>
            <a:r>
              <a:rPr lang="pl-PL" dirty="0" smtClean="0"/>
              <a:t> Manager</a:t>
            </a:r>
            <a:endParaRPr lang="en-US" dirty="0"/>
          </a:p>
          <a:p>
            <a:r>
              <a:rPr lang="en-US" dirty="0" smtClean="0"/>
              <a:t>Cloud</a:t>
            </a:r>
            <a:r>
              <a:rPr lang="pl-PL" dirty="0" smtClean="0"/>
              <a:t> - </a:t>
            </a:r>
            <a:r>
              <a:rPr lang="en-US" dirty="0" err="1" smtClean="0"/>
              <a:t>OpenShift</a:t>
            </a:r>
            <a:r>
              <a:rPr lang="en-US" dirty="0" smtClean="0"/>
              <a:t> 3</a:t>
            </a:r>
            <a:endParaRPr lang="pl-PL" dirty="0" smtClean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 err="1"/>
              <a:t>Hazelcast</a:t>
            </a:r>
            <a:r>
              <a:rPr lang="en-US" dirty="0"/>
              <a:t>, </a:t>
            </a:r>
            <a:r>
              <a:rPr lang="en-US" dirty="0" err="1"/>
              <a:t>Infinispan</a:t>
            </a:r>
            <a:r>
              <a:rPr lang="en-US" dirty="0"/>
              <a:t>, Apache Zookeeper, Apache </a:t>
            </a:r>
            <a:r>
              <a:rPr lang="en-US" dirty="0" smtClean="0"/>
              <a:t>Ignite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659" y="1237129"/>
            <a:ext cx="11421035" cy="528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508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Who uses Vert.x?</a:t>
            </a:r>
            <a:endParaRPr lang="en-US" dirty="0"/>
          </a:p>
        </p:txBody>
      </p:sp>
      <p:pic>
        <p:nvPicPr>
          <p:cNvPr id="119" name="Picture 3" descr="https://vertx.io/assets/user_logos/bosch-brand-white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3" y="5507263"/>
            <a:ext cx="1714500" cy="50482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0" name="Picture 4" descr="https://vertx.io/assets/user_logos/cyanogen_logo_white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13" y="4214812"/>
            <a:ext cx="1714500" cy="4762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1" name="Picture 5" descr="https://vertx.io/assets/user_logos/dbg-bw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31" y="4343399"/>
            <a:ext cx="1714500" cy="3619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2" name="Picture 6" descr="https://vertx.io/assets/user_logos/fraunhofer-white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36" y="4338638"/>
            <a:ext cx="1714500" cy="46672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3" name="Picture 7" descr="https://vertx.io/assets/user_logos/groupon-white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4214812"/>
            <a:ext cx="1714500" cy="619125"/>
          </a:xfrm>
          <a:prstGeom prst="rect">
            <a:avLst/>
          </a:prstGeom>
          <a:noFill/>
          <a:ln w="57150">
            <a:noFill/>
          </a:ln>
          <a:extLst/>
        </p:spPr>
      </p:pic>
      <p:pic>
        <p:nvPicPr>
          <p:cNvPr id="124" name="Picture 8" descr="https://vertx.io/assets/user_logos/hopscotch_logo_white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1" y="4095750"/>
            <a:ext cx="1714500" cy="8572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5" name="Picture 9" descr="https://vertx.io/assets/user_logos/hulu_logo_transparent_small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13" y="3041424"/>
            <a:ext cx="1714500" cy="52387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6" name="Picture 10" descr="https://vertx.io/assets/user_logos/liferay_white.png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80" y="3160486"/>
            <a:ext cx="1714500" cy="42862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7" name="Picture 11" descr="https://vertx.io/assets/user_logos/rbs.png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36" y="3065236"/>
            <a:ext cx="1714500" cy="52387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8" name="Picture 12" descr="https://vertx.io/assets/user_logos/RedHat.svg.png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3041424"/>
            <a:ext cx="1714500" cy="61912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29" name="Picture 13" descr="https://vertx.io/assets/user_logos/swiss-post.png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1" y="3065237"/>
            <a:ext cx="1714500" cy="4762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30" name="Picture 14" descr="https://vertx.io/assets/user_logos/swisscom.png">
            <a:hlinkClick r:id="rId25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31" y="1549855"/>
            <a:ext cx="1714500" cy="61912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31" name="Picture 15" descr="https://vertx.io/assets/user_logos/tesco_logo.png">
            <a:hlinkClick r:id="rId27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675380"/>
            <a:ext cx="1714500" cy="45720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32" name="Picture 16" descr="https://vertx.io/assets/user_logos/ticketmaster_logo.png">
            <a:hlinkClick r:id="rId29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394" y="1798866"/>
            <a:ext cx="1714500" cy="2857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33" name="Picture 17" descr="https://vertx.io/assets/user_logos/zalando_logo.png">
            <a:hlinkClick r:id="rId31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1549174"/>
            <a:ext cx="1714500" cy="4762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34" name="Picture 2" descr="https://vertx.io/assets/user_logos/AirWatch_logo.png">
            <a:hlinkClick r:id="rId33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2" y="1549174"/>
            <a:ext cx="1714500" cy="80010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143" name="Picture 119" descr="https://vertx.io/assets/user_logos/wombat-software-logo-white.png">
            <a:hlinkClick r:id="rId35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26" y="5154838"/>
            <a:ext cx="1714500" cy="85725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146" name="Picture 122" descr="https://vertx.io/assets/user_logos/zanox.png">
            <a:hlinkClick r:id="rId37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36" y="5521323"/>
            <a:ext cx="1714500" cy="45720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142" name="Picture 118" descr="https://vertx.io/assets/user_logos/vstack-co-logo-white.png">
            <a:hlinkClick r:id="rId39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5362800"/>
            <a:ext cx="1714500" cy="61912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</p:pic>
      <p:pic>
        <p:nvPicPr>
          <p:cNvPr id="1026" name="Picture 2" descr="Znalezione obrazy dla zapytania euvic 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79" y="4705349"/>
            <a:ext cx="2205004" cy="22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Verticles</a:t>
            </a:r>
            <a:endParaRPr lang="en-US" dirty="0"/>
          </a:p>
          <a:p>
            <a:r>
              <a:rPr lang="en-US" dirty="0"/>
              <a:t>Event bus</a:t>
            </a:r>
          </a:p>
          <a:p>
            <a:r>
              <a:rPr lang="en-US" dirty="0" smtClean="0"/>
              <a:t>Polyglot</a:t>
            </a:r>
          </a:p>
          <a:p>
            <a:r>
              <a:rPr lang="en-US" dirty="0" smtClean="0"/>
              <a:t>Simple concurrency</a:t>
            </a:r>
            <a:endParaRPr lang="pl-PL" dirty="0" smtClean="0"/>
          </a:p>
          <a:p>
            <a:r>
              <a:rPr lang="en-US" dirty="0" smtClean="0"/>
              <a:t>Components can live anywhere and be connected as single cluster</a:t>
            </a:r>
          </a:p>
          <a:p>
            <a:r>
              <a:rPr lang="en-US" dirty="0" smtClean="0"/>
              <a:t>Very fast even with data-access (uses reactive-</a:t>
            </a:r>
            <a:r>
              <a:rPr lang="en-US" dirty="0" err="1" smtClean="0"/>
              <a:t>pg</a:t>
            </a:r>
            <a:r>
              <a:rPr lang="en-US" dirty="0" smtClean="0"/>
              <a:t>-client)</a:t>
            </a:r>
          </a:p>
          <a:p>
            <a:r>
              <a:rPr lang="en-US" dirty="0" smtClean="0"/>
              <a:t>Allows </a:t>
            </a:r>
            <a:r>
              <a:rPr lang="en-US" dirty="0"/>
              <a:t>to create reactive systems</a:t>
            </a:r>
          </a:p>
          <a:p>
            <a:r>
              <a:rPr lang="en-US" dirty="0"/>
              <a:t>Uses reactive </a:t>
            </a:r>
            <a:r>
              <a:rPr lang="en-US" dirty="0" smtClean="0"/>
              <a:t>programming</a:t>
            </a:r>
            <a:endParaRPr lang="pl-PL" dirty="0" smtClean="0"/>
          </a:p>
          <a:p>
            <a:r>
              <a:rPr lang="en-US" dirty="0" smtClean="0"/>
              <a:t>Doesn’t fit everywhere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79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vertx.io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github.com/vert-x3/vertx-examples</a:t>
            </a:r>
          </a:p>
          <a:p>
            <a:r>
              <a:rPr lang="pl-PL" dirty="0" smtClean="0"/>
              <a:t>https</a:t>
            </a:r>
            <a:r>
              <a:rPr lang="pl-PL" dirty="0"/>
              <a:t>://</a:t>
            </a:r>
            <a:r>
              <a:rPr lang="pl-PL" dirty="0" smtClean="0"/>
              <a:t>www.reactivemanifesto.org</a:t>
            </a:r>
            <a:endParaRPr lang="en-US" dirty="0"/>
          </a:p>
          <a:p>
            <a:r>
              <a:rPr lang="pl-PL" dirty="0"/>
              <a:t>https://www.techempower.com/benchmarks/#</a:t>
            </a:r>
            <a:r>
              <a:rPr lang="pl-PL" dirty="0" smtClean="0"/>
              <a:t>section=data-r17&amp;hw=cl&amp;test=plaintext&amp;l=l84xs-0</a:t>
            </a:r>
          </a:p>
          <a:p>
            <a:r>
              <a:rPr lang="pl-PL" dirty="0"/>
              <a:t>https://</a:t>
            </a:r>
            <a:r>
              <a:rPr lang="pl-PL" dirty="0" smtClean="0"/>
              <a:t>dreamix.eu/blog/java/reactive-java-vert-x-vs-spring-framework-5</a:t>
            </a:r>
          </a:p>
        </p:txBody>
      </p:sp>
    </p:spTree>
    <p:extLst>
      <p:ext uri="{BB962C8B-B14F-4D97-AF65-F5344CB8AC3E}">
        <p14:creationId xmlns:p14="http://schemas.microsoft.com/office/powerpoint/2010/main" val="24901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</a:t>
            </a:r>
            <a:r>
              <a:rPr lang="en-US" dirty="0">
                <a:latin typeface="Calisto MT" panose="02040603050505030304" pitchFamily="18" charset="0"/>
              </a:rPr>
              <a:t>&amp;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Non-blocking event driven</a:t>
            </a:r>
            <a:endParaRPr lang="pl-PL" u="sng" dirty="0" smtClean="0"/>
          </a:p>
          <a:p>
            <a:r>
              <a:rPr lang="en-US" dirty="0" smtClean="0"/>
              <a:t>Solves </a:t>
            </a:r>
            <a:r>
              <a:rPr lang="en-US" dirty="0"/>
              <a:t>callback hell problem</a:t>
            </a:r>
          </a:p>
          <a:p>
            <a:r>
              <a:rPr lang="en-US" dirty="0"/>
              <a:t>Stream of </a:t>
            </a:r>
            <a:r>
              <a:rPr lang="en-US" dirty="0" smtClean="0"/>
              <a:t>event</a:t>
            </a:r>
            <a:r>
              <a:rPr lang="pl-PL" dirty="0" smtClean="0"/>
              <a:t>s</a:t>
            </a:r>
            <a:endParaRPr lang="en-US" dirty="0" smtClean="0"/>
          </a:p>
          <a:p>
            <a:r>
              <a:rPr lang="en-US" dirty="0" smtClean="0"/>
              <a:t>Doesn’t fit everywhere</a:t>
            </a:r>
          </a:p>
        </p:txBody>
      </p:sp>
    </p:spTree>
    <p:extLst>
      <p:ext uri="{BB962C8B-B14F-4D97-AF65-F5344CB8AC3E}">
        <p14:creationId xmlns:p14="http://schemas.microsoft.com/office/powerpoint/2010/main" val="20320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79518"/>
            <a:ext cx="36480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79518"/>
            <a:ext cx="3648075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31" y="1589043"/>
            <a:ext cx="36385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event driven </a:t>
            </a:r>
            <a:endParaRPr lang="pl-PL" dirty="0"/>
          </a:p>
          <a:p>
            <a:r>
              <a:rPr lang="en-US" u="sng" dirty="0"/>
              <a:t>Solves callback hell problem</a:t>
            </a:r>
          </a:p>
          <a:p>
            <a:r>
              <a:rPr lang="en-US" dirty="0"/>
              <a:t>Stream of </a:t>
            </a:r>
            <a:r>
              <a:rPr lang="en-US" dirty="0" smtClean="0"/>
              <a:t>event</a:t>
            </a:r>
            <a:r>
              <a:rPr lang="pl-PL" dirty="0" smtClean="0"/>
              <a:t>s</a:t>
            </a:r>
            <a:endParaRPr lang="en-US" dirty="0"/>
          </a:p>
          <a:p>
            <a:r>
              <a:rPr lang="en-US" dirty="0"/>
              <a:t>Doesn’t fit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callback hell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serviceA.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(respA) {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serviceB.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(respA,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(respB) {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serviceC.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(respB,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(respC) {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serviceD.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(respC,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(respD) {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(respD);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serviceA.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.concatMap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(respA -&gt; serviceB.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(respA))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concatMap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(respB -&gt; serviceC.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(respB))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concatMap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(respC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serviceD.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(respC))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(respD -&gt; </a:t>
            </a:r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(respD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event driven </a:t>
            </a:r>
            <a:endParaRPr lang="pl-PL" dirty="0"/>
          </a:p>
          <a:p>
            <a:r>
              <a:rPr lang="en-US" dirty="0"/>
              <a:t>Solves callback hell problem</a:t>
            </a:r>
          </a:p>
          <a:p>
            <a:r>
              <a:rPr lang="en-US" u="sng" dirty="0"/>
              <a:t>Stream of </a:t>
            </a:r>
            <a:r>
              <a:rPr lang="en-US" u="sng" dirty="0" smtClean="0"/>
              <a:t>events</a:t>
            </a:r>
            <a:endParaRPr lang="en-US" dirty="0"/>
          </a:p>
          <a:p>
            <a:r>
              <a:rPr lang="en-US" dirty="0"/>
              <a:t>Doesn’t fit everywhere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32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16916</TotalTime>
  <Words>621</Words>
  <Application>Microsoft Office PowerPoint</Application>
  <PresentationFormat>Widescreen</PresentationFormat>
  <Paragraphs>168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Calisto MT</vt:lpstr>
      <vt:lpstr>Courier New</vt:lpstr>
      <vt:lpstr>メイリオ</vt:lpstr>
      <vt:lpstr>Trebuchet MS</vt:lpstr>
      <vt:lpstr>Wingdings 3</vt:lpstr>
      <vt:lpstr>Facet</vt:lpstr>
      <vt:lpstr>Reactive applications with Vert.x</vt:lpstr>
      <vt:lpstr>Reactive systems Reactive manifesto</vt:lpstr>
      <vt:lpstr>Reactive programming</vt:lpstr>
      <vt:lpstr>Non-blocking code</vt:lpstr>
      <vt:lpstr>Non-blocking code</vt:lpstr>
      <vt:lpstr>Reactive programming</vt:lpstr>
      <vt:lpstr>Problem – callback hell</vt:lpstr>
      <vt:lpstr>Solution</vt:lpstr>
      <vt:lpstr>Reactive programming</vt:lpstr>
      <vt:lpstr>Stream of events</vt:lpstr>
      <vt:lpstr>Reactive programming</vt:lpstr>
      <vt:lpstr>Vert.x</vt:lpstr>
      <vt:lpstr>Spring Boot vs Vert.x demo</vt:lpstr>
      <vt:lpstr>PowerPoint Presentation</vt:lpstr>
      <vt:lpstr>Core asynchronous APIs</vt:lpstr>
      <vt:lpstr>How to write Vert.x application?</vt:lpstr>
      <vt:lpstr>Verticle</vt:lpstr>
      <vt:lpstr>Hello world with Vert.x - demo</vt:lpstr>
      <vt:lpstr>Event bus</vt:lpstr>
      <vt:lpstr>Event bus in the browser</vt:lpstr>
      <vt:lpstr>Event-bus - demo</vt:lpstr>
      <vt:lpstr>Other components</vt:lpstr>
      <vt:lpstr>Other components</vt:lpstr>
      <vt:lpstr>Who uses Vert.x?</vt:lpstr>
      <vt:lpstr>Summary</vt:lpstr>
      <vt:lpstr>Links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applications with Vert.x</dc:title>
  <dc:creator>Bartosz Malinowski</dc:creator>
  <cp:lastModifiedBy>Bartosz Malinowski</cp:lastModifiedBy>
  <cp:revision>144</cp:revision>
  <dcterms:created xsi:type="dcterms:W3CDTF">2019-02-21T21:16:14Z</dcterms:created>
  <dcterms:modified xsi:type="dcterms:W3CDTF">2019-03-11T14:22:44Z</dcterms:modified>
</cp:coreProperties>
</file>