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86711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55180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88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9833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337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40693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824675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004440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 preserve="1" userDrawn="1">
  <p:cSld name="1_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obj" preserve="1" userDrawn="1">
  <p:cSld name="1_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secHead" preserve="1" userDrawn="1">
  <p:cSld name="1_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908286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twoObj" preserve="1" userDrawn="1">
  <p:cSld name="1_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1_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titleOnly" preserve="1" userDrawn="1">
  <p:cSld name="1_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blank" preserve="1" userDrawn="1">
  <p:cSld name="1_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type="objTx" preserve="1" userDrawn="1">
  <p:cSld name="1_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type="picTx" preserve="1" userDrawn="1">
  <p:cSld name="1_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vertTx" preserve="1" userDrawn="1">
  <p:cSld name="1_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1_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4/29/2023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97309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8250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73176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4016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25338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62535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4/29/2023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78443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CC18F51-09EC-435C-A3BA-64A766E099C0}" type="datetimeFigureOut">
              <a:rPr lang="en-US" smtClean="0"/>
              <a:t>4/29/2023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46206655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normAutofit/>
          </a:bodyPr>
          <a:lstStyle/>
          <a:p>
            <a:pPr>
              <a:defRPr/>
            </a:pPr>
            <a:r>
              <a:rPr sz="2800" b="1" dirty="0">
                <a:latin typeface="Times New Roman"/>
                <a:cs typeface="Times New Roman"/>
              </a:rPr>
              <a:t>Fake News Detection Using Python</a:t>
            </a:r>
            <a:br>
              <a:rPr lang="en-US" sz="2800" dirty="0"/>
            </a:br>
            <a:r>
              <a:rPr sz="2800" dirty="0">
                <a:latin typeface="Times New Roman"/>
                <a:cs typeface="Times New Roman"/>
              </a:rPr>
              <a:t>Course Name and Number</a:t>
            </a:r>
            <a:endParaRPr lang="en-US" sz="2800" dirty="0"/>
          </a:p>
        </p:txBody>
      </p:sp>
      <p:sp>
        <p:nvSpPr>
          <p:cNvPr id="3" name="Subtitle 2"/>
          <p:cNvSpPr>
            <a:spLocks noGrp="1"/>
          </p:cNvSpPr>
          <p:nvPr>
            <p:ph type="subTitle" idx="1"/>
          </p:nvPr>
        </p:nvSpPr>
        <p:spPr bwMode="auto"/>
        <p:txBody>
          <a:bodyPr>
            <a:noAutofit/>
          </a:bodyPr>
          <a:lstStyle/>
          <a:p>
            <a:pPr algn="ctr">
              <a:lnSpc>
                <a:spcPct val="114999"/>
              </a:lnSpc>
              <a:defRPr/>
            </a:pPr>
            <a:r>
              <a:rPr sz="2800" dirty="0">
                <a:latin typeface="Times New Roman"/>
                <a:cs typeface="Times New Roman"/>
              </a:rPr>
              <a:t>Professor</a:t>
            </a:r>
          </a:p>
          <a:p>
            <a:pPr algn="ctr">
              <a:lnSpc>
                <a:spcPct val="114999"/>
              </a:lnSpc>
              <a:defRPr/>
            </a:pPr>
            <a:r>
              <a:rPr sz="2800" dirty="0">
                <a:latin typeface="Times New Roman"/>
                <a:cs typeface="Times New Roman"/>
              </a:rPr>
              <a:t>Student Name &amp; Number</a:t>
            </a:r>
          </a:p>
          <a:p>
            <a:pPr>
              <a:defRPr/>
            </a:pPr>
            <a:r>
              <a:rPr sz="2800" dirty="0">
                <a:latin typeface="Times New Roman"/>
                <a:cs typeface="Times New Roman"/>
              </a:rPr>
              <a:t>Date</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01989494" name="Title 1"/>
          <p:cNvSpPr>
            <a:spLocks noGrp="1"/>
          </p:cNvSpPr>
          <p:nvPr>
            <p:ph type="title"/>
          </p:nvPr>
        </p:nvSpPr>
        <p:spPr bwMode="auto"/>
        <p:txBody>
          <a:bodyPr/>
          <a:lstStyle/>
          <a:p>
            <a:pPr>
              <a:defRPr/>
            </a:pPr>
            <a:r>
              <a:rPr dirty="0"/>
              <a:t>Model Training</a:t>
            </a:r>
          </a:p>
        </p:txBody>
      </p:sp>
      <p:sp>
        <p:nvSpPr>
          <p:cNvPr id="959444711" name="Content Placeholder 2"/>
          <p:cNvSpPr>
            <a:spLocks noGrp="1"/>
          </p:cNvSpPr>
          <p:nvPr>
            <p:ph idx="1"/>
          </p:nvPr>
        </p:nvSpPr>
        <p:spPr bwMode="auto"/>
        <p:txBody>
          <a:bodyPr>
            <a:normAutofit lnSpcReduction="10000"/>
          </a:bodyPr>
          <a:lstStyle/>
          <a:p>
            <a:pPr algn="l">
              <a:lnSpc>
                <a:spcPct val="114999"/>
              </a:lnSpc>
              <a:defRPr/>
            </a:pPr>
            <a:r>
              <a:rPr sz="2400" b="0" dirty="0">
                <a:latin typeface="Times New Roman"/>
                <a:cs typeface="Times New Roman"/>
              </a:rPr>
              <a:t>Training the model: This module involves preparing the dataset for training and testing by separating the dataset into training and testing sets. The </a:t>
            </a:r>
            <a:r>
              <a:rPr sz="2400" b="0" dirty="0" err="1">
                <a:latin typeface="Times New Roman"/>
                <a:cs typeface="Times New Roman"/>
              </a:rPr>
              <a:t>CountVectorizer</a:t>
            </a:r>
            <a:r>
              <a:rPr sz="2400" b="0" dirty="0">
                <a:latin typeface="Times New Roman"/>
                <a:cs typeface="Times New Roman"/>
              </a:rPr>
              <a:t> class is used to convert the text data into numerical data that can be used to train the model. A Multinomial Naive Bayes model is then trained on the dataset to classify news articles as either fake or real.</a:t>
            </a:r>
            <a:endParaRPr sz="2400" dirty="0">
              <a:latin typeface="Times New Roman"/>
              <a:cs typeface="Times New Roman"/>
            </a:endParaRPr>
          </a:p>
          <a:p>
            <a:pPr>
              <a:defRPr/>
            </a:pPr>
            <a:r>
              <a:rPr sz="2400" b="0" dirty="0">
                <a:latin typeface="Times New Roman"/>
                <a:cs typeface="Times New Roman"/>
              </a:rPr>
              <a:t>Prediction: This module involves testing the model by predicting the label of new news articles. The </a:t>
            </a:r>
            <a:r>
              <a:rPr sz="2400" b="0" dirty="0" err="1">
                <a:latin typeface="Times New Roman"/>
                <a:cs typeface="Times New Roman"/>
              </a:rPr>
              <a:t>CountVectorizer</a:t>
            </a:r>
            <a:r>
              <a:rPr sz="2400" b="0" dirty="0">
                <a:latin typeface="Times New Roman"/>
                <a:cs typeface="Times New Roman"/>
              </a:rPr>
              <a:t> class is used to convert the new news article into numerical data, and the trained model is used to predict the label of the new article.</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21504258" name="Title 1"/>
          <p:cNvSpPr>
            <a:spLocks noGrp="1"/>
          </p:cNvSpPr>
          <p:nvPr>
            <p:ph type="title"/>
          </p:nvPr>
        </p:nvSpPr>
        <p:spPr bwMode="auto"/>
        <p:txBody>
          <a:bodyPr/>
          <a:lstStyle/>
          <a:p>
            <a:pPr>
              <a:defRPr/>
            </a:pPr>
            <a:r>
              <a:rPr sz="1200" b="1">
                <a:latin typeface="Times New Roman"/>
                <a:cs typeface="Times New Roman"/>
              </a:rPr>
              <a:t>Future Work</a:t>
            </a:r>
            <a:endParaRPr/>
          </a:p>
        </p:txBody>
      </p:sp>
      <p:sp>
        <p:nvSpPr>
          <p:cNvPr id="2036288659" name="Content Placeholder 2"/>
          <p:cNvSpPr>
            <a:spLocks noGrp="1"/>
          </p:cNvSpPr>
          <p:nvPr>
            <p:ph idx="1"/>
          </p:nvPr>
        </p:nvSpPr>
        <p:spPr bwMode="auto"/>
        <p:txBody>
          <a:bodyPr>
            <a:normAutofit fontScale="85000" lnSpcReduction="20000"/>
          </a:bodyPr>
          <a:lstStyle/>
          <a:p>
            <a:pPr>
              <a:defRPr/>
            </a:pPr>
            <a:r>
              <a:rPr sz="1800" dirty="0">
                <a:latin typeface="Times New Roman"/>
                <a:cs typeface="Times New Roman"/>
              </a:rPr>
              <a:t>To further enhance the performance and accuracy of the fake news detection system, more modules can be included in future work. The following are examples of obtainable add-ons:</a:t>
            </a:r>
          </a:p>
          <a:p>
            <a:pPr>
              <a:defRPr/>
            </a:pPr>
            <a:r>
              <a:rPr sz="1800" dirty="0">
                <a:latin typeface="Times New Roman"/>
                <a:cs typeface="Times New Roman"/>
              </a:rPr>
              <a:t>The system currently employs a Multinomial Naive Bayes classifier, which is a type of deep learning model. Convolutional Neural Networks (CNNs) and Recurrent Neural Networks (RNNs) are two examples of deep learning models that could be investigated to boost the system's precision.</a:t>
            </a:r>
          </a:p>
          <a:p>
            <a:pPr>
              <a:defRPr/>
            </a:pPr>
            <a:r>
              <a:rPr sz="1800" dirty="0">
                <a:latin typeface="Times New Roman"/>
                <a:cs typeface="Times New Roman"/>
              </a:rPr>
              <a:t>Using sentiment analysis, one may determine how readers feel about a news story. This might help you determine if the news piece you’re reading is objective or not.</a:t>
            </a:r>
          </a:p>
          <a:p>
            <a:pPr>
              <a:defRPr/>
            </a:pPr>
            <a:r>
              <a:rPr sz="1800" dirty="0">
                <a:latin typeface="Times New Roman"/>
                <a:cs typeface="Times New Roman"/>
              </a:rPr>
              <a:t>Named Entity Recognition (NER) is a tool for picking out certain people or organizations mentioned in text. This can be useful in determining whether or not an occurrence reported in the news is based on reality.</a:t>
            </a:r>
          </a:p>
          <a:p>
            <a:pPr>
              <a:defRPr/>
            </a:pPr>
            <a:r>
              <a:rPr sz="1800" dirty="0">
                <a:latin typeface="Times New Roman"/>
                <a:cs typeface="Times New Roman"/>
              </a:rPr>
              <a:t>Enhancing Data: At present, the system only makes use of a single dataset. More training data can be generated, however, through the use of data augmentation methods such as data synthesis and oversampling.</a:t>
            </a:r>
          </a:p>
          <a:p>
            <a:pPr>
              <a:defRPr/>
            </a:pPr>
            <a:r>
              <a:rPr sz="1800" dirty="0">
                <a:latin typeface="Times New Roman"/>
                <a:cs typeface="Times New Roman"/>
              </a:rPr>
              <a:t>To make the system simpler to operate, a user interface might be developed. This may involve showing the model's accuracy, showing which words appear most frequently in fake and real news, and allowing users to upload news stories to get predictions.</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0198094" name="Title 1"/>
          <p:cNvSpPr>
            <a:spLocks noGrp="1"/>
          </p:cNvSpPr>
          <p:nvPr>
            <p:ph type="title"/>
          </p:nvPr>
        </p:nvSpPr>
        <p:spPr bwMode="auto"/>
        <p:txBody>
          <a:bodyPr/>
          <a:lstStyle/>
          <a:p>
            <a:pPr>
              <a:defRPr/>
            </a:pPr>
            <a:r>
              <a:rPr sz="1200" b="1">
                <a:latin typeface="Times New Roman"/>
                <a:cs typeface="Times New Roman"/>
              </a:rPr>
              <a:t>Data collection</a:t>
            </a:r>
            <a:endParaRPr/>
          </a:p>
        </p:txBody>
      </p:sp>
      <p:sp>
        <p:nvSpPr>
          <p:cNvPr id="1131855871" name="Content Placeholder 2"/>
          <p:cNvSpPr>
            <a:spLocks noGrp="1"/>
          </p:cNvSpPr>
          <p:nvPr>
            <p:ph idx="1"/>
          </p:nvPr>
        </p:nvSpPr>
        <p:spPr bwMode="auto"/>
        <p:txBody>
          <a:bodyPr>
            <a:normAutofit lnSpcReduction="10000"/>
          </a:bodyPr>
          <a:lstStyle/>
          <a:p>
            <a:pPr algn="l">
              <a:lnSpc>
                <a:spcPct val="114999"/>
              </a:lnSpc>
              <a:defRPr/>
            </a:pPr>
            <a:r>
              <a:rPr sz="2000" b="0" dirty="0">
                <a:latin typeface="Times New Roman"/>
                <a:cs typeface="Times New Roman"/>
              </a:rPr>
              <a:t>The dataset used in this project is "Fake or Real News" dataset, which contains 6335 records with 4 columns: 'title', 'text', 'label', and 'Unnamed: 0'. The 'title' column contains the news headlines, the 'text' column contains the news articles, and the 'label' column contains the classification of the news as either 'REAL' or 'FAKE'. The 'Unnamed: 0' column is not relevant to the analysis and was dropped from the dataset.</a:t>
            </a:r>
            <a:endParaRPr sz="2000" dirty="0">
              <a:latin typeface="Times New Roman"/>
              <a:cs typeface="Times New Roman"/>
            </a:endParaRPr>
          </a:p>
          <a:p>
            <a:pPr algn="l">
              <a:lnSpc>
                <a:spcPct val="114999"/>
              </a:lnSpc>
              <a:defRPr/>
            </a:pPr>
            <a:r>
              <a:rPr sz="2000" b="0" dirty="0">
                <a:latin typeface="Times New Roman"/>
                <a:cs typeface="Times New Roman"/>
              </a:rPr>
              <a:t>The dataset was obtained from Kaggle and can be found at . It was originally sourced from various news articles, and labeled as either real or fake.</a:t>
            </a:r>
            <a:endParaRPr sz="2000" dirty="0">
              <a:latin typeface="Times New Roman"/>
              <a:cs typeface="Times New Roman"/>
            </a:endParaRPr>
          </a:p>
          <a:p>
            <a:pPr>
              <a:defRPr/>
            </a:pPr>
            <a:r>
              <a:rPr sz="2000" b="0" dirty="0">
                <a:latin typeface="Times New Roman"/>
                <a:cs typeface="Times New Roman"/>
              </a:rPr>
              <a:t>Before using the dataset, it was preprocessed by removing any null values, and dropping the 'Unnamed: 0' column. This was done to ensure the data used for analysis is complete and accurate.</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64677053" name="Title 1"/>
          <p:cNvSpPr>
            <a:spLocks noGrp="1"/>
          </p:cNvSpPr>
          <p:nvPr>
            <p:ph type="title"/>
          </p:nvPr>
        </p:nvSpPr>
        <p:spPr bwMode="auto"/>
        <p:txBody>
          <a:bodyPr>
            <a:normAutofit/>
          </a:bodyPr>
          <a:lstStyle/>
          <a:p>
            <a:pPr>
              <a:defRPr/>
            </a:pPr>
            <a:r>
              <a:rPr sz="1800" b="1">
                <a:latin typeface="Times New Roman"/>
                <a:cs typeface="Times New Roman"/>
              </a:rPr>
              <a:t> Achievements and Observations</a:t>
            </a:r>
            <a:endParaRPr sz="1800"/>
          </a:p>
        </p:txBody>
      </p:sp>
      <p:sp>
        <p:nvSpPr>
          <p:cNvPr id="945666443" name="Content Placeholder 2"/>
          <p:cNvSpPr>
            <a:spLocks noGrp="1"/>
          </p:cNvSpPr>
          <p:nvPr>
            <p:ph idx="1"/>
          </p:nvPr>
        </p:nvSpPr>
        <p:spPr bwMode="auto"/>
        <p:txBody>
          <a:bodyPr>
            <a:normAutofit fontScale="92500" lnSpcReduction="20000"/>
          </a:bodyPr>
          <a:lstStyle/>
          <a:p>
            <a:pPr algn="l">
              <a:lnSpc>
                <a:spcPct val="114999"/>
              </a:lnSpc>
              <a:defRPr/>
            </a:pPr>
            <a:r>
              <a:rPr sz="1800" b="0" dirty="0">
                <a:latin typeface="Times New Roman"/>
                <a:cs typeface="Times New Roman"/>
              </a:rPr>
              <a:t>During this project, we were able to successfully implement a fake news detection system using Python. We were able to gather a dataset consisting of news articles and their corresponding labels, which we used to train our model. We implemented data cleaning and processing techniques to remove any null values and prepare the data for training. We also used data visualization techniques to gain insights into the distribution of fake and real news articles in our </a:t>
            </a:r>
            <a:r>
              <a:rPr sz="1800" b="0" dirty="0" err="1">
                <a:latin typeface="Times New Roman"/>
                <a:cs typeface="Times New Roman"/>
              </a:rPr>
              <a:t>dataset.We</a:t>
            </a:r>
            <a:r>
              <a:rPr sz="1800" b="0" dirty="0">
                <a:latin typeface="Times New Roman"/>
                <a:cs typeface="Times New Roman"/>
              </a:rPr>
              <a:t> then used the scikit-learn library to implement a machine learning model using the Multinomial Naive Bayes algorithm. We split the dataset into training and testing sets and achieved a high accuracy score of 80% on our testing set.</a:t>
            </a:r>
            <a:endParaRPr sz="1800" dirty="0">
              <a:latin typeface="Times New Roman"/>
              <a:cs typeface="Times New Roman"/>
            </a:endParaRPr>
          </a:p>
          <a:p>
            <a:pPr>
              <a:defRPr/>
            </a:pPr>
            <a:r>
              <a:rPr sz="1800" b="0" dirty="0">
                <a:latin typeface="Times New Roman"/>
                <a:cs typeface="Times New Roman"/>
              </a:rPr>
              <a:t>Throughout the project, we learned important techniques such as data cleaning, processing, and visualization, as well as machine learning algorithms and their implementation. We also gained a deeper understanding of the challenges involved in detecting fake news and the importance of accurate and reliable sources of information. </a:t>
            </a:r>
            <a:endParaRPr lang="en-US" sz="1800" b="0" dirty="0">
              <a:latin typeface="Times New Roman"/>
              <a:cs typeface="Times New Roman"/>
            </a:endParaRPr>
          </a:p>
          <a:p>
            <a:pPr>
              <a:defRPr/>
            </a:pPr>
            <a:r>
              <a:rPr sz="1800" b="0" dirty="0">
                <a:latin typeface="Times New Roman"/>
                <a:cs typeface="Times New Roman"/>
              </a:rPr>
              <a:t>This project allowed us to apply our knowledge of Python and machine learning to a real-world problem and develop a useful tool for detecting fake news articles.</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37319260" name="Title 1"/>
          <p:cNvSpPr>
            <a:spLocks noGrp="1"/>
          </p:cNvSpPr>
          <p:nvPr>
            <p:ph type="title"/>
          </p:nvPr>
        </p:nvSpPr>
        <p:spPr bwMode="auto"/>
        <p:txBody>
          <a:bodyPr/>
          <a:lstStyle/>
          <a:p>
            <a:pPr>
              <a:defRPr/>
            </a:pPr>
            <a:r>
              <a:rPr sz="2400" b="1" dirty="0">
                <a:latin typeface="Times New Roman"/>
                <a:cs typeface="Times New Roman"/>
              </a:rPr>
              <a:t>Discussion and Conclusions</a:t>
            </a:r>
            <a:endParaRPr sz="2400" dirty="0"/>
          </a:p>
        </p:txBody>
      </p:sp>
      <p:sp>
        <p:nvSpPr>
          <p:cNvPr id="203543261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80000" lnSpcReduction="10000"/>
          </a:bodyPr>
          <a:lstStyle/>
          <a:p>
            <a:pPr algn="l">
              <a:lnSpc>
                <a:spcPct val="114999"/>
              </a:lnSpc>
              <a:defRPr/>
            </a:pPr>
            <a:r>
              <a:rPr sz="2000" b="0" dirty="0">
                <a:latin typeface="Times New Roman"/>
                <a:cs typeface="Times New Roman"/>
              </a:rPr>
              <a:t>This project aimed to detect fake news using machine learning algorithms. We achieved this goal by collecting a dataset of news articles and their labels (fake or real), cleaning and preprocessing the data, visualizing the data, and training a Naive Bayes classifier on the data.</a:t>
            </a:r>
            <a:endParaRPr lang="en-US" sz="2000" b="0" dirty="0">
              <a:latin typeface="Times New Roman"/>
              <a:cs typeface="Times New Roman"/>
            </a:endParaRPr>
          </a:p>
          <a:p>
            <a:pPr algn="l">
              <a:lnSpc>
                <a:spcPct val="114999"/>
              </a:lnSpc>
              <a:defRPr/>
            </a:pPr>
            <a:r>
              <a:rPr sz="2000" b="0" dirty="0">
                <a:latin typeface="Times New Roman"/>
                <a:cs typeface="Times New Roman"/>
              </a:rPr>
              <a:t>Our results show that the trained model achieved a high accuracy rate on the test set, indicating that it can effectively classify news articles as fake or real.</a:t>
            </a:r>
            <a:endParaRPr lang="en-US" sz="2000" b="0" dirty="0">
              <a:latin typeface="Times New Roman"/>
              <a:cs typeface="Times New Roman"/>
            </a:endParaRPr>
          </a:p>
          <a:p>
            <a:pPr algn="l">
              <a:lnSpc>
                <a:spcPct val="114999"/>
              </a:lnSpc>
              <a:defRPr/>
            </a:pPr>
            <a:r>
              <a:rPr sz="2000" b="0" dirty="0">
                <a:latin typeface="Times New Roman"/>
                <a:cs typeface="Times New Roman"/>
              </a:rPr>
              <a:t> This demonstrates the potential of machine learning algorithms in detecting fake news and preventing the spread of misinformation.</a:t>
            </a:r>
            <a:endParaRPr sz="2000" dirty="0">
              <a:latin typeface="Times New Roman"/>
              <a:cs typeface="Times New Roman"/>
            </a:endParaRPr>
          </a:p>
          <a:p>
            <a:pPr algn="l">
              <a:lnSpc>
                <a:spcPct val="114999"/>
              </a:lnSpc>
              <a:defRPr/>
            </a:pPr>
            <a:r>
              <a:rPr sz="2000" b="0" dirty="0">
                <a:latin typeface="Times New Roman"/>
                <a:cs typeface="Times New Roman"/>
              </a:rPr>
              <a:t>More sophisticated natural language processing methods, such as sentiment analysis or topic modeling, could be incorporated into future iterations of this project to significantly increase the model's accuracy. </a:t>
            </a:r>
            <a:endParaRPr lang="en-US" sz="2000" b="0" dirty="0">
              <a:latin typeface="Times New Roman"/>
              <a:cs typeface="Times New Roman"/>
            </a:endParaRPr>
          </a:p>
          <a:p>
            <a:pPr algn="l">
              <a:lnSpc>
                <a:spcPct val="114999"/>
              </a:lnSpc>
              <a:defRPr/>
            </a:pPr>
            <a:r>
              <a:rPr sz="2000" b="0" dirty="0">
                <a:latin typeface="Times New Roman"/>
                <a:cs typeface="Times New Roman"/>
              </a:rPr>
              <a:t>Adding more news sources and subjects to the dataset may also help make the model more </a:t>
            </a:r>
            <a:r>
              <a:rPr sz="2000" b="0" dirty="0" err="1">
                <a:latin typeface="Times New Roman"/>
                <a:cs typeface="Times New Roman"/>
              </a:rPr>
              <a:t>robust.In</a:t>
            </a:r>
            <a:r>
              <a:rPr sz="2000" b="0" dirty="0">
                <a:latin typeface="Times New Roman"/>
                <a:cs typeface="Times New Roman"/>
              </a:rPr>
              <a:t> addition to aiding the greater movement against the spread of misinformation, this project lays the groundwork for future studies in the field of fake news detection.</a:t>
            </a:r>
            <a:endParaRPr sz="2000" dirty="0"/>
          </a:p>
          <a:p>
            <a:pPr algn="l">
              <a:lnSpc>
                <a:spcPct val="114999"/>
              </a:lnSpc>
              <a:defRPr/>
            </a:pPr>
            <a:endParaRPr sz="2000" b="0" dirty="0">
              <a:latin typeface="Times New Roman"/>
              <a:cs typeface="Times New Roman"/>
            </a:endParaRPr>
          </a:p>
          <a:p>
            <a:pPr algn="l">
              <a:lnSpc>
                <a:spcPct val="114999"/>
              </a:lnSpc>
              <a:defRPr/>
            </a:pPr>
            <a:endParaRPr sz="2000" dirty="0">
              <a:latin typeface="Times New Roman"/>
              <a:cs typeface="Times New Roman"/>
            </a:endParaRPr>
          </a:p>
          <a:p>
            <a:pPr algn="l">
              <a:lnSpc>
                <a:spcPct val="114999"/>
              </a:lnSpc>
              <a:defRPr/>
            </a:pPr>
            <a:endParaRPr sz="2000" dirty="0">
              <a:latin typeface="Times New Roman"/>
              <a:cs typeface="Times New Roman"/>
            </a:endParaRPr>
          </a:p>
          <a:p>
            <a:pPr marL="0" indent="0">
              <a:buFont typeface="Arial"/>
              <a:buNone/>
              <a:defRPr/>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36388880" name="Title 1"/>
          <p:cNvSpPr>
            <a:spLocks noGrp="1"/>
          </p:cNvSpPr>
          <p:nvPr>
            <p:ph type="title"/>
          </p:nvPr>
        </p:nvSpPr>
        <p:spPr bwMode="auto"/>
        <p:txBody>
          <a:bodyPr>
            <a:normAutofit/>
          </a:bodyPr>
          <a:lstStyle/>
          <a:p>
            <a:pPr>
              <a:defRPr/>
            </a:pPr>
            <a:r>
              <a:rPr sz="2800" b="1" dirty="0">
                <a:latin typeface="Times New Roman"/>
                <a:cs typeface="Times New Roman"/>
              </a:rPr>
              <a:t>Abstract</a:t>
            </a:r>
            <a:endParaRPr sz="2800" dirty="0"/>
          </a:p>
        </p:txBody>
      </p:sp>
      <p:sp>
        <p:nvSpPr>
          <p:cNvPr id="1060016810" name="Content Placeholder 2"/>
          <p:cNvSpPr>
            <a:spLocks noGrp="1"/>
          </p:cNvSpPr>
          <p:nvPr>
            <p:ph idx="1"/>
          </p:nvPr>
        </p:nvSpPr>
        <p:spPr bwMode="auto"/>
        <p:txBody>
          <a:bodyPr>
            <a:normAutofit fontScale="92500" lnSpcReduction="10000"/>
          </a:bodyPr>
          <a:lstStyle/>
          <a:p>
            <a:pPr marL="0" indent="0">
              <a:buNone/>
              <a:defRPr/>
            </a:pPr>
            <a:r>
              <a:rPr sz="2400" b="0" dirty="0">
                <a:latin typeface="Times New Roman"/>
                <a:cs typeface="Times New Roman"/>
              </a:rPr>
              <a:t>The proliferation of social media and online news platforms has made it easier for individuals and organizations to spread fake news. This can have serious consequences on public opinion, political stability, and even human lives. To address this problem, we implemented a simple fake news detection system using Python.</a:t>
            </a:r>
            <a:endParaRPr lang="en-US" sz="2400" b="0" dirty="0">
              <a:latin typeface="Times New Roman"/>
              <a:cs typeface="Times New Roman"/>
            </a:endParaRPr>
          </a:p>
          <a:p>
            <a:pPr marL="0" indent="0">
              <a:buNone/>
              <a:defRPr/>
            </a:pPr>
            <a:r>
              <a:rPr sz="2400" b="0" dirty="0">
                <a:latin typeface="Times New Roman"/>
                <a:cs typeface="Times New Roman"/>
              </a:rPr>
              <a:t> Our system uses a dataset of news headlines and content to train a machine learning model that can predict whether a news article is real or fake. We used various techniques such as data cleaning, data visualization, and machine learning algorithms to develop our system. Our results show that our system has an accuracy of approximately 80% in detecting fake news</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38161353" name="Title 1"/>
          <p:cNvSpPr>
            <a:spLocks noGrp="1"/>
          </p:cNvSpPr>
          <p:nvPr>
            <p:ph type="title"/>
          </p:nvPr>
        </p:nvSpPr>
        <p:spPr bwMode="auto"/>
        <p:txBody>
          <a:bodyPr/>
          <a:lstStyle/>
          <a:p>
            <a:pPr>
              <a:defRPr/>
            </a:pPr>
            <a:r>
              <a:rPr sz="1200" b="1">
                <a:latin typeface="Times New Roman"/>
                <a:cs typeface="Times New Roman"/>
              </a:rPr>
              <a:t>Background and Introduction</a:t>
            </a:r>
            <a:endParaRPr b="1"/>
          </a:p>
        </p:txBody>
      </p:sp>
      <p:sp>
        <p:nvSpPr>
          <p:cNvPr id="9145096" name="Content Placeholder 2"/>
          <p:cNvSpPr>
            <a:spLocks noGrp="1"/>
          </p:cNvSpPr>
          <p:nvPr>
            <p:ph idx="1"/>
          </p:nvPr>
        </p:nvSpPr>
        <p:spPr bwMode="auto"/>
        <p:txBody>
          <a:bodyPr>
            <a:noAutofit/>
          </a:bodyPr>
          <a:lstStyle/>
          <a:p>
            <a:pPr algn="l">
              <a:lnSpc>
                <a:spcPct val="114999"/>
              </a:lnSpc>
              <a:defRPr/>
            </a:pPr>
            <a:r>
              <a:rPr sz="2000" b="0" dirty="0">
                <a:latin typeface="Times New Roman"/>
                <a:cs typeface="Times New Roman"/>
              </a:rPr>
              <a:t>The development of social media has made the spread of false information a major problem in recent years. Confusion, fear, and injury to people, communities, and society at large can result from the dissemination of incorrect information. As a result, it is crucial to equip the public with methods to identify false information and access trustworthy </a:t>
            </a:r>
            <a:r>
              <a:rPr sz="2000" b="0" dirty="0" err="1">
                <a:latin typeface="Times New Roman"/>
                <a:cs typeface="Times New Roman"/>
              </a:rPr>
              <a:t>sources.Project</a:t>
            </a:r>
            <a:r>
              <a:rPr sz="2000" b="0" dirty="0">
                <a:latin typeface="Times New Roman"/>
                <a:cs typeface="Times New Roman"/>
              </a:rPr>
              <a:t> "Fake News Detection using Python" attempts to create a machine learning model that can tell the difference between authentic and fraudulent news. </a:t>
            </a:r>
            <a:endParaRPr sz="2000" dirty="0"/>
          </a:p>
          <a:p>
            <a:pPr>
              <a:defRPr/>
            </a:pPr>
            <a:r>
              <a:rPr sz="2000" b="0" dirty="0">
                <a:latin typeface="Times New Roman"/>
                <a:cs typeface="Times New Roman"/>
              </a:rPr>
              <a:t>The project uses a dataset with news title, content, and label columns that indicate whether the news is fake or real. The model will use the news title as a feature to predict the label and detect whether the news is fake or </a:t>
            </a:r>
            <a:r>
              <a:rPr sz="2000" b="0" dirty="0" err="1">
                <a:latin typeface="Times New Roman"/>
                <a:cs typeface="Times New Roman"/>
              </a:rPr>
              <a:t>real.This</a:t>
            </a:r>
            <a:r>
              <a:rPr sz="2000" b="0" dirty="0">
                <a:latin typeface="Times New Roman"/>
                <a:cs typeface="Times New Roman"/>
              </a:rPr>
              <a:t> report will describe the different parts of the program suite, including data collection, methods, and implementation. It will also provide an overview of the architecture, results from literature, and results and evaluation of the running code. The report will conclude with achievements, observations, and suggestions for future improvements.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94491108" name="Title 1"/>
          <p:cNvSpPr>
            <a:spLocks noGrp="1"/>
          </p:cNvSpPr>
          <p:nvPr>
            <p:ph type="title"/>
          </p:nvPr>
        </p:nvSpPr>
        <p:spPr bwMode="auto"/>
        <p:txBody>
          <a:bodyPr>
            <a:normAutofit/>
          </a:bodyPr>
          <a:lstStyle/>
          <a:p>
            <a:pPr>
              <a:defRPr/>
            </a:pPr>
            <a:r>
              <a:rPr sz="2000" b="1" dirty="0">
                <a:latin typeface="Times New Roman"/>
                <a:cs typeface="Times New Roman"/>
              </a:rPr>
              <a:t>Problem Statement</a:t>
            </a:r>
            <a:endParaRPr sz="2000" dirty="0"/>
          </a:p>
        </p:txBody>
      </p:sp>
      <p:sp>
        <p:nvSpPr>
          <p:cNvPr id="899280457" name="Content Placeholder 2"/>
          <p:cNvSpPr>
            <a:spLocks noGrp="1"/>
          </p:cNvSpPr>
          <p:nvPr>
            <p:ph idx="1"/>
          </p:nvPr>
        </p:nvSpPr>
        <p:spPr bwMode="auto"/>
        <p:txBody>
          <a:bodyPr>
            <a:normAutofit fontScale="85000" lnSpcReduction="10000"/>
          </a:bodyPr>
          <a:lstStyle/>
          <a:p>
            <a:pPr algn="l">
              <a:lnSpc>
                <a:spcPct val="114999"/>
              </a:lnSpc>
              <a:defRPr/>
            </a:pPr>
            <a:r>
              <a:rPr sz="2400" dirty="0">
                <a:latin typeface="Times New Roman"/>
                <a:cs typeface="Times New Roman"/>
              </a:rPr>
              <a:t>The problem statement for this project is to develop a machine learning model that can detect fake news from real news. With the increasing amount of fake news in circulation, it has become more challenging to differentiate between real and fake news. Therefore, a reliable and efficient tool is needed to detect fake news and provide accurate information to the public.</a:t>
            </a:r>
          </a:p>
          <a:p>
            <a:pPr>
              <a:defRPr/>
            </a:pPr>
            <a:r>
              <a:rPr sz="2400" dirty="0">
                <a:latin typeface="Times New Roman"/>
                <a:cs typeface="Times New Roman"/>
              </a:rPr>
              <a:t>One of the challenges in developing a fake news detection model is the availability of high-quality datasets. The datasets must be large enough to provide enough information for the model to learn from and should also be well-labeled to ensure the accuracy of the results. In addition, the datasets should be up-to-date to reflect the current trends and issues in the news industry. Therefore, selecting the right datasets is critical to developing an effective fake news detection model.</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46936963" name="Title 1"/>
          <p:cNvSpPr>
            <a:spLocks noGrp="1"/>
          </p:cNvSpPr>
          <p:nvPr>
            <p:ph type="title"/>
          </p:nvPr>
        </p:nvSpPr>
        <p:spPr bwMode="auto"/>
        <p:txBody>
          <a:bodyPr/>
          <a:lstStyle/>
          <a:p>
            <a:pPr>
              <a:defRPr/>
            </a:pPr>
            <a:r>
              <a:rPr sz="1200" b="1">
                <a:latin typeface="Times New Roman"/>
                <a:cs typeface="Times New Roman"/>
              </a:rPr>
              <a:t>Literature Review</a:t>
            </a:r>
            <a:endParaRPr/>
          </a:p>
        </p:txBody>
      </p:sp>
      <p:sp>
        <p:nvSpPr>
          <p:cNvPr id="844043580" name="Content Placeholder 2"/>
          <p:cNvSpPr>
            <a:spLocks noGrp="1"/>
          </p:cNvSpPr>
          <p:nvPr>
            <p:ph idx="1"/>
          </p:nvPr>
        </p:nvSpPr>
        <p:spPr bwMode="auto"/>
        <p:txBody>
          <a:bodyPr>
            <a:normAutofit fontScale="92500" lnSpcReduction="20000"/>
          </a:bodyPr>
          <a:lstStyle/>
          <a:p>
            <a:pPr algn="l">
              <a:lnSpc>
                <a:spcPct val="114999"/>
              </a:lnSpc>
              <a:defRPr/>
            </a:pPr>
            <a:r>
              <a:rPr sz="1600" b="0" dirty="0">
                <a:latin typeface="Times New Roman" panose="02020603050405020304" pitchFamily="18" charset="0"/>
                <a:cs typeface="Times New Roman" panose="02020603050405020304" pitchFamily="18" charset="0"/>
              </a:rPr>
              <a:t>There have been a number of academic articles and book chapters written about utilizing machine learning to spot fake news. "Fake News Detection on Social Media: A Data Mining Perspective" by Shu et al. (2017) is one such study. This research provides a machine learning system for identifying bogus news by means of feature extraction, feature selection, and classification. The scientists also present a new dataset for detecting fake news that combines genuine news stories with those that have been fabricated and spread on social media.</a:t>
            </a:r>
            <a:endParaRPr sz="1600" dirty="0">
              <a:latin typeface="Times New Roman" panose="02020603050405020304" pitchFamily="18" charset="0"/>
              <a:cs typeface="Times New Roman" panose="02020603050405020304" pitchFamily="18" charset="0"/>
            </a:endParaRPr>
          </a:p>
          <a:p>
            <a:pPr algn="l">
              <a:lnSpc>
                <a:spcPct val="114999"/>
              </a:lnSpc>
              <a:defRPr/>
            </a:pPr>
            <a:r>
              <a:rPr sz="1600" b="0" dirty="0">
                <a:latin typeface="Times New Roman" panose="02020603050405020304" pitchFamily="18" charset="0"/>
                <a:cs typeface="Times New Roman" panose="02020603050405020304" pitchFamily="18" charset="0"/>
              </a:rPr>
              <a:t>Sharma et al.'s "Combating Fake News: A Survey on Identification and Mitigation Techniques" (2019) is another important article in this area. This study presents a thorough review of the methods currently in use for detecting false news, such as machine learning, NLP, and SNA. The authors also talk about the problems and restrictions of existing fake news detecting methods.</a:t>
            </a:r>
          </a:p>
          <a:p>
            <a:pPr>
              <a:defRPr/>
            </a:pPr>
            <a:r>
              <a:rPr sz="1600" b="0" dirty="0">
                <a:latin typeface="Times New Roman" panose="02020603050405020304" pitchFamily="18" charset="0"/>
                <a:cs typeface="Times New Roman" panose="02020603050405020304" pitchFamily="18" charset="0"/>
              </a:rPr>
              <a:t>These studies shed light on the problem of detecting fake news, although they may not be directly applicable to our work. Our work centers on developing a machine learning model to predict the label of news articles using a dedicated dataset for fake news detection. Thus, it's possible that our project won't necessitate as much feature extraction and selection as the first paper does. Our model's development and assessment can benefit, however, from the second paper's overview of relevant methodologies and their limits.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61256558" name="Title 1"/>
          <p:cNvSpPr>
            <a:spLocks noGrp="1"/>
          </p:cNvSpPr>
          <p:nvPr>
            <p:ph type="title"/>
          </p:nvPr>
        </p:nvSpPr>
        <p:spPr bwMode="auto"/>
        <p:txBody>
          <a:bodyPr/>
          <a:lstStyle/>
          <a:p>
            <a:pPr>
              <a:defRPr/>
            </a:pPr>
            <a:r>
              <a:rPr sz="1200" b="1">
                <a:latin typeface="Times New Roman"/>
                <a:cs typeface="Times New Roman"/>
              </a:rPr>
              <a:t>Programs And Tools Available For The Problem Solution</a:t>
            </a:r>
            <a:endParaRPr/>
          </a:p>
        </p:txBody>
      </p:sp>
      <p:sp>
        <p:nvSpPr>
          <p:cNvPr id="1300704942" name="Content Placeholder 2"/>
          <p:cNvSpPr>
            <a:spLocks noGrp="1"/>
          </p:cNvSpPr>
          <p:nvPr>
            <p:ph idx="1"/>
          </p:nvPr>
        </p:nvSpPr>
        <p:spPr bwMode="auto"/>
        <p:txBody>
          <a:bodyPr>
            <a:normAutofit fontScale="85000" lnSpcReduction="10000"/>
          </a:bodyPr>
          <a:lstStyle/>
          <a:p>
            <a:pPr algn="l">
              <a:lnSpc>
                <a:spcPct val="114999"/>
              </a:lnSpc>
              <a:defRPr/>
            </a:pPr>
            <a:r>
              <a:rPr sz="2000" b="0" dirty="0">
                <a:latin typeface="Times New Roman"/>
                <a:cs typeface="Times New Roman"/>
              </a:rPr>
              <a:t>There are several tools and programs available for detecting fake news, including browser extensions, fact-checking websites, and media literacy programs. Browser extensions such as </a:t>
            </a:r>
            <a:r>
              <a:rPr sz="2000" b="0" dirty="0" err="1">
                <a:latin typeface="Times New Roman"/>
                <a:cs typeface="Times New Roman"/>
              </a:rPr>
              <a:t>NewsGuard</a:t>
            </a:r>
            <a:r>
              <a:rPr sz="2000" b="0" dirty="0">
                <a:latin typeface="Times New Roman"/>
                <a:cs typeface="Times New Roman"/>
              </a:rPr>
              <a:t> and Fake News Detector can alert users to potentially fake news articles and provide them with information on the credibility of the source. Fact-checking websites such as FactCheck.org and PolitiFact provide users with fact-checks of news articles and claims made by politicians. Media literacy programs such as </a:t>
            </a:r>
            <a:r>
              <a:rPr sz="2000" b="0" dirty="0" err="1">
                <a:latin typeface="Times New Roman"/>
                <a:cs typeface="Times New Roman"/>
              </a:rPr>
              <a:t>MediaWise</a:t>
            </a:r>
            <a:r>
              <a:rPr sz="2000" b="0" dirty="0">
                <a:latin typeface="Times New Roman"/>
                <a:cs typeface="Times New Roman"/>
              </a:rPr>
              <a:t> and News Literacy Project aim to educate users on how to critically evaluate news sources and detect fake news.</a:t>
            </a:r>
            <a:endParaRPr sz="2000" dirty="0">
              <a:latin typeface="Times New Roman"/>
              <a:cs typeface="Times New Roman"/>
            </a:endParaRPr>
          </a:p>
          <a:p>
            <a:pPr>
              <a:defRPr/>
            </a:pPr>
            <a:r>
              <a:rPr sz="2000" b="0" dirty="0">
                <a:latin typeface="Times New Roman"/>
                <a:cs typeface="Times New Roman"/>
              </a:rPr>
              <a:t>While these tools and programs can be useful in detecting fake news, they may not be suitable for our project, which aims to use a machine learning model to predict the label of news articles. Instead, we will be using tools such as pandas, </a:t>
            </a:r>
            <a:r>
              <a:rPr sz="2000" b="0" dirty="0" err="1">
                <a:latin typeface="Times New Roman"/>
                <a:cs typeface="Times New Roman"/>
              </a:rPr>
              <a:t>numpy</a:t>
            </a:r>
            <a:r>
              <a:rPr sz="2000" b="0" dirty="0">
                <a:latin typeface="Times New Roman"/>
                <a:cs typeface="Times New Roman"/>
              </a:rPr>
              <a:t>, and scikit-learn to process the dataset, implement the machine learning model, and evaluate its performance. Our work will build on existing machine learning techniques for fake news detection and aim to improve on them by using a specific dataset and evaluating the model's performance on it.</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2312182" name="Title 1"/>
          <p:cNvSpPr>
            <a:spLocks noGrp="1"/>
          </p:cNvSpPr>
          <p:nvPr>
            <p:ph type="title"/>
          </p:nvPr>
        </p:nvSpPr>
        <p:spPr bwMode="auto"/>
        <p:txBody>
          <a:bodyPr>
            <a:normAutofit/>
          </a:bodyPr>
          <a:lstStyle/>
          <a:p>
            <a:pPr>
              <a:defRPr/>
            </a:pPr>
            <a:r>
              <a:rPr sz="1800" b="1" dirty="0">
                <a:latin typeface="Times New Roman"/>
                <a:cs typeface="Times New Roman"/>
              </a:rPr>
              <a:t>Overview of the Architecture</a:t>
            </a:r>
            <a:endParaRPr sz="1800" dirty="0"/>
          </a:p>
        </p:txBody>
      </p:sp>
      <p:sp>
        <p:nvSpPr>
          <p:cNvPr id="2145696673" name="Content Placeholder 2"/>
          <p:cNvSpPr>
            <a:spLocks noGrp="1"/>
          </p:cNvSpPr>
          <p:nvPr>
            <p:ph idx="1"/>
          </p:nvPr>
        </p:nvSpPr>
        <p:spPr bwMode="auto"/>
        <p:txBody>
          <a:bodyPr>
            <a:normAutofit fontScale="85000" lnSpcReduction="10000"/>
          </a:bodyPr>
          <a:lstStyle/>
          <a:p>
            <a:pPr algn="l">
              <a:lnSpc>
                <a:spcPct val="114999"/>
              </a:lnSpc>
              <a:defRPr/>
            </a:pPr>
            <a:r>
              <a:rPr sz="1600" b="0" dirty="0">
                <a:latin typeface="Times New Roman"/>
                <a:cs typeface="Times New Roman"/>
              </a:rPr>
              <a:t>The program suite for fake news detection using Python consists of several parts:</a:t>
            </a:r>
            <a:endParaRPr sz="1600" dirty="0">
              <a:latin typeface="Times New Roman"/>
              <a:cs typeface="Times New Roman"/>
            </a:endParaRPr>
          </a:p>
          <a:p>
            <a:pPr algn="l">
              <a:lnSpc>
                <a:spcPct val="114999"/>
              </a:lnSpc>
              <a:defRPr/>
            </a:pPr>
            <a:r>
              <a:rPr sz="1600" b="0" dirty="0">
                <a:latin typeface="Times New Roman"/>
                <a:cs typeface="Times New Roman"/>
              </a:rPr>
              <a:t>Data processing and cleaning: This part involves importing the required libraries such as pandas, NumPy, and scikit-learn and loading the dataset into a pandas data frame. The data frame is then cleaned by removing any null values and checking the shape, columns, and information of the dataset.</a:t>
            </a:r>
            <a:endParaRPr sz="1600" dirty="0">
              <a:latin typeface="Times New Roman"/>
              <a:cs typeface="Times New Roman"/>
            </a:endParaRPr>
          </a:p>
          <a:p>
            <a:pPr algn="l">
              <a:lnSpc>
                <a:spcPct val="114999"/>
              </a:lnSpc>
              <a:defRPr/>
            </a:pPr>
            <a:r>
              <a:rPr sz="1600" b="0" dirty="0">
                <a:latin typeface="Times New Roman"/>
                <a:cs typeface="Times New Roman"/>
              </a:rPr>
              <a:t>Data visualization: This part involves creating visualizations of the dataset to gain insights into the distribution of fake and real news articles. Histograms, pie charts, and bar charts are used to visualize the label column of the dataset.</a:t>
            </a:r>
            <a:endParaRPr sz="1600" dirty="0">
              <a:latin typeface="Times New Roman"/>
              <a:cs typeface="Times New Roman"/>
            </a:endParaRPr>
          </a:p>
          <a:p>
            <a:pPr algn="l">
              <a:lnSpc>
                <a:spcPct val="114999"/>
              </a:lnSpc>
              <a:defRPr/>
            </a:pPr>
            <a:r>
              <a:rPr sz="1600" b="0" dirty="0">
                <a:latin typeface="Times New Roman"/>
                <a:cs typeface="Times New Roman"/>
              </a:rPr>
              <a:t>Training the model:</a:t>
            </a:r>
            <a:r>
              <a:rPr lang="en-US" sz="1600" b="0" dirty="0">
                <a:latin typeface="Times New Roman"/>
                <a:cs typeface="Times New Roman"/>
              </a:rPr>
              <a:t> </a:t>
            </a:r>
            <a:r>
              <a:rPr sz="1600" b="0" dirty="0">
                <a:latin typeface="Times New Roman"/>
                <a:cs typeface="Times New Roman"/>
              </a:rPr>
              <a:t>When training a machine learning model, it is common practice to use the dataset's title column as a feature and the label column as the values to predict. The textual information is converted into a numerical representation usable by the model using the Count</a:t>
            </a:r>
            <a:r>
              <a:rPr lang="en-US" sz="1600" b="0" dirty="0">
                <a:latin typeface="Times New Roman"/>
                <a:cs typeface="Times New Roman"/>
              </a:rPr>
              <a:t> </a:t>
            </a:r>
            <a:r>
              <a:rPr sz="1600" b="0" dirty="0">
                <a:latin typeface="Times New Roman"/>
                <a:cs typeface="Times New Roman"/>
              </a:rPr>
              <a:t>Vectorizer function in scikit-learn. The Multinomial Naive Bayes approach is used to train the model after the dataset is partitioned into training and testing sets.</a:t>
            </a:r>
            <a:endParaRPr sz="1600" dirty="0"/>
          </a:p>
          <a:p>
            <a:pPr>
              <a:defRPr/>
            </a:pPr>
            <a:r>
              <a:rPr sz="1600" b="0" dirty="0">
                <a:latin typeface="Times New Roman"/>
                <a:cs typeface="Times New Roman"/>
              </a:rPr>
              <a:t>Testing the model: This part involves using the trained model to predict the label of new news articles. The Count</a:t>
            </a:r>
            <a:r>
              <a:rPr lang="en-US" sz="1600" b="0" dirty="0">
                <a:latin typeface="Times New Roman"/>
                <a:cs typeface="Times New Roman"/>
              </a:rPr>
              <a:t> </a:t>
            </a:r>
            <a:r>
              <a:rPr sz="1600" b="0" dirty="0">
                <a:latin typeface="Times New Roman"/>
                <a:cs typeface="Times New Roman"/>
              </a:rPr>
              <a:t>Vectorizer function is used to transform the text data of the news headline into a numerical representation that can be used by the model. The model predicts the label of the news article as either fake or real.</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3977463" name="Title 1"/>
          <p:cNvSpPr>
            <a:spLocks noGrp="1"/>
          </p:cNvSpPr>
          <p:nvPr>
            <p:ph type="title"/>
          </p:nvPr>
        </p:nvSpPr>
        <p:spPr bwMode="auto"/>
        <p:txBody>
          <a:bodyPr>
            <a:normAutofit/>
          </a:bodyPr>
          <a:lstStyle/>
          <a:p>
            <a:pPr>
              <a:defRPr/>
            </a:pPr>
            <a:r>
              <a:rPr sz="2000" b="1" dirty="0">
                <a:latin typeface="Times New Roman"/>
                <a:cs typeface="Times New Roman"/>
              </a:rPr>
              <a:t>Running Modules</a:t>
            </a:r>
            <a:endParaRPr sz="2000" dirty="0"/>
          </a:p>
        </p:txBody>
      </p:sp>
      <p:sp>
        <p:nvSpPr>
          <p:cNvPr id="1040517882" name="Content Placeholder 2"/>
          <p:cNvSpPr>
            <a:spLocks noGrp="1"/>
          </p:cNvSpPr>
          <p:nvPr>
            <p:ph idx="1"/>
          </p:nvPr>
        </p:nvSpPr>
        <p:spPr bwMode="auto"/>
        <p:txBody>
          <a:bodyPr>
            <a:normAutofit/>
          </a:bodyPr>
          <a:lstStyle/>
          <a:p>
            <a:pPr algn="l">
              <a:lnSpc>
                <a:spcPct val="114999"/>
              </a:lnSpc>
              <a:defRPr/>
            </a:pPr>
            <a:r>
              <a:rPr sz="1400" b="0" dirty="0">
                <a:latin typeface="Times New Roman"/>
                <a:cs typeface="Times New Roman"/>
              </a:rPr>
              <a:t>The program suite has the following running modules:</a:t>
            </a:r>
            <a:endParaRPr sz="1400" dirty="0">
              <a:latin typeface="Times New Roman"/>
              <a:cs typeface="Times New Roman"/>
            </a:endParaRPr>
          </a:p>
          <a:p>
            <a:pPr>
              <a:defRPr/>
            </a:pPr>
            <a:r>
              <a:rPr sz="1400" b="0" dirty="0">
                <a:latin typeface="Times New Roman"/>
                <a:cs typeface="Times New Roman"/>
              </a:rPr>
              <a:t>Data collection: This module involves the collection of the dataset used for training and testing the model. The dataset used contains news articles and their respective labels of either fake or real. The data is loaded from a CSV file and processed to remove null values.</a:t>
            </a:r>
            <a:r>
              <a:rPr lang="en-US" sz="1400" b="0" dirty="0">
                <a:latin typeface="Times New Roman"/>
                <a:cs typeface="Times New Roman"/>
              </a:rPr>
              <a:t> </a:t>
            </a:r>
            <a:r>
              <a:rPr sz="1400" b="0" dirty="0">
                <a:latin typeface="Times New Roman"/>
                <a:cs typeface="Times New Roman"/>
              </a:rPr>
              <a:t>The figure below shows the loading of data from the csv file:</a:t>
            </a:r>
            <a:endParaRPr sz="1400" dirty="0"/>
          </a:p>
          <a:p>
            <a:pPr>
              <a:defRPr/>
            </a:pPr>
            <a:endParaRPr sz="1400" dirty="0"/>
          </a:p>
        </p:txBody>
      </p:sp>
      <p:pic>
        <p:nvPicPr>
          <p:cNvPr id="1205413281" name="Picture 1205413280"/>
          <p:cNvPicPr>
            <a:picLocks noChangeAspect="1"/>
          </p:cNvPicPr>
          <p:nvPr/>
        </p:nvPicPr>
        <p:blipFill>
          <a:blip r:embed="rId2"/>
          <a:stretch/>
        </p:blipFill>
        <p:spPr bwMode="auto">
          <a:xfrm>
            <a:off x="1283944" y="3429000"/>
            <a:ext cx="7153474" cy="3228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31781820" name="Title 1"/>
          <p:cNvSpPr>
            <a:spLocks noGrp="1"/>
          </p:cNvSpPr>
          <p:nvPr>
            <p:ph type="title"/>
          </p:nvPr>
        </p:nvSpPr>
        <p:spPr bwMode="auto"/>
        <p:txBody>
          <a:bodyPr>
            <a:normAutofit/>
          </a:bodyPr>
          <a:lstStyle/>
          <a:p>
            <a:pPr>
              <a:defRPr/>
            </a:pPr>
            <a:r>
              <a:rPr sz="2400" b="1" dirty="0">
                <a:latin typeface="Times New Roman"/>
                <a:cs typeface="Times New Roman"/>
              </a:rPr>
              <a:t>Data cleaning and processing:</a:t>
            </a:r>
            <a:endParaRPr sz="2400" b="1" dirty="0"/>
          </a:p>
        </p:txBody>
      </p:sp>
      <p:sp>
        <p:nvSpPr>
          <p:cNvPr id="1519430449" name="Content Placeholder 2"/>
          <p:cNvSpPr>
            <a:spLocks noGrp="1"/>
          </p:cNvSpPr>
          <p:nvPr>
            <p:ph idx="1"/>
          </p:nvPr>
        </p:nvSpPr>
        <p:spPr bwMode="auto">
          <a:xfrm>
            <a:off x="677333" y="1491175"/>
            <a:ext cx="8804291" cy="4550187"/>
          </a:xfrm>
        </p:spPr>
        <p:txBody>
          <a:bodyPr>
            <a:normAutofit/>
          </a:bodyPr>
          <a:lstStyle/>
          <a:p>
            <a:pPr>
              <a:defRPr/>
            </a:pPr>
            <a:r>
              <a:rPr sz="2000" b="0" dirty="0">
                <a:latin typeface="Times New Roman"/>
                <a:cs typeface="Times New Roman"/>
              </a:rPr>
              <a:t>Data cleaning and processing: This module involves checking the dataset for null values, checking the dataset columns, and checking the dataset information. The module also includes data visualization to help understand the dataset better.</a:t>
            </a:r>
            <a:r>
              <a:rPr lang="en-US" sz="2000" b="0" dirty="0">
                <a:latin typeface="Times New Roman"/>
                <a:cs typeface="Times New Roman"/>
              </a:rPr>
              <a:t> </a:t>
            </a:r>
            <a:r>
              <a:rPr sz="2000" dirty="0">
                <a:latin typeface="Times New Roman"/>
                <a:cs typeface="Times New Roman"/>
              </a:rPr>
              <a:t>The figures below demonstrates data cleaning, processing and visualizations:</a:t>
            </a:r>
          </a:p>
          <a:p>
            <a:pPr>
              <a:defRPr/>
            </a:pPr>
            <a:endParaRPr sz="2000" dirty="0"/>
          </a:p>
        </p:txBody>
      </p:sp>
      <p:pic>
        <p:nvPicPr>
          <p:cNvPr id="1098279140" name="Picture 1098279139"/>
          <p:cNvPicPr>
            <a:picLocks noChangeAspect="1"/>
          </p:cNvPicPr>
          <p:nvPr/>
        </p:nvPicPr>
        <p:blipFill>
          <a:blip r:embed="rId2"/>
          <a:stretch/>
        </p:blipFill>
        <p:spPr bwMode="auto">
          <a:xfrm>
            <a:off x="677332" y="3195231"/>
            <a:ext cx="9232204" cy="305316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2252</Words>
  <Application>Microsoft Office PowerPoint</Application>
  <DocSecurity>0</DocSecurity>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Fake News Detection Using Python Course Name and Number</vt:lpstr>
      <vt:lpstr>Abstract</vt:lpstr>
      <vt:lpstr>Background and Introduction</vt:lpstr>
      <vt:lpstr>Problem Statement</vt:lpstr>
      <vt:lpstr>Literature Review</vt:lpstr>
      <vt:lpstr>Programs And Tools Available For The Problem Solution</vt:lpstr>
      <vt:lpstr>Overview of the Architecture</vt:lpstr>
      <vt:lpstr>Running Modules</vt:lpstr>
      <vt:lpstr>Data cleaning and processing:</vt:lpstr>
      <vt:lpstr>Model Training</vt:lpstr>
      <vt:lpstr>Future Work</vt:lpstr>
      <vt:lpstr>Data collection</vt:lpstr>
      <vt:lpstr> Achievements and Observations</vt:lpstr>
      <vt:lpstr>Discussion and 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Python Course Name and Number</dc:title>
  <dc:subject/>
  <dc:creator>Gamer Snave</dc:creator>
  <cp:keywords/>
  <dc:description/>
  <cp:lastModifiedBy>Gamer Snave</cp:lastModifiedBy>
  <cp:revision>7</cp:revision>
  <dcterms:created xsi:type="dcterms:W3CDTF">2012-12-03T06:56:55Z</dcterms:created>
  <dcterms:modified xsi:type="dcterms:W3CDTF">2023-04-29T12:33:22Z</dcterms:modified>
  <cp:category/>
  <dc:identifier/>
  <cp:contentStatus/>
  <dc:language/>
  <cp:version/>
</cp:coreProperties>
</file>