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7"/>
  </p:notesMasterIdLst>
  <p:sldIdLst>
    <p:sldId id="256" r:id="rId5"/>
    <p:sldId id="257" r:id="rId6"/>
    <p:sldId id="258" r:id="rId7"/>
    <p:sldId id="259" r:id="rId8"/>
    <p:sldId id="270" r:id="rId9"/>
    <p:sldId id="261" r:id="rId10"/>
    <p:sldId id="271" r:id="rId11"/>
    <p:sldId id="277" r:id="rId12"/>
    <p:sldId id="272" r:id="rId13"/>
    <p:sldId id="273" r:id="rId14"/>
    <p:sldId id="276" r:id="rId15"/>
    <p:sldId id="274" r:id="rId16"/>
    <p:sldId id="275" r:id="rId17"/>
    <p:sldId id="264" r:id="rId18"/>
    <p:sldId id="265" r:id="rId19"/>
    <p:sldId id="278" r:id="rId20"/>
    <p:sldId id="266" r:id="rId21"/>
    <p:sldId id="279" r:id="rId22"/>
    <p:sldId id="280" r:id="rId23"/>
    <p:sldId id="282" r:id="rId24"/>
    <p:sldId id="268" r:id="rId25"/>
    <p:sldId id="269" r:id="rId26"/>
  </p:sldIdLst>
  <p:sldSz cx="12192000" cy="6858000"/>
  <p:notesSz cx="6858000" cy="9144000"/>
  <p:embeddedFontLst>
    <p:embeddedFont>
      <p:font typeface="Century Gothic" panose="020B0502020202020204" pitchFamily="34" charset="0"/>
      <p:regular r:id="rId28"/>
      <p:bold r:id="rId29"/>
      <p:italic r:id="rId30"/>
      <p:boldItalic r:id="rId31"/>
    </p:embeddedFont>
    <p:embeddedFont>
      <p:font typeface="Tahoma" panose="020B0604030504040204" pitchFamily="34" charset="0"/>
      <p:regular r:id="rId32"/>
      <p:bold r:id="rId33"/>
    </p:embeddedFont>
  </p:embeddedFontLst>
  <p:custDataLst>
    <p:tags r:id="rId3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407D12-2BD1-478C-9C06-3F540615C6C1}" v="864" dt="2023-12-11T00:34:51.061"/>
    <p1510:client id="{99852200-3160-DF1C-42AB-798C529EAED1}" v="557" dt="2023-12-10T14:39:10.419"/>
    <p1510:client id="{D166C302-E7D8-8254-397C-691263477597}" v="1880" dt="2023-12-10T20:43:29.599"/>
    <p1510:client id="{F1EEF0F1-BB98-7375-FBAE-F97F26775D8D}" v="12" dt="2023-12-10T04:37:38.890"/>
  </p1510:revLst>
</p1510:revInfo>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3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6.fntdata"/><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2.fntdata"/><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36"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font" Target="fonts/font3.fntdata"/><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42232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05654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227143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36768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671937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20163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46502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3825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43911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696702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16687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903954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3.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1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4.xml"/><Relationship Id="rId1" Type="http://schemas.openxmlformats.org/officeDocument/2006/relationships/tags" Target="../tags/tag18.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4.xml"/><Relationship Id="rId1" Type="http://schemas.openxmlformats.org/officeDocument/2006/relationships/tags" Target="../tags/tag19.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4.xml"/><Relationship Id="rId1" Type="http://schemas.openxmlformats.org/officeDocument/2006/relationships/tags" Target="../tags/tag20.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21.xml"/><Relationship Id="rId6" Type="http://schemas.openxmlformats.org/officeDocument/2006/relationships/image" Target="../media/image3.png"/><Relationship Id="rId5" Type="http://schemas.openxmlformats.org/officeDocument/2006/relationships/hyperlink" Target="https://lazarusalliance.com/dnc-email-hack/" TargetMode="External"/><Relationship Id="rId4" Type="http://schemas.openxmlformats.org/officeDocument/2006/relationships/hyperlink" Target="https://sevenpillarsinstitute.org/case-study-equifax-data-breach/" TargetMode="Externa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8" Type="http://schemas.openxmlformats.org/officeDocument/2006/relationships/hyperlink" Target="https://riskxchange.co/1006780/information-security-standards/" TargetMode="External"/><Relationship Id="rId3" Type="http://schemas.openxmlformats.org/officeDocument/2006/relationships/notesSlide" Target="../notesSlides/notesSlide22.xml"/><Relationship Id="rId7" Type="http://schemas.openxmlformats.org/officeDocument/2006/relationships/hyperlink" Target="https://www.csoonline.com/article/551957/11-penetration-testing-tools-the-pros-use.html" TargetMode="External"/><Relationship Id="rId2" Type="http://schemas.openxmlformats.org/officeDocument/2006/relationships/slideLayout" Target="../slideLayouts/slideLayout2.xml"/><Relationship Id="rId1" Type="http://schemas.openxmlformats.org/officeDocument/2006/relationships/tags" Target="../tags/tag23.xml"/><Relationship Id="rId6" Type="http://schemas.openxmlformats.org/officeDocument/2006/relationships/hyperlink" Target="https://www.orientsoftware.com/blog/software-development-security/" TargetMode="External"/><Relationship Id="rId11" Type="http://schemas.openxmlformats.org/officeDocument/2006/relationships/image" Target="../media/image3.png"/><Relationship Id="rId5" Type="http://schemas.openxmlformats.org/officeDocument/2006/relationships/hyperlink" Target="https://lazarusalliance.com/dnc-email-hack/" TargetMode="External"/><Relationship Id="rId10" Type="http://schemas.openxmlformats.org/officeDocument/2006/relationships/hyperlink" Target="https://www.nist.gov/cyberframework" TargetMode="External"/><Relationship Id="rId4" Type="http://schemas.openxmlformats.org/officeDocument/2006/relationships/hyperlink" Target="https://sevenpillarsinstitute.org/case-study-equifax-data-breach/" TargetMode="External"/><Relationship Id="rId9" Type="http://schemas.openxmlformats.org/officeDocument/2006/relationships/hyperlink" Target="https://www.isms.online/iso-27001/iso-27001-guide-for-beginners/"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4.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dirty="0">
                <a:latin typeface="Tahoma"/>
              </a:rPr>
              <a:t>Green Pace</a:t>
            </a: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latin typeface="Tahoma"/>
              </a:rPr>
              <a:t>Security Policy Presentation</a:t>
            </a:r>
            <a:endParaRPr lang="en-US">
              <a:latin typeface="Tahoma"/>
            </a:endParaRPr>
          </a:p>
          <a:p>
            <a:pPr marL="0" indent="0">
              <a:lnSpc>
                <a:spcPct val="70000"/>
              </a:lnSpc>
              <a:buSzPts val="1850"/>
            </a:pPr>
            <a:r>
              <a:rPr lang="en-US" sz="1850" dirty="0">
                <a:latin typeface="Tahoma"/>
              </a:rPr>
              <a:t>Developer: </a:t>
            </a:r>
            <a:r>
              <a:rPr lang="en-US" sz="1850" i="1" dirty="0">
                <a:latin typeface="Tahoma"/>
              </a:rPr>
              <a:t>Matthew Bandyk</a:t>
            </a:r>
            <a:endParaRPr>
              <a:latin typeface="Tahoma"/>
            </a:endParaRPr>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r>
              <a:rPr lang="en-US" dirty="0">
                <a:solidFill>
                  <a:srgbClr val="FFFFFF"/>
                </a:solidFill>
                <a:latin typeface="Tahoma"/>
                <a:ea typeface="Tahoma"/>
                <a:cs typeface="Tahoma"/>
              </a:rPr>
              <a:t>Insertion at the Beginning Test</a:t>
            </a:r>
            <a:endParaRPr lang="en-US" dirty="0"/>
          </a:p>
        </p:txBody>
      </p:sp>
      <p:sp>
        <p:nvSpPr>
          <p:cNvPr id="196" name="Google Shape;196;g9504e29505_0_0"/>
          <p:cNvSpPr txBox="1">
            <a:spLocks noGrp="1"/>
          </p:cNvSpPr>
          <p:nvPr>
            <p:ph type="body" idx="1"/>
          </p:nvPr>
        </p:nvSpPr>
        <p:spPr>
          <a:xfrm>
            <a:off x="685800" y="2194560"/>
            <a:ext cx="4649275" cy="4303242"/>
          </a:xfrm>
          <a:prstGeom prst="rect">
            <a:avLst/>
          </a:prstGeom>
          <a:noFill/>
          <a:ln>
            <a:noFill/>
          </a:ln>
        </p:spPr>
        <p:txBody>
          <a:bodyPr spcFirstLastPara="1" wrap="square" lIns="91425" tIns="45700" rIns="91425" bIns="45700" anchor="t" anchorCtr="0">
            <a:noAutofit/>
          </a:bodyPr>
          <a:lstStyle/>
          <a:p>
            <a:pPr marL="0" indent="0">
              <a:lnSpc>
                <a:spcPct val="120000"/>
              </a:lnSpc>
              <a:spcBef>
                <a:spcPts val="500"/>
              </a:spcBef>
              <a:buNone/>
            </a:pPr>
            <a:r>
              <a:rPr lang="en-US" sz="1600" dirty="0">
                <a:latin typeface="Tahoma"/>
              </a:rPr>
              <a:t>Purpose: </a:t>
            </a:r>
          </a:p>
          <a:p>
            <a:pPr marL="0" indent="0">
              <a:lnSpc>
                <a:spcPct val="120000"/>
              </a:lnSpc>
              <a:spcBef>
                <a:spcPts val="500"/>
              </a:spcBef>
              <a:buNone/>
            </a:pPr>
            <a:r>
              <a:rPr lang="en-US" sz="1200" dirty="0">
                <a:solidFill>
                  <a:srgbClr val="FFFFFF"/>
                </a:solidFill>
                <a:latin typeface="Tahoma"/>
                <a:ea typeface="Tahoma"/>
                <a:cs typeface="Tahoma"/>
              </a:rPr>
              <a:t>To ensure that inserting an element at the beginning of the collection works as intended</a:t>
            </a:r>
            <a:endParaRPr lang="en-US" dirty="0"/>
          </a:p>
          <a:p>
            <a:pPr marL="0" indent="0">
              <a:lnSpc>
                <a:spcPct val="120000"/>
              </a:lnSpc>
              <a:spcBef>
                <a:spcPts val="500"/>
              </a:spcBef>
              <a:buNone/>
            </a:pPr>
            <a:endParaRPr lang="en-US" sz="1200" dirty="0">
              <a:latin typeface="Tahoma"/>
              <a:ea typeface="Tahoma"/>
              <a:cs typeface="Tahoma"/>
            </a:endParaRPr>
          </a:p>
          <a:p>
            <a:pPr marL="0" indent="0">
              <a:lnSpc>
                <a:spcPct val="120000"/>
              </a:lnSpc>
              <a:spcBef>
                <a:spcPts val="0"/>
              </a:spcBef>
              <a:spcAft>
                <a:spcPts val="500"/>
              </a:spcAft>
              <a:buNone/>
            </a:pPr>
            <a:r>
              <a:rPr lang="en-US" sz="1600" dirty="0">
                <a:latin typeface="Tahoma"/>
              </a:rPr>
              <a:t>Test Type:</a:t>
            </a:r>
          </a:p>
          <a:p>
            <a:pPr marL="0" indent="0">
              <a:lnSpc>
                <a:spcPct val="120000"/>
              </a:lnSpc>
              <a:spcBef>
                <a:spcPts val="0"/>
              </a:spcBef>
              <a:spcAft>
                <a:spcPts val="500"/>
              </a:spcAft>
              <a:buNone/>
            </a:pPr>
            <a:r>
              <a:rPr lang="en-US" sz="1200" dirty="0">
                <a:latin typeface="Tahoma"/>
                <a:ea typeface="Tahoma"/>
                <a:cs typeface="Tahoma"/>
              </a:rPr>
              <a:t>Positive</a:t>
            </a:r>
            <a:endParaRPr lang="en-US" dirty="0">
              <a:latin typeface="Tahoma"/>
              <a:ea typeface="Tahoma"/>
              <a:cs typeface="Tahoma"/>
            </a:endParaRPr>
          </a:p>
          <a:p>
            <a:pPr marL="0" indent="0">
              <a:lnSpc>
                <a:spcPct val="120000"/>
              </a:lnSpc>
              <a:spcBef>
                <a:spcPts val="0"/>
              </a:spcBef>
              <a:spcAft>
                <a:spcPts val="500"/>
              </a:spcAft>
              <a:buNone/>
            </a:pPr>
            <a:br>
              <a:rPr lang="en-US" sz="1600" dirty="0">
                <a:latin typeface="Tahoma"/>
              </a:rPr>
            </a:br>
            <a:r>
              <a:rPr lang="en-US" sz="1600" dirty="0">
                <a:latin typeface="Tahoma"/>
              </a:rPr>
              <a:t>Vulnerability Tested:</a:t>
            </a:r>
            <a:endParaRPr lang="en-US" dirty="0">
              <a:latin typeface="Tahoma"/>
            </a:endParaRPr>
          </a:p>
          <a:p>
            <a:pPr marL="0" indent="0">
              <a:lnSpc>
                <a:spcPct val="120000"/>
              </a:lnSpc>
              <a:spcBef>
                <a:spcPts val="0"/>
              </a:spcBef>
              <a:spcAft>
                <a:spcPts val="500"/>
              </a:spcAft>
              <a:buNone/>
            </a:pPr>
            <a:r>
              <a:rPr lang="en-US" sz="1200" dirty="0">
                <a:solidFill>
                  <a:srgbClr val="FFFFFF"/>
                </a:solidFill>
                <a:latin typeface="Tahoma"/>
                <a:ea typeface="Tahoma"/>
                <a:cs typeface="Tahoma"/>
              </a:rPr>
              <a:t>Buffer overflows, data corruption, or memory access issues</a:t>
            </a:r>
            <a:endParaRPr lang="en-US" dirty="0"/>
          </a:p>
          <a:p>
            <a:pPr marL="0" indent="0">
              <a:lnSpc>
                <a:spcPct val="120000"/>
              </a:lnSpc>
              <a:spcBef>
                <a:spcPts val="0"/>
              </a:spcBef>
              <a:spcAft>
                <a:spcPts val="500"/>
              </a:spcAft>
              <a:buNone/>
            </a:pPr>
            <a:br>
              <a:rPr lang="en-US" sz="1600" dirty="0">
                <a:latin typeface="Tahoma"/>
              </a:rPr>
            </a:br>
            <a:r>
              <a:rPr lang="en-US" sz="1600" dirty="0">
                <a:latin typeface="Tahoma"/>
              </a:rPr>
              <a:t>Take it one step further:</a:t>
            </a:r>
            <a:endParaRPr lang="en-US" dirty="0">
              <a:latin typeface="Tahoma"/>
            </a:endParaRPr>
          </a:p>
          <a:p>
            <a:pPr marL="0" indent="0">
              <a:lnSpc>
                <a:spcPct val="120000"/>
              </a:lnSpc>
              <a:spcBef>
                <a:spcPts val="0"/>
              </a:spcBef>
              <a:spcAft>
                <a:spcPts val="500"/>
              </a:spcAft>
              <a:buNone/>
            </a:pPr>
            <a:r>
              <a:rPr lang="en-US" sz="1200" dirty="0">
                <a:solidFill>
                  <a:srgbClr val="FFFFFF"/>
                </a:solidFill>
                <a:latin typeface="Tahoma"/>
                <a:ea typeface="Tahoma"/>
                <a:cs typeface="Tahoma"/>
              </a:rPr>
              <a:t>testing insertion at various positions within the collection</a:t>
            </a:r>
            <a:endParaRPr lang="en-US"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711782BF-4823-405E-F746-2E4359CD7ED8}"/>
              </a:ext>
            </a:extLst>
          </p:cNvPr>
          <p:cNvSpPr txBox="1"/>
          <p:nvPr/>
        </p:nvSpPr>
        <p:spPr>
          <a:xfrm>
            <a:off x="6460901" y="2232337"/>
            <a:ext cx="290847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dirty="0">
                <a:solidFill>
                  <a:schemeClr val="bg1"/>
                </a:solidFill>
                <a:latin typeface="Tahoma"/>
              </a:rPr>
              <a:t>Test:</a:t>
            </a:r>
          </a:p>
        </p:txBody>
      </p:sp>
      <p:sp>
        <p:nvSpPr>
          <p:cNvPr id="3" name="TextBox 2">
            <a:extLst>
              <a:ext uri="{FF2B5EF4-FFF2-40B4-BE49-F238E27FC236}">
                <a16:creationId xmlns:a16="http://schemas.microsoft.com/office/drawing/2014/main" id="{DF908DC5-E79A-F9F8-6955-1E5F4B03E3AC}"/>
              </a:ext>
            </a:extLst>
          </p:cNvPr>
          <p:cNvSpPr txBox="1"/>
          <p:nvPr/>
        </p:nvSpPr>
        <p:spPr>
          <a:xfrm>
            <a:off x="6460901" y="4486140"/>
            <a:ext cx="290847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dirty="0">
                <a:solidFill>
                  <a:schemeClr val="bg1"/>
                </a:solidFill>
                <a:latin typeface="Tahoma"/>
              </a:rPr>
              <a:t>Result:</a:t>
            </a:r>
          </a:p>
        </p:txBody>
      </p:sp>
      <p:pic>
        <p:nvPicPr>
          <p:cNvPr id="6" name="Picture 5" descr="A screenshot of a computer code&#10;&#10;Description automatically generated">
            <a:extLst>
              <a:ext uri="{FF2B5EF4-FFF2-40B4-BE49-F238E27FC236}">
                <a16:creationId xmlns:a16="http://schemas.microsoft.com/office/drawing/2014/main" id="{ABAE83B7-C5BC-369F-F161-415EC574C999}"/>
              </a:ext>
            </a:extLst>
          </p:cNvPr>
          <p:cNvPicPr>
            <a:picLocks noChangeAspect="1"/>
          </p:cNvPicPr>
          <p:nvPr/>
        </p:nvPicPr>
        <p:blipFill>
          <a:blip r:embed="rId5"/>
          <a:stretch>
            <a:fillRect/>
          </a:stretch>
        </p:blipFill>
        <p:spPr>
          <a:xfrm>
            <a:off x="6671420" y="2626083"/>
            <a:ext cx="4365610" cy="1680960"/>
          </a:xfrm>
          <a:prstGeom prst="rect">
            <a:avLst/>
          </a:prstGeom>
        </p:spPr>
      </p:pic>
      <p:pic>
        <p:nvPicPr>
          <p:cNvPr id="7" name="Picture 6">
            <a:extLst>
              <a:ext uri="{FF2B5EF4-FFF2-40B4-BE49-F238E27FC236}">
                <a16:creationId xmlns:a16="http://schemas.microsoft.com/office/drawing/2014/main" id="{4D0454A8-7547-53F3-508F-D977E1253FC0}"/>
              </a:ext>
            </a:extLst>
          </p:cNvPr>
          <p:cNvPicPr>
            <a:picLocks noChangeAspect="1"/>
          </p:cNvPicPr>
          <p:nvPr/>
        </p:nvPicPr>
        <p:blipFill>
          <a:blip r:embed="rId6"/>
          <a:stretch>
            <a:fillRect/>
          </a:stretch>
        </p:blipFill>
        <p:spPr>
          <a:xfrm>
            <a:off x="6675147" y="4989755"/>
            <a:ext cx="4057650" cy="312856"/>
          </a:xfrm>
          <a:prstGeom prst="rect">
            <a:avLst/>
          </a:prstGeom>
        </p:spPr>
      </p:pic>
    </p:spTree>
    <p:custDataLst>
      <p:tags r:id="rId1"/>
    </p:custDataLst>
    <p:extLst>
      <p:ext uri="{BB962C8B-B14F-4D97-AF65-F5344CB8AC3E}">
        <p14:creationId xmlns:p14="http://schemas.microsoft.com/office/powerpoint/2010/main" val="1791445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r>
              <a:rPr lang="en-US" dirty="0">
                <a:solidFill>
                  <a:srgbClr val="FFFFFF"/>
                </a:solidFill>
                <a:latin typeface="Tahoma"/>
                <a:ea typeface="Tahoma"/>
                <a:cs typeface="Tahoma"/>
              </a:rPr>
              <a:t>Collection Clearing Test</a:t>
            </a:r>
            <a:endParaRPr lang="en-US" dirty="0"/>
          </a:p>
        </p:txBody>
      </p:sp>
      <p:sp>
        <p:nvSpPr>
          <p:cNvPr id="196" name="Google Shape;196;g9504e29505_0_0"/>
          <p:cNvSpPr txBox="1">
            <a:spLocks noGrp="1"/>
          </p:cNvSpPr>
          <p:nvPr>
            <p:ph type="body" idx="1"/>
          </p:nvPr>
        </p:nvSpPr>
        <p:spPr>
          <a:xfrm>
            <a:off x="685800" y="2194560"/>
            <a:ext cx="4649275" cy="4303242"/>
          </a:xfrm>
          <a:prstGeom prst="rect">
            <a:avLst/>
          </a:prstGeom>
          <a:noFill/>
          <a:ln>
            <a:noFill/>
          </a:ln>
        </p:spPr>
        <p:txBody>
          <a:bodyPr spcFirstLastPara="1" wrap="square" lIns="91425" tIns="45700" rIns="91425" bIns="45700" anchor="t" anchorCtr="0">
            <a:noAutofit/>
          </a:bodyPr>
          <a:lstStyle/>
          <a:p>
            <a:pPr marL="0" indent="0">
              <a:lnSpc>
                <a:spcPct val="120000"/>
              </a:lnSpc>
              <a:spcBef>
                <a:spcPts val="500"/>
              </a:spcBef>
              <a:buNone/>
            </a:pPr>
            <a:r>
              <a:rPr lang="en-US" sz="1600" dirty="0">
                <a:latin typeface="Tahoma"/>
              </a:rPr>
              <a:t>Purpose: </a:t>
            </a:r>
          </a:p>
          <a:p>
            <a:pPr marL="0" indent="0">
              <a:lnSpc>
                <a:spcPct val="120000"/>
              </a:lnSpc>
              <a:spcBef>
                <a:spcPts val="500"/>
              </a:spcBef>
              <a:buNone/>
            </a:pPr>
            <a:r>
              <a:rPr lang="en-US" sz="1200" dirty="0">
                <a:solidFill>
                  <a:srgbClr val="FFFFFF"/>
                </a:solidFill>
                <a:latin typeface="Tahoma"/>
                <a:ea typeface="Tahoma"/>
                <a:cs typeface="Tahoma"/>
              </a:rPr>
              <a:t>To ensure that the clear function correctly erases all elements in the collection and sets the collection size to zero</a:t>
            </a:r>
            <a:endParaRPr lang="en-US" dirty="0">
              <a:solidFill>
                <a:srgbClr val="FFFFFF"/>
              </a:solidFill>
            </a:endParaRPr>
          </a:p>
          <a:p>
            <a:pPr marL="0" indent="0">
              <a:lnSpc>
                <a:spcPct val="120000"/>
              </a:lnSpc>
              <a:spcBef>
                <a:spcPts val="500"/>
              </a:spcBef>
              <a:buNone/>
            </a:pPr>
            <a:endParaRPr lang="en-US" sz="1200" dirty="0">
              <a:latin typeface="Tahoma"/>
              <a:ea typeface="Tahoma"/>
              <a:cs typeface="Tahoma"/>
            </a:endParaRPr>
          </a:p>
          <a:p>
            <a:pPr marL="0" indent="0">
              <a:lnSpc>
                <a:spcPct val="120000"/>
              </a:lnSpc>
              <a:spcBef>
                <a:spcPts val="0"/>
              </a:spcBef>
              <a:spcAft>
                <a:spcPts val="500"/>
              </a:spcAft>
              <a:buNone/>
            </a:pPr>
            <a:r>
              <a:rPr lang="en-US" sz="1600" dirty="0">
                <a:latin typeface="Tahoma"/>
              </a:rPr>
              <a:t>Test Type:</a:t>
            </a:r>
          </a:p>
          <a:p>
            <a:pPr marL="0" indent="0">
              <a:lnSpc>
                <a:spcPct val="120000"/>
              </a:lnSpc>
              <a:spcBef>
                <a:spcPts val="0"/>
              </a:spcBef>
              <a:spcAft>
                <a:spcPts val="500"/>
              </a:spcAft>
              <a:buNone/>
            </a:pPr>
            <a:r>
              <a:rPr lang="en-US" sz="1200" dirty="0">
                <a:latin typeface="Tahoma"/>
                <a:ea typeface="Tahoma"/>
                <a:cs typeface="Tahoma"/>
              </a:rPr>
              <a:t>Positive</a:t>
            </a:r>
            <a:endParaRPr lang="en-US" dirty="0">
              <a:latin typeface="Tahoma"/>
              <a:ea typeface="Tahoma"/>
              <a:cs typeface="Tahoma"/>
            </a:endParaRPr>
          </a:p>
          <a:p>
            <a:pPr marL="0" indent="0">
              <a:lnSpc>
                <a:spcPct val="120000"/>
              </a:lnSpc>
              <a:spcBef>
                <a:spcPts val="0"/>
              </a:spcBef>
              <a:spcAft>
                <a:spcPts val="500"/>
              </a:spcAft>
              <a:buNone/>
            </a:pPr>
            <a:br>
              <a:rPr lang="en-US" sz="1600" dirty="0">
                <a:latin typeface="Tahoma"/>
              </a:rPr>
            </a:br>
            <a:r>
              <a:rPr lang="en-US" sz="1600" dirty="0">
                <a:latin typeface="Tahoma"/>
              </a:rPr>
              <a:t>Vulnerability Tested:</a:t>
            </a:r>
            <a:endParaRPr lang="en-US" dirty="0">
              <a:latin typeface="Tahoma"/>
            </a:endParaRPr>
          </a:p>
          <a:p>
            <a:pPr marL="0" indent="0">
              <a:lnSpc>
                <a:spcPct val="120000"/>
              </a:lnSpc>
              <a:spcBef>
                <a:spcPts val="0"/>
              </a:spcBef>
              <a:spcAft>
                <a:spcPts val="500"/>
              </a:spcAft>
              <a:buNone/>
            </a:pPr>
            <a:r>
              <a:rPr lang="en-US" sz="1200" dirty="0">
                <a:solidFill>
                  <a:srgbClr val="FFFFFF"/>
                </a:solidFill>
                <a:latin typeface="Tahoma"/>
                <a:ea typeface="Tahoma"/>
                <a:cs typeface="Tahoma"/>
              </a:rPr>
              <a:t>memory leaks, where allocated memory is not released, and sensitive data may persist in memory</a:t>
            </a:r>
            <a:endParaRPr lang="en-US" dirty="0"/>
          </a:p>
          <a:p>
            <a:pPr marL="0" indent="0">
              <a:lnSpc>
                <a:spcPct val="120000"/>
              </a:lnSpc>
              <a:spcBef>
                <a:spcPts val="0"/>
              </a:spcBef>
              <a:spcAft>
                <a:spcPts val="500"/>
              </a:spcAft>
              <a:buNone/>
            </a:pPr>
            <a:br>
              <a:rPr lang="en-US" sz="1600" dirty="0">
                <a:latin typeface="Tahoma"/>
              </a:rPr>
            </a:br>
            <a:r>
              <a:rPr lang="en-US" sz="1600" dirty="0">
                <a:latin typeface="Tahoma"/>
              </a:rPr>
              <a:t>Take it one step further:</a:t>
            </a:r>
            <a:endParaRPr lang="en-US" dirty="0">
              <a:latin typeface="Tahoma"/>
            </a:endParaRPr>
          </a:p>
          <a:p>
            <a:pPr marL="0" indent="0">
              <a:lnSpc>
                <a:spcPct val="120000"/>
              </a:lnSpc>
              <a:spcBef>
                <a:spcPts val="0"/>
              </a:spcBef>
              <a:spcAft>
                <a:spcPts val="500"/>
              </a:spcAft>
              <a:buNone/>
            </a:pPr>
            <a:r>
              <a:rPr lang="en-US" sz="1200" dirty="0">
                <a:solidFill>
                  <a:srgbClr val="FFFFFF"/>
                </a:solidFill>
                <a:latin typeface="Tahoma"/>
                <a:ea typeface="Tahoma"/>
                <a:cs typeface="Tahoma"/>
              </a:rPr>
              <a:t>testing various sizes of collections ensuring larger collections don't cause unforeseen issues</a:t>
            </a:r>
            <a:endParaRPr lang="en-US"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711782BF-4823-405E-F746-2E4359CD7ED8}"/>
              </a:ext>
            </a:extLst>
          </p:cNvPr>
          <p:cNvSpPr txBox="1"/>
          <p:nvPr/>
        </p:nvSpPr>
        <p:spPr>
          <a:xfrm>
            <a:off x="6460901" y="2232337"/>
            <a:ext cx="290847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dirty="0">
                <a:solidFill>
                  <a:schemeClr val="bg1"/>
                </a:solidFill>
                <a:latin typeface="Tahoma"/>
              </a:rPr>
              <a:t>Test:</a:t>
            </a:r>
          </a:p>
        </p:txBody>
      </p:sp>
      <p:sp>
        <p:nvSpPr>
          <p:cNvPr id="3" name="TextBox 2">
            <a:extLst>
              <a:ext uri="{FF2B5EF4-FFF2-40B4-BE49-F238E27FC236}">
                <a16:creationId xmlns:a16="http://schemas.microsoft.com/office/drawing/2014/main" id="{DF908DC5-E79A-F9F8-6955-1E5F4B03E3AC}"/>
              </a:ext>
            </a:extLst>
          </p:cNvPr>
          <p:cNvSpPr txBox="1"/>
          <p:nvPr/>
        </p:nvSpPr>
        <p:spPr>
          <a:xfrm>
            <a:off x="6460901" y="4486140"/>
            <a:ext cx="290847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dirty="0">
                <a:solidFill>
                  <a:schemeClr val="bg1"/>
                </a:solidFill>
                <a:latin typeface="Tahoma"/>
              </a:rPr>
              <a:t>Result:</a:t>
            </a:r>
          </a:p>
        </p:txBody>
      </p:sp>
      <p:pic>
        <p:nvPicPr>
          <p:cNvPr id="6" name="Picture 5" descr="A computer code with text&#10;&#10;Description automatically generated">
            <a:extLst>
              <a:ext uri="{FF2B5EF4-FFF2-40B4-BE49-F238E27FC236}">
                <a16:creationId xmlns:a16="http://schemas.microsoft.com/office/drawing/2014/main" id="{ABAE83B7-C5BC-369F-F161-415EC574C999}"/>
              </a:ext>
            </a:extLst>
          </p:cNvPr>
          <p:cNvPicPr>
            <a:picLocks noChangeAspect="1"/>
          </p:cNvPicPr>
          <p:nvPr/>
        </p:nvPicPr>
        <p:blipFill>
          <a:blip r:embed="rId5"/>
          <a:stretch>
            <a:fillRect/>
          </a:stretch>
        </p:blipFill>
        <p:spPr>
          <a:xfrm>
            <a:off x="6672809" y="2636815"/>
            <a:ext cx="3246662" cy="1584369"/>
          </a:xfrm>
          <a:prstGeom prst="rect">
            <a:avLst/>
          </a:prstGeom>
        </p:spPr>
      </p:pic>
      <p:pic>
        <p:nvPicPr>
          <p:cNvPr id="7" name="Picture 6">
            <a:extLst>
              <a:ext uri="{FF2B5EF4-FFF2-40B4-BE49-F238E27FC236}">
                <a16:creationId xmlns:a16="http://schemas.microsoft.com/office/drawing/2014/main" id="{4D0454A8-7547-53F3-508F-D977E1253FC0}"/>
              </a:ext>
            </a:extLst>
          </p:cNvPr>
          <p:cNvPicPr>
            <a:picLocks noChangeAspect="1"/>
          </p:cNvPicPr>
          <p:nvPr/>
        </p:nvPicPr>
        <p:blipFill>
          <a:blip r:embed="rId6"/>
          <a:stretch>
            <a:fillRect/>
          </a:stretch>
        </p:blipFill>
        <p:spPr>
          <a:xfrm>
            <a:off x="6670260" y="4893163"/>
            <a:ext cx="3530803" cy="312856"/>
          </a:xfrm>
          <a:prstGeom prst="rect">
            <a:avLst/>
          </a:prstGeom>
        </p:spPr>
      </p:pic>
    </p:spTree>
    <p:custDataLst>
      <p:tags r:id="rId1"/>
    </p:custDataLst>
    <p:extLst>
      <p:ext uri="{BB962C8B-B14F-4D97-AF65-F5344CB8AC3E}">
        <p14:creationId xmlns:p14="http://schemas.microsoft.com/office/powerpoint/2010/main" val="2823816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r>
              <a:rPr lang="en-US" dirty="0">
                <a:solidFill>
                  <a:srgbClr val="FFFFFF"/>
                </a:solidFill>
                <a:latin typeface="Tahoma"/>
                <a:ea typeface="Tahoma"/>
                <a:cs typeface="Tahoma"/>
              </a:rPr>
              <a:t>Out-of-Range Access Test</a:t>
            </a:r>
            <a:endParaRPr lang="en-US" dirty="0"/>
          </a:p>
        </p:txBody>
      </p:sp>
      <p:sp>
        <p:nvSpPr>
          <p:cNvPr id="196" name="Google Shape;196;g9504e29505_0_0"/>
          <p:cNvSpPr txBox="1">
            <a:spLocks noGrp="1"/>
          </p:cNvSpPr>
          <p:nvPr>
            <p:ph type="body" idx="1"/>
          </p:nvPr>
        </p:nvSpPr>
        <p:spPr>
          <a:xfrm>
            <a:off x="685800" y="2194560"/>
            <a:ext cx="4649275" cy="4303242"/>
          </a:xfrm>
          <a:prstGeom prst="rect">
            <a:avLst/>
          </a:prstGeom>
          <a:noFill/>
          <a:ln>
            <a:noFill/>
          </a:ln>
        </p:spPr>
        <p:txBody>
          <a:bodyPr spcFirstLastPara="1" wrap="square" lIns="91425" tIns="45700" rIns="91425" bIns="45700" anchor="t" anchorCtr="0">
            <a:noAutofit/>
          </a:bodyPr>
          <a:lstStyle/>
          <a:p>
            <a:pPr marL="0" indent="0">
              <a:lnSpc>
                <a:spcPct val="120000"/>
              </a:lnSpc>
              <a:spcBef>
                <a:spcPts val="500"/>
              </a:spcBef>
              <a:buNone/>
            </a:pPr>
            <a:r>
              <a:rPr lang="en-US" sz="1600" dirty="0">
                <a:latin typeface="Tahoma"/>
              </a:rPr>
              <a:t>Purpose: </a:t>
            </a:r>
          </a:p>
          <a:p>
            <a:pPr marL="0" indent="0">
              <a:lnSpc>
                <a:spcPct val="120000"/>
              </a:lnSpc>
              <a:spcBef>
                <a:spcPts val="500"/>
              </a:spcBef>
              <a:buNone/>
            </a:pPr>
            <a:r>
              <a:rPr lang="en-US" sz="1200" dirty="0">
                <a:solidFill>
                  <a:srgbClr val="FFFFFF"/>
                </a:solidFill>
                <a:latin typeface="Tahoma"/>
                <a:ea typeface="Tahoma"/>
                <a:cs typeface="Tahoma"/>
              </a:rPr>
              <a:t>To verify that attempting to access an out-of-range index throws an exception</a:t>
            </a:r>
            <a:endParaRPr lang="en-US" dirty="0">
              <a:solidFill>
                <a:srgbClr val="FFFFFF"/>
              </a:solidFill>
              <a:latin typeface="Tahoma"/>
            </a:endParaRPr>
          </a:p>
          <a:p>
            <a:pPr marL="0" indent="0">
              <a:lnSpc>
                <a:spcPct val="120000"/>
              </a:lnSpc>
              <a:spcBef>
                <a:spcPts val="500"/>
              </a:spcBef>
              <a:buNone/>
            </a:pPr>
            <a:endParaRPr lang="en-US" sz="1200" dirty="0">
              <a:latin typeface="Tahoma"/>
              <a:ea typeface="Tahoma"/>
              <a:cs typeface="Tahoma"/>
            </a:endParaRPr>
          </a:p>
          <a:p>
            <a:pPr marL="0" indent="0">
              <a:lnSpc>
                <a:spcPct val="120000"/>
              </a:lnSpc>
              <a:spcBef>
                <a:spcPts val="0"/>
              </a:spcBef>
              <a:spcAft>
                <a:spcPts val="500"/>
              </a:spcAft>
              <a:buNone/>
            </a:pPr>
            <a:r>
              <a:rPr lang="en-US" sz="1600" dirty="0">
                <a:latin typeface="Tahoma"/>
              </a:rPr>
              <a:t>Test Type:</a:t>
            </a:r>
          </a:p>
          <a:p>
            <a:pPr marL="0" indent="0">
              <a:lnSpc>
                <a:spcPct val="120000"/>
              </a:lnSpc>
              <a:spcBef>
                <a:spcPts val="0"/>
              </a:spcBef>
              <a:spcAft>
                <a:spcPts val="500"/>
              </a:spcAft>
              <a:buNone/>
            </a:pPr>
            <a:r>
              <a:rPr lang="en-US" sz="1200" dirty="0">
                <a:latin typeface="Tahoma"/>
                <a:ea typeface="Tahoma"/>
                <a:cs typeface="Tahoma"/>
              </a:rPr>
              <a:t>Negative</a:t>
            </a:r>
            <a:endParaRPr lang="en-US" dirty="0">
              <a:latin typeface="Tahoma"/>
              <a:ea typeface="Tahoma"/>
              <a:cs typeface="Tahoma"/>
            </a:endParaRPr>
          </a:p>
          <a:p>
            <a:pPr marL="0" indent="0">
              <a:lnSpc>
                <a:spcPct val="120000"/>
              </a:lnSpc>
              <a:spcBef>
                <a:spcPts val="0"/>
              </a:spcBef>
              <a:spcAft>
                <a:spcPts val="500"/>
              </a:spcAft>
              <a:buNone/>
            </a:pPr>
            <a:br>
              <a:rPr lang="en-US" sz="1600" dirty="0">
                <a:latin typeface="Tahoma"/>
              </a:rPr>
            </a:br>
            <a:r>
              <a:rPr lang="en-US" sz="1600" dirty="0">
                <a:latin typeface="Tahoma"/>
              </a:rPr>
              <a:t>Vulnerability Tested:</a:t>
            </a:r>
            <a:endParaRPr lang="en-US" dirty="0">
              <a:latin typeface="Tahoma"/>
            </a:endParaRPr>
          </a:p>
          <a:p>
            <a:pPr marL="0" indent="0">
              <a:lnSpc>
                <a:spcPct val="120000"/>
              </a:lnSpc>
              <a:spcBef>
                <a:spcPts val="0"/>
              </a:spcBef>
              <a:spcAft>
                <a:spcPts val="500"/>
              </a:spcAft>
              <a:buNone/>
            </a:pPr>
            <a:r>
              <a:rPr lang="en-US" sz="1200" dirty="0">
                <a:solidFill>
                  <a:srgbClr val="FFFFFF"/>
                </a:solidFill>
                <a:latin typeface="Tahoma"/>
                <a:ea typeface="Tahoma"/>
                <a:cs typeface="Tahoma"/>
              </a:rPr>
              <a:t>Buffer overflows, memory corruption, or information leakage</a:t>
            </a:r>
            <a:endParaRPr lang="en-US" dirty="0"/>
          </a:p>
          <a:p>
            <a:pPr marL="0" indent="0">
              <a:lnSpc>
                <a:spcPct val="120000"/>
              </a:lnSpc>
              <a:spcBef>
                <a:spcPts val="0"/>
              </a:spcBef>
              <a:spcAft>
                <a:spcPts val="500"/>
              </a:spcAft>
              <a:buNone/>
            </a:pPr>
            <a:br>
              <a:rPr lang="en-US" sz="1600" dirty="0">
                <a:latin typeface="Tahoma"/>
              </a:rPr>
            </a:br>
            <a:r>
              <a:rPr lang="en-US" sz="1600" dirty="0">
                <a:latin typeface="Tahoma"/>
              </a:rPr>
              <a:t>Take it one step further:</a:t>
            </a:r>
            <a:endParaRPr lang="en-US" dirty="0">
              <a:latin typeface="Tahoma"/>
            </a:endParaRPr>
          </a:p>
          <a:p>
            <a:pPr marL="0" indent="0">
              <a:lnSpc>
                <a:spcPct val="120000"/>
              </a:lnSpc>
              <a:spcBef>
                <a:spcPts val="0"/>
              </a:spcBef>
              <a:spcAft>
                <a:spcPts val="500"/>
              </a:spcAft>
              <a:buNone/>
            </a:pPr>
            <a:r>
              <a:rPr lang="en-US" sz="1200" dirty="0">
                <a:solidFill>
                  <a:srgbClr val="FFFFFF"/>
                </a:solidFill>
                <a:latin typeface="Tahoma"/>
                <a:ea typeface="Tahoma"/>
                <a:cs typeface="Tahoma"/>
              </a:rPr>
              <a:t>Test different types of exceptions, such as checking for specific exception types</a:t>
            </a:r>
            <a:endParaRPr lang="en-US"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711782BF-4823-405E-F746-2E4359CD7ED8}"/>
              </a:ext>
            </a:extLst>
          </p:cNvPr>
          <p:cNvSpPr txBox="1"/>
          <p:nvPr/>
        </p:nvSpPr>
        <p:spPr>
          <a:xfrm>
            <a:off x="6460901" y="2232337"/>
            <a:ext cx="290847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dirty="0">
                <a:solidFill>
                  <a:schemeClr val="bg1"/>
                </a:solidFill>
                <a:latin typeface="Tahoma"/>
              </a:rPr>
              <a:t>Test:</a:t>
            </a:r>
          </a:p>
        </p:txBody>
      </p:sp>
      <p:sp>
        <p:nvSpPr>
          <p:cNvPr id="3" name="TextBox 2">
            <a:extLst>
              <a:ext uri="{FF2B5EF4-FFF2-40B4-BE49-F238E27FC236}">
                <a16:creationId xmlns:a16="http://schemas.microsoft.com/office/drawing/2014/main" id="{DF908DC5-E79A-F9F8-6955-1E5F4B03E3AC}"/>
              </a:ext>
            </a:extLst>
          </p:cNvPr>
          <p:cNvSpPr txBox="1"/>
          <p:nvPr/>
        </p:nvSpPr>
        <p:spPr>
          <a:xfrm>
            <a:off x="6460901" y="4486140"/>
            <a:ext cx="290847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dirty="0">
                <a:solidFill>
                  <a:schemeClr val="bg1"/>
                </a:solidFill>
                <a:latin typeface="Tahoma"/>
              </a:rPr>
              <a:t>Result:</a:t>
            </a:r>
          </a:p>
        </p:txBody>
      </p:sp>
      <p:pic>
        <p:nvPicPr>
          <p:cNvPr id="6" name="Picture 5" descr="A computer screen shot of a computer code&#10;&#10;Description automatically generated">
            <a:extLst>
              <a:ext uri="{FF2B5EF4-FFF2-40B4-BE49-F238E27FC236}">
                <a16:creationId xmlns:a16="http://schemas.microsoft.com/office/drawing/2014/main" id="{ABAE83B7-C5BC-369F-F161-415EC574C999}"/>
              </a:ext>
            </a:extLst>
          </p:cNvPr>
          <p:cNvPicPr>
            <a:picLocks noChangeAspect="1"/>
          </p:cNvPicPr>
          <p:nvPr/>
        </p:nvPicPr>
        <p:blipFill>
          <a:blip r:embed="rId5"/>
          <a:stretch>
            <a:fillRect/>
          </a:stretch>
        </p:blipFill>
        <p:spPr>
          <a:xfrm>
            <a:off x="6671420" y="2735410"/>
            <a:ext cx="4290484" cy="1397911"/>
          </a:xfrm>
          <a:prstGeom prst="rect">
            <a:avLst/>
          </a:prstGeom>
        </p:spPr>
      </p:pic>
      <p:pic>
        <p:nvPicPr>
          <p:cNvPr id="7" name="Picture 6">
            <a:extLst>
              <a:ext uri="{FF2B5EF4-FFF2-40B4-BE49-F238E27FC236}">
                <a16:creationId xmlns:a16="http://schemas.microsoft.com/office/drawing/2014/main" id="{4D0454A8-7547-53F3-508F-D977E1253FC0}"/>
              </a:ext>
            </a:extLst>
          </p:cNvPr>
          <p:cNvPicPr>
            <a:picLocks noChangeAspect="1"/>
          </p:cNvPicPr>
          <p:nvPr/>
        </p:nvPicPr>
        <p:blipFill>
          <a:blip r:embed="rId6"/>
          <a:stretch>
            <a:fillRect/>
          </a:stretch>
        </p:blipFill>
        <p:spPr>
          <a:xfrm>
            <a:off x="6668894" y="4979023"/>
            <a:ext cx="3919901" cy="312856"/>
          </a:xfrm>
          <a:prstGeom prst="rect">
            <a:avLst/>
          </a:prstGeom>
        </p:spPr>
      </p:pic>
    </p:spTree>
    <p:custDataLst>
      <p:tags r:id="rId1"/>
    </p:custDataLst>
    <p:extLst>
      <p:ext uri="{BB962C8B-B14F-4D97-AF65-F5344CB8AC3E}">
        <p14:creationId xmlns:p14="http://schemas.microsoft.com/office/powerpoint/2010/main" val="3733733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r>
              <a:rPr lang="en-US" dirty="0">
                <a:solidFill>
                  <a:srgbClr val="FFFFFF"/>
                </a:solidFill>
                <a:latin typeface="Tahoma"/>
                <a:ea typeface="Tahoma"/>
                <a:cs typeface="Tahoma"/>
              </a:rPr>
              <a:t>Negative Resize Test</a:t>
            </a:r>
            <a:endParaRPr lang="en-US" dirty="0"/>
          </a:p>
        </p:txBody>
      </p:sp>
      <p:sp>
        <p:nvSpPr>
          <p:cNvPr id="196" name="Google Shape;196;g9504e29505_0_0"/>
          <p:cNvSpPr txBox="1">
            <a:spLocks noGrp="1"/>
          </p:cNvSpPr>
          <p:nvPr>
            <p:ph type="body" idx="1"/>
          </p:nvPr>
        </p:nvSpPr>
        <p:spPr>
          <a:xfrm>
            <a:off x="685800" y="2194560"/>
            <a:ext cx="4649275" cy="4303242"/>
          </a:xfrm>
          <a:prstGeom prst="rect">
            <a:avLst/>
          </a:prstGeom>
          <a:noFill/>
          <a:ln>
            <a:noFill/>
          </a:ln>
        </p:spPr>
        <p:txBody>
          <a:bodyPr spcFirstLastPara="1" wrap="square" lIns="91425" tIns="45700" rIns="91425" bIns="45700" anchor="t" anchorCtr="0">
            <a:noAutofit/>
          </a:bodyPr>
          <a:lstStyle/>
          <a:p>
            <a:pPr marL="0" indent="0">
              <a:lnSpc>
                <a:spcPct val="120000"/>
              </a:lnSpc>
              <a:spcBef>
                <a:spcPts val="500"/>
              </a:spcBef>
              <a:buNone/>
            </a:pPr>
            <a:r>
              <a:rPr lang="en-US" sz="1600" dirty="0">
                <a:latin typeface="Tahoma"/>
              </a:rPr>
              <a:t>Purpose: </a:t>
            </a:r>
          </a:p>
          <a:p>
            <a:pPr marL="0" indent="0">
              <a:lnSpc>
                <a:spcPct val="120000"/>
              </a:lnSpc>
              <a:spcBef>
                <a:spcPts val="500"/>
              </a:spcBef>
              <a:buNone/>
            </a:pPr>
            <a:r>
              <a:rPr lang="en-US" sz="1200" dirty="0">
                <a:solidFill>
                  <a:srgbClr val="FFFFFF"/>
                </a:solidFill>
                <a:latin typeface="Tahoma"/>
                <a:ea typeface="Tahoma"/>
                <a:cs typeface="Tahoma"/>
              </a:rPr>
              <a:t>To ensure that resizing the collection to a negative size throws an exception</a:t>
            </a:r>
            <a:endParaRPr lang="en-US"/>
          </a:p>
          <a:p>
            <a:pPr marL="0" indent="0">
              <a:lnSpc>
                <a:spcPct val="120000"/>
              </a:lnSpc>
              <a:spcBef>
                <a:spcPts val="500"/>
              </a:spcBef>
              <a:buNone/>
            </a:pPr>
            <a:endParaRPr lang="en-US" sz="1200" dirty="0">
              <a:latin typeface="Tahoma"/>
              <a:ea typeface="Tahoma"/>
              <a:cs typeface="Tahoma"/>
            </a:endParaRPr>
          </a:p>
          <a:p>
            <a:pPr marL="0" indent="0">
              <a:lnSpc>
                <a:spcPct val="120000"/>
              </a:lnSpc>
              <a:spcBef>
                <a:spcPts val="0"/>
              </a:spcBef>
              <a:spcAft>
                <a:spcPts val="500"/>
              </a:spcAft>
              <a:buNone/>
            </a:pPr>
            <a:r>
              <a:rPr lang="en-US" sz="1600" dirty="0">
                <a:latin typeface="Tahoma"/>
              </a:rPr>
              <a:t>Test Type:</a:t>
            </a:r>
          </a:p>
          <a:p>
            <a:pPr marL="0" indent="0">
              <a:lnSpc>
                <a:spcPct val="120000"/>
              </a:lnSpc>
              <a:spcBef>
                <a:spcPts val="0"/>
              </a:spcBef>
              <a:spcAft>
                <a:spcPts val="500"/>
              </a:spcAft>
              <a:buNone/>
            </a:pPr>
            <a:r>
              <a:rPr lang="en-US" sz="1200" dirty="0">
                <a:latin typeface="Tahoma"/>
                <a:ea typeface="Tahoma"/>
                <a:cs typeface="Tahoma"/>
              </a:rPr>
              <a:t>Negative</a:t>
            </a:r>
            <a:endParaRPr lang="en-US" dirty="0">
              <a:latin typeface="Tahoma"/>
              <a:ea typeface="Tahoma"/>
              <a:cs typeface="Tahoma"/>
            </a:endParaRPr>
          </a:p>
          <a:p>
            <a:pPr marL="0" indent="0">
              <a:lnSpc>
                <a:spcPct val="120000"/>
              </a:lnSpc>
              <a:spcBef>
                <a:spcPts val="0"/>
              </a:spcBef>
              <a:spcAft>
                <a:spcPts val="500"/>
              </a:spcAft>
              <a:buNone/>
            </a:pPr>
            <a:br>
              <a:rPr lang="en-US" sz="1600" dirty="0">
                <a:latin typeface="Tahoma"/>
              </a:rPr>
            </a:br>
            <a:r>
              <a:rPr lang="en-US" sz="1600" dirty="0">
                <a:latin typeface="Tahoma"/>
              </a:rPr>
              <a:t>Vulnerability Tested:</a:t>
            </a:r>
            <a:endParaRPr lang="en-US" dirty="0">
              <a:latin typeface="Tahoma"/>
            </a:endParaRPr>
          </a:p>
          <a:p>
            <a:pPr marL="0" indent="0">
              <a:lnSpc>
                <a:spcPct val="120000"/>
              </a:lnSpc>
              <a:spcBef>
                <a:spcPts val="0"/>
              </a:spcBef>
              <a:spcAft>
                <a:spcPts val="500"/>
              </a:spcAft>
              <a:buNone/>
            </a:pPr>
            <a:r>
              <a:rPr lang="en-US" sz="1200" dirty="0">
                <a:solidFill>
                  <a:srgbClr val="FFFFFF"/>
                </a:solidFill>
                <a:latin typeface="Tahoma"/>
                <a:ea typeface="Tahoma"/>
                <a:cs typeface="Tahoma"/>
              </a:rPr>
              <a:t>Memory allocation errors or crashes leading to unexpected behavior and potential system instability or unauthorized access</a:t>
            </a:r>
            <a:endParaRPr lang="en-US" dirty="0" err="1"/>
          </a:p>
          <a:p>
            <a:pPr marL="0" indent="0">
              <a:lnSpc>
                <a:spcPct val="120000"/>
              </a:lnSpc>
              <a:spcBef>
                <a:spcPts val="0"/>
              </a:spcBef>
              <a:spcAft>
                <a:spcPts val="500"/>
              </a:spcAft>
              <a:buNone/>
            </a:pPr>
            <a:br>
              <a:rPr lang="en-US" sz="1600" dirty="0">
                <a:latin typeface="Tahoma"/>
              </a:rPr>
            </a:br>
            <a:r>
              <a:rPr lang="en-US" sz="1600" dirty="0">
                <a:latin typeface="Tahoma"/>
              </a:rPr>
              <a:t>Take it one step further:</a:t>
            </a:r>
            <a:endParaRPr lang="en-US" dirty="0">
              <a:latin typeface="Tahoma"/>
            </a:endParaRPr>
          </a:p>
          <a:p>
            <a:pPr marL="0" indent="0">
              <a:lnSpc>
                <a:spcPct val="120000"/>
              </a:lnSpc>
              <a:spcBef>
                <a:spcPts val="0"/>
              </a:spcBef>
              <a:spcAft>
                <a:spcPts val="500"/>
              </a:spcAft>
              <a:buNone/>
            </a:pPr>
            <a:r>
              <a:rPr lang="en-US" sz="1200" dirty="0">
                <a:solidFill>
                  <a:srgbClr val="FFFFFF"/>
                </a:solidFill>
                <a:latin typeface="Tahoma"/>
                <a:ea typeface="Tahoma"/>
                <a:cs typeface="Tahoma"/>
              </a:rPr>
              <a:t>Test with other invalid inputs, such as resizing to an excessively large size</a:t>
            </a:r>
            <a:endParaRPr lang="en-US"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711782BF-4823-405E-F746-2E4359CD7ED8}"/>
              </a:ext>
            </a:extLst>
          </p:cNvPr>
          <p:cNvSpPr txBox="1"/>
          <p:nvPr/>
        </p:nvSpPr>
        <p:spPr>
          <a:xfrm>
            <a:off x="6460901" y="2232337"/>
            <a:ext cx="290847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dirty="0">
                <a:solidFill>
                  <a:schemeClr val="bg1"/>
                </a:solidFill>
                <a:latin typeface="Tahoma"/>
              </a:rPr>
              <a:t>Test:</a:t>
            </a:r>
          </a:p>
        </p:txBody>
      </p:sp>
      <p:sp>
        <p:nvSpPr>
          <p:cNvPr id="3" name="TextBox 2">
            <a:extLst>
              <a:ext uri="{FF2B5EF4-FFF2-40B4-BE49-F238E27FC236}">
                <a16:creationId xmlns:a16="http://schemas.microsoft.com/office/drawing/2014/main" id="{DF908DC5-E79A-F9F8-6955-1E5F4B03E3AC}"/>
              </a:ext>
            </a:extLst>
          </p:cNvPr>
          <p:cNvSpPr txBox="1"/>
          <p:nvPr/>
        </p:nvSpPr>
        <p:spPr>
          <a:xfrm>
            <a:off x="6460901" y="4486140"/>
            <a:ext cx="290847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dirty="0">
                <a:solidFill>
                  <a:schemeClr val="bg1"/>
                </a:solidFill>
                <a:latin typeface="Tahoma"/>
              </a:rPr>
              <a:t>Result:</a:t>
            </a:r>
          </a:p>
        </p:txBody>
      </p:sp>
      <p:pic>
        <p:nvPicPr>
          <p:cNvPr id="6" name="Picture 5" descr="A computer code with text&#10;&#10;Description automatically generated">
            <a:extLst>
              <a:ext uri="{FF2B5EF4-FFF2-40B4-BE49-F238E27FC236}">
                <a16:creationId xmlns:a16="http://schemas.microsoft.com/office/drawing/2014/main" id="{ABAE83B7-C5BC-369F-F161-415EC574C999}"/>
              </a:ext>
            </a:extLst>
          </p:cNvPr>
          <p:cNvPicPr>
            <a:picLocks noChangeAspect="1"/>
          </p:cNvPicPr>
          <p:nvPr/>
        </p:nvPicPr>
        <p:blipFill>
          <a:blip r:embed="rId5"/>
          <a:stretch>
            <a:fillRect/>
          </a:stretch>
        </p:blipFill>
        <p:spPr>
          <a:xfrm>
            <a:off x="6671420" y="2674009"/>
            <a:ext cx="4290484" cy="1263135"/>
          </a:xfrm>
          <a:prstGeom prst="rect">
            <a:avLst/>
          </a:prstGeom>
        </p:spPr>
      </p:pic>
      <p:pic>
        <p:nvPicPr>
          <p:cNvPr id="7" name="Picture 6">
            <a:extLst>
              <a:ext uri="{FF2B5EF4-FFF2-40B4-BE49-F238E27FC236}">
                <a16:creationId xmlns:a16="http://schemas.microsoft.com/office/drawing/2014/main" id="{4D0454A8-7547-53F3-508F-D977E1253FC0}"/>
              </a:ext>
            </a:extLst>
          </p:cNvPr>
          <p:cNvPicPr>
            <a:picLocks noChangeAspect="1"/>
          </p:cNvPicPr>
          <p:nvPr/>
        </p:nvPicPr>
        <p:blipFill>
          <a:blip r:embed="rId6"/>
          <a:stretch>
            <a:fillRect/>
          </a:stretch>
        </p:blipFill>
        <p:spPr>
          <a:xfrm>
            <a:off x="6673818" y="4925361"/>
            <a:ext cx="3459293" cy="312856"/>
          </a:xfrm>
          <a:prstGeom prst="rect">
            <a:avLst/>
          </a:prstGeom>
        </p:spPr>
      </p:pic>
    </p:spTree>
    <p:custDataLst>
      <p:tags r:id="rId1"/>
    </p:custDataLst>
    <p:extLst>
      <p:ext uri="{BB962C8B-B14F-4D97-AF65-F5344CB8AC3E}">
        <p14:creationId xmlns:p14="http://schemas.microsoft.com/office/powerpoint/2010/main" val="1065384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latin typeface="Tahoma"/>
              </a:rPr>
              <a:t>TOOLS</a:t>
            </a:r>
          </a:p>
        </p:txBody>
      </p:sp>
      <p:sp>
        <p:nvSpPr>
          <p:cNvPr id="210" name="Google Shape;210;p10"/>
          <p:cNvSpPr txBox="1">
            <a:spLocks noGrp="1"/>
          </p:cNvSpPr>
          <p:nvPr>
            <p:ph type="body" idx="1"/>
          </p:nvPr>
        </p:nvSpPr>
        <p:spPr>
          <a:xfrm>
            <a:off x="685800" y="2194559"/>
            <a:ext cx="10324563" cy="4024125"/>
          </a:xfrm>
          <a:prstGeom prst="rect">
            <a:avLst/>
          </a:prstGeom>
          <a:noFill/>
          <a:ln>
            <a:noFill/>
          </a:ln>
        </p:spPr>
        <p:txBody>
          <a:bodyPr spcFirstLastPara="1" wrap="square" lIns="91425" tIns="45700" rIns="91425" bIns="45700" anchor="t" anchorCtr="0">
            <a:normAutofit/>
          </a:bodyPr>
          <a:lstStyle/>
          <a:p>
            <a:pPr marL="0" indent="0">
              <a:spcBef>
                <a:spcPts val="0"/>
              </a:spcBef>
              <a:buNone/>
            </a:pPr>
            <a:r>
              <a:rPr lang="en-US" u="sng" err="1">
                <a:latin typeface="Tahoma"/>
              </a:rPr>
              <a:t>DevSecOps</a:t>
            </a:r>
            <a:r>
              <a:rPr lang="en-US" u="sng" dirty="0">
                <a:latin typeface="Tahoma"/>
              </a:rPr>
              <a:t> Explained</a:t>
            </a:r>
            <a:endParaRPr lang="en-US"/>
          </a:p>
          <a:p>
            <a:pPr marL="457200" lvl="1" indent="0">
              <a:lnSpc>
                <a:spcPct val="110000"/>
              </a:lnSpc>
              <a:spcBef>
                <a:spcPts val="0"/>
              </a:spcBef>
              <a:buNone/>
            </a:pPr>
            <a:endParaRPr lang="en-US" sz="1600" dirty="0">
              <a:latin typeface="Tahoma"/>
              <a:ea typeface="Tahoma"/>
              <a:cs typeface="Tahoma"/>
            </a:endParaRPr>
          </a:p>
          <a:p>
            <a:pPr marL="457200" lvl="1" indent="0">
              <a:lnSpc>
                <a:spcPct val="110000"/>
              </a:lnSpc>
              <a:spcBef>
                <a:spcPts val="0"/>
              </a:spcBef>
              <a:buNone/>
            </a:pPr>
            <a:r>
              <a:rPr lang="en-US" sz="1600" dirty="0">
                <a:latin typeface="Tahoma"/>
                <a:ea typeface="Tahoma"/>
                <a:cs typeface="Tahoma"/>
              </a:rPr>
              <a:t>The </a:t>
            </a:r>
            <a:r>
              <a:rPr lang="en-US" sz="1600" err="1">
                <a:latin typeface="Tahoma"/>
                <a:ea typeface="Tahoma"/>
                <a:cs typeface="Tahoma"/>
              </a:rPr>
              <a:t>DevSecOps</a:t>
            </a:r>
            <a:r>
              <a:rPr lang="en-US" sz="1600" dirty="0">
                <a:latin typeface="Tahoma"/>
                <a:ea typeface="Tahoma"/>
                <a:cs typeface="Tahoma"/>
              </a:rPr>
              <a:t> pipeline is a software development and delivery approach that integrates security practices throughout the software development lifecycle. It emphasizes the collaboration between development, security, and operations teams to ensure that security is built into the software from the beginning and is continuously monitored and improved.</a:t>
            </a:r>
            <a:endParaRPr lang="en-US" dirty="0">
              <a:ea typeface="Tahoma"/>
              <a:cs typeface="Tahoma"/>
            </a:endParaRPr>
          </a:p>
          <a:p>
            <a:pPr marL="457200" lvl="1" indent="0">
              <a:lnSpc>
                <a:spcPct val="110000"/>
              </a:lnSpc>
              <a:spcBef>
                <a:spcPts val="0"/>
              </a:spcBef>
              <a:buNone/>
            </a:pPr>
            <a:endParaRPr lang="en-US" sz="1600" dirty="0">
              <a:latin typeface="Tahoma"/>
              <a:ea typeface="Tahoma"/>
              <a:cs typeface="Tahoma"/>
            </a:endParaRPr>
          </a:p>
          <a:p>
            <a:pPr marL="457200" lvl="1" indent="0">
              <a:lnSpc>
                <a:spcPct val="110000"/>
              </a:lnSpc>
              <a:spcBef>
                <a:spcPts val="0"/>
              </a:spcBef>
              <a:buNone/>
            </a:pPr>
            <a:r>
              <a:rPr lang="en-US" sz="1600" dirty="0">
                <a:solidFill>
                  <a:srgbClr val="FFFFFF"/>
                </a:solidFill>
                <a:latin typeface="Tahoma"/>
                <a:ea typeface="Tahoma"/>
                <a:cs typeface="Tahoma"/>
              </a:rPr>
              <a:t>Security automation is integrated at various stages of the </a:t>
            </a:r>
            <a:r>
              <a:rPr lang="en-US" sz="1600" dirty="0" err="1">
                <a:solidFill>
                  <a:srgbClr val="FFFFFF"/>
                </a:solidFill>
                <a:latin typeface="Tahoma"/>
                <a:ea typeface="Tahoma"/>
                <a:cs typeface="Tahoma"/>
              </a:rPr>
              <a:t>DevSecOps</a:t>
            </a:r>
            <a:r>
              <a:rPr lang="en-US" sz="1600" dirty="0">
                <a:solidFill>
                  <a:srgbClr val="FFFFFF"/>
                </a:solidFill>
                <a:latin typeface="Tahoma"/>
                <a:ea typeface="Tahoma"/>
                <a:cs typeface="Tahoma"/>
              </a:rPr>
              <a:t> pipeline, starting from code analysis during the build phase to continuous monitoring and response in the production environment. Tools like Clang, Coverity, and </a:t>
            </a:r>
            <a:r>
              <a:rPr lang="en-US" sz="1600" dirty="0" err="1">
                <a:solidFill>
                  <a:srgbClr val="FFFFFF"/>
                </a:solidFill>
                <a:latin typeface="Tahoma"/>
                <a:ea typeface="Tahoma"/>
                <a:cs typeface="Tahoma"/>
              </a:rPr>
              <a:t>CPPCheck</a:t>
            </a:r>
            <a:r>
              <a:rPr lang="en-US" sz="1600" dirty="0">
                <a:solidFill>
                  <a:srgbClr val="FFFFFF"/>
                </a:solidFill>
                <a:latin typeface="Tahoma"/>
                <a:ea typeface="Tahoma"/>
                <a:cs typeface="Tahoma"/>
              </a:rPr>
              <a:t> are used to perform static code analysis, vulnerability scanning, and compliance checks to enhance the security of the software throughout its lifecycle.</a:t>
            </a:r>
            <a:endParaRPr lang="en-US" dirty="0"/>
          </a:p>
          <a:p>
            <a:pPr marL="457200" lvl="1" indent="0">
              <a:lnSpc>
                <a:spcPct val="110000"/>
              </a:lnSpc>
              <a:spcBef>
                <a:spcPts val="0"/>
              </a:spcBef>
              <a:buNone/>
            </a:pPr>
            <a:endParaRPr lang="en-US" sz="1600" dirty="0">
              <a:latin typeface="Tahoma"/>
              <a:ea typeface="Tahoma"/>
              <a:cs typeface="Tahoma"/>
            </a:endParaRPr>
          </a:p>
          <a:p>
            <a:pPr marL="457200" lvl="1" indent="0">
              <a:lnSpc>
                <a:spcPct val="110000"/>
              </a:lnSpc>
              <a:spcBef>
                <a:spcPts val="0"/>
              </a:spcBef>
              <a:buNone/>
            </a:pPr>
            <a:endParaRPr lang="en-US" sz="1600" dirty="0">
              <a:latin typeface="Tahoma"/>
              <a:ea typeface="Tahoma"/>
              <a:cs typeface="Tahoma"/>
            </a:endParaRPr>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a:buSzPts val="4000"/>
            </a:pPr>
            <a:r>
              <a:rPr lang="en-US" dirty="0">
                <a:latin typeface="Tahoma"/>
              </a:rPr>
              <a:t>TOOLS - Continued</a:t>
            </a:r>
          </a:p>
        </p:txBody>
      </p:sp>
      <p:sp>
        <p:nvSpPr>
          <p:cNvPr id="210" name="Google Shape;210;p10"/>
          <p:cNvSpPr txBox="1">
            <a:spLocks noGrp="1"/>
          </p:cNvSpPr>
          <p:nvPr>
            <p:ph type="body" idx="1"/>
          </p:nvPr>
        </p:nvSpPr>
        <p:spPr>
          <a:xfrm>
            <a:off x="685800" y="2967291"/>
            <a:ext cx="5334000" cy="3616293"/>
          </a:xfrm>
          <a:prstGeom prst="rect">
            <a:avLst/>
          </a:prstGeom>
          <a:noFill/>
          <a:ln>
            <a:noFill/>
          </a:ln>
        </p:spPr>
        <p:txBody>
          <a:bodyPr spcFirstLastPara="1" wrap="square" lIns="91425" tIns="45700" rIns="91425" bIns="45700" anchor="t" anchorCtr="0">
            <a:normAutofit/>
          </a:bodyPr>
          <a:lstStyle/>
          <a:p>
            <a:pPr marL="228600" lvl="1" indent="0">
              <a:lnSpc>
                <a:spcPct val="110000"/>
              </a:lnSpc>
              <a:spcBef>
                <a:spcPts val="0"/>
              </a:spcBef>
              <a:buNone/>
            </a:pPr>
            <a:r>
              <a:rPr lang="en-US" sz="1400" b="1" dirty="0">
                <a:latin typeface="Tahoma"/>
                <a:ea typeface="Tahoma"/>
                <a:cs typeface="Tahoma"/>
              </a:rPr>
              <a:t>Build:</a:t>
            </a:r>
            <a:r>
              <a:rPr lang="en-US" sz="1400" dirty="0">
                <a:latin typeface="Tahoma"/>
                <a:ea typeface="Tahoma"/>
                <a:cs typeface="Tahoma"/>
              </a:rPr>
              <a:t> </a:t>
            </a:r>
            <a:r>
              <a:rPr lang="en-US" sz="1400" dirty="0">
                <a:solidFill>
                  <a:srgbClr val="FFFFFF"/>
                </a:solidFill>
                <a:latin typeface="Tahoma"/>
                <a:ea typeface="Tahoma"/>
                <a:cs typeface="Tahoma"/>
              </a:rPr>
              <a:t>During the build phase, the compiler and build tools can be used to compile the source code. Security checks will be introduced here, such as code analysis using tools like </a:t>
            </a:r>
            <a:r>
              <a:rPr lang="en-US" sz="1400" err="1">
                <a:solidFill>
                  <a:srgbClr val="FFFFFF"/>
                </a:solidFill>
                <a:latin typeface="Tahoma"/>
                <a:ea typeface="Tahoma"/>
                <a:cs typeface="Tahoma"/>
              </a:rPr>
              <a:t>CPPCheck</a:t>
            </a:r>
            <a:r>
              <a:rPr lang="en-US" sz="1400" dirty="0">
                <a:solidFill>
                  <a:srgbClr val="FFFFFF"/>
                </a:solidFill>
                <a:latin typeface="Tahoma"/>
                <a:ea typeface="Tahoma"/>
                <a:cs typeface="Tahoma"/>
              </a:rPr>
              <a:t> to identify potential vulnerabilities in the code.</a:t>
            </a:r>
            <a:endParaRPr lang="en-US" sz="1400" dirty="0">
              <a:solidFill>
                <a:srgbClr val="FFFFFF"/>
              </a:solidFill>
              <a:latin typeface="Tahoma"/>
            </a:endParaRPr>
          </a:p>
          <a:p>
            <a:pPr marL="228600" lvl="1" indent="0">
              <a:lnSpc>
                <a:spcPct val="110000"/>
              </a:lnSpc>
              <a:spcBef>
                <a:spcPts val="0"/>
              </a:spcBef>
              <a:buNone/>
            </a:pPr>
            <a:endParaRPr lang="en-US" sz="1400" dirty="0">
              <a:latin typeface="Tahoma"/>
              <a:ea typeface="Tahoma"/>
              <a:cs typeface="Tahoma"/>
            </a:endParaRPr>
          </a:p>
          <a:p>
            <a:pPr marL="228600" lvl="1" indent="0">
              <a:lnSpc>
                <a:spcPct val="110000"/>
              </a:lnSpc>
              <a:spcBef>
                <a:spcPts val="0"/>
              </a:spcBef>
              <a:buNone/>
            </a:pPr>
            <a:r>
              <a:rPr lang="en-US" sz="1400" b="1" dirty="0">
                <a:latin typeface="Tahoma"/>
                <a:ea typeface="Tahoma"/>
                <a:cs typeface="Tahoma"/>
              </a:rPr>
              <a:t>Verify and Test:</a:t>
            </a:r>
            <a:r>
              <a:rPr lang="en-US" sz="1400" dirty="0">
                <a:latin typeface="Tahoma"/>
                <a:ea typeface="Tahoma"/>
                <a:cs typeface="Tahoma"/>
              </a:rPr>
              <a:t> </a:t>
            </a:r>
            <a:r>
              <a:rPr lang="en-US" sz="1400" dirty="0">
                <a:solidFill>
                  <a:srgbClr val="FFFFFF"/>
                </a:solidFill>
                <a:latin typeface="Tahoma"/>
                <a:ea typeface="Tahoma"/>
                <a:cs typeface="Tahoma"/>
              </a:rPr>
              <a:t>Security automation tools like clang, a static code analysis tool, </a:t>
            </a:r>
            <a:r>
              <a:rPr lang="en-US" sz="1400" err="1">
                <a:solidFill>
                  <a:srgbClr val="FFFFFF"/>
                </a:solidFill>
                <a:latin typeface="Tahoma"/>
                <a:ea typeface="Tahoma"/>
                <a:cs typeface="Tahoma"/>
              </a:rPr>
              <a:t>Valgrind</a:t>
            </a:r>
            <a:r>
              <a:rPr lang="en-US" sz="1400" dirty="0">
                <a:solidFill>
                  <a:srgbClr val="FFFFFF"/>
                </a:solidFill>
                <a:latin typeface="Tahoma"/>
                <a:ea typeface="Tahoma"/>
                <a:cs typeface="Tahoma"/>
              </a:rPr>
              <a:t>, a dynamic analysis tool, and Coverity, a compliance testing tool will be integrated to identify vulnerabilities and security issues in the code. </a:t>
            </a:r>
          </a:p>
          <a:p>
            <a:pPr marL="228600" lvl="1" indent="0">
              <a:lnSpc>
                <a:spcPct val="110000"/>
              </a:lnSpc>
              <a:spcBef>
                <a:spcPts val="0"/>
              </a:spcBef>
              <a:buNone/>
            </a:pPr>
            <a:endParaRPr lang="en-US" sz="1400" dirty="0">
              <a:latin typeface="Tahoma"/>
              <a:ea typeface="Tahoma"/>
              <a:cs typeface="Tahoma"/>
            </a:endParaRPr>
          </a:p>
          <a:p>
            <a:pPr marL="228600" lvl="1" indent="0">
              <a:lnSpc>
                <a:spcPct val="110000"/>
              </a:lnSpc>
              <a:spcBef>
                <a:spcPts val="0"/>
              </a:spcBef>
              <a:buNone/>
            </a:pPr>
            <a:r>
              <a:rPr lang="en-US" sz="1400" b="1" dirty="0">
                <a:latin typeface="Tahoma"/>
                <a:ea typeface="Tahoma"/>
                <a:cs typeface="Tahoma"/>
              </a:rPr>
              <a:t>Transition and Health Check:</a:t>
            </a:r>
            <a:r>
              <a:rPr lang="en-US" sz="1400" dirty="0">
                <a:latin typeface="Tahoma"/>
                <a:ea typeface="Tahoma"/>
                <a:cs typeface="Tahoma"/>
              </a:rPr>
              <a:t> </a:t>
            </a:r>
            <a:r>
              <a:rPr lang="en-US" sz="1400" dirty="0">
                <a:solidFill>
                  <a:srgbClr val="FFFFFF"/>
                </a:solidFill>
                <a:latin typeface="Tahoma"/>
                <a:ea typeface="Tahoma"/>
                <a:cs typeface="Tahoma"/>
              </a:rPr>
              <a:t>Security automation is crucial during deployment to ensure that security configurations are applied correctly. Penetration testing tools like Kali Linux will be used to assess the security of the deployed application.</a:t>
            </a:r>
          </a:p>
        </p:txBody>
      </p:sp>
      <p:sp>
        <p:nvSpPr>
          <p:cNvPr id="2" name="Text Placeholder 1">
            <a:extLst>
              <a:ext uri="{FF2B5EF4-FFF2-40B4-BE49-F238E27FC236}">
                <a16:creationId xmlns:a16="http://schemas.microsoft.com/office/drawing/2014/main" id="{B745CE7B-5734-028A-DA5F-2ADD58751D42}"/>
              </a:ext>
            </a:extLst>
          </p:cNvPr>
          <p:cNvSpPr>
            <a:spLocks noGrp="1"/>
          </p:cNvSpPr>
          <p:nvPr>
            <p:ph type="body" idx="2"/>
          </p:nvPr>
        </p:nvSpPr>
        <p:spPr>
          <a:xfrm>
            <a:off x="6172200" y="2967291"/>
            <a:ext cx="5334000" cy="3251393"/>
          </a:xfrm>
        </p:spPr>
        <p:txBody>
          <a:bodyPr>
            <a:noAutofit/>
          </a:bodyPr>
          <a:lstStyle/>
          <a:p>
            <a:pPr marL="457200" lvl="1" indent="0">
              <a:lnSpc>
                <a:spcPct val="110000"/>
              </a:lnSpc>
              <a:spcBef>
                <a:spcPts val="0"/>
              </a:spcBef>
              <a:buNone/>
            </a:pPr>
            <a:r>
              <a:rPr lang="en-US" sz="1400" b="1" dirty="0">
                <a:latin typeface="Tahoma"/>
                <a:ea typeface="Tahoma"/>
                <a:cs typeface="Tahoma"/>
              </a:rPr>
              <a:t>Monitor and Detect:</a:t>
            </a:r>
            <a:r>
              <a:rPr lang="en-US" sz="1400" dirty="0">
                <a:latin typeface="Tahoma"/>
                <a:ea typeface="Tahoma"/>
                <a:cs typeface="Tahoma"/>
              </a:rPr>
              <a:t> </a:t>
            </a:r>
            <a:r>
              <a:rPr lang="en-US" sz="1400" dirty="0">
                <a:solidFill>
                  <a:srgbClr val="FFFFFF"/>
                </a:solidFill>
                <a:latin typeface="Tahoma"/>
                <a:ea typeface="Tahoma"/>
                <a:cs typeface="Tahoma"/>
              </a:rPr>
              <a:t>Security monitoring and detection tools like Splunk and LogRhythm should be employed to continuously collect and analyze logs, detect security events, and raise alerts in case of suspicious activities or potential intrusions. Intrusion detection systems are an essential part of this phase.</a:t>
            </a:r>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4" name="TextBox 3">
            <a:extLst>
              <a:ext uri="{FF2B5EF4-FFF2-40B4-BE49-F238E27FC236}">
                <a16:creationId xmlns:a16="http://schemas.microsoft.com/office/drawing/2014/main" id="{268A76D2-47DB-7E8B-65AE-59647A091152}"/>
              </a:ext>
            </a:extLst>
          </p:cNvPr>
          <p:cNvSpPr txBox="1"/>
          <p:nvPr/>
        </p:nvSpPr>
        <p:spPr>
          <a:xfrm>
            <a:off x="933721" y="1910366"/>
            <a:ext cx="4320860"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u="sng" dirty="0">
                <a:solidFill>
                  <a:srgbClr val="FFFFFF"/>
                </a:solidFill>
                <a:latin typeface="Tahoma"/>
                <a:ea typeface="Tahoma"/>
                <a:cs typeface="Tahoma"/>
              </a:rPr>
              <a:t>Security Automation Stages</a:t>
            </a:r>
            <a:endParaRPr lang="en-US" sz="2400">
              <a:solidFill>
                <a:srgbClr val="FFFFFF"/>
              </a:solidFill>
              <a:latin typeface="Tahoma"/>
              <a:ea typeface="Tahoma"/>
              <a:cs typeface="Tahoma"/>
            </a:endParaRPr>
          </a:p>
          <a:p>
            <a:r>
              <a:rPr lang="en-US" sz="1500" dirty="0">
                <a:solidFill>
                  <a:srgbClr val="FFFFFF"/>
                </a:solidFill>
                <a:latin typeface="Tahoma"/>
                <a:ea typeface="Tahoma"/>
                <a:cs typeface="Tahoma"/>
              </a:rPr>
              <a:t>Below are some of the stages that automation will be implemented</a:t>
            </a:r>
            <a:endParaRPr lang="en-US" dirty="0"/>
          </a:p>
          <a:p>
            <a:endParaRPr lang="en-US" dirty="0"/>
          </a:p>
        </p:txBody>
      </p:sp>
    </p:spTree>
    <p:custDataLst>
      <p:tags r:id="rId1"/>
    </p:custDataLst>
    <p:extLst>
      <p:ext uri="{BB962C8B-B14F-4D97-AF65-F5344CB8AC3E}">
        <p14:creationId xmlns:p14="http://schemas.microsoft.com/office/powerpoint/2010/main" val="3028673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latin typeface="Tahoma"/>
              </a:rPr>
              <a:t>RISKS AND BENEFITS</a:t>
            </a:r>
          </a:p>
        </p:txBody>
      </p:sp>
      <p:sp>
        <p:nvSpPr>
          <p:cNvPr id="217" name="Google Shape;217;p11"/>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0" indent="0">
              <a:spcBef>
                <a:spcPts val="0"/>
              </a:spcBef>
              <a:buSzPts val="2000"/>
            </a:pPr>
            <a:r>
              <a:rPr lang="en-US" sz="2000" dirty="0">
                <a:latin typeface="Tahoma"/>
              </a:rPr>
              <a:t>Current Problems</a:t>
            </a:r>
            <a:endParaRPr lang="en-US">
              <a:latin typeface="Tahoma"/>
            </a:endParaRPr>
          </a:p>
        </p:txBody>
      </p:sp>
      <p:sp>
        <p:nvSpPr>
          <p:cNvPr id="2" name="Text Placeholder 1">
            <a:extLst>
              <a:ext uri="{FF2B5EF4-FFF2-40B4-BE49-F238E27FC236}">
                <a16:creationId xmlns:a16="http://schemas.microsoft.com/office/drawing/2014/main" id="{F8591B9C-70BB-D921-6525-FC471DB2FE79}"/>
              </a:ext>
            </a:extLst>
          </p:cNvPr>
          <p:cNvSpPr>
            <a:spLocks noGrp="1"/>
          </p:cNvSpPr>
          <p:nvPr>
            <p:ph type="body" idx="2"/>
          </p:nvPr>
        </p:nvSpPr>
        <p:spPr>
          <a:xfrm>
            <a:off x="676030" y="2718950"/>
            <a:ext cx="3456432" cy="1038865"/>
          </a:xfrm>
        </p:spPr>
        <p:txBody>
          <a:bodyPr spcFirstLastPara="1" wrap="square" lIns="91425" tIns="45700" rIns="91425" bIns="45700" anchor="t" anchorCtr="0">
            <a:noAutofit/>
          </a:bodyPr>
          <a:lstStyle/>
          <a:p>
            <a:r>
              <a:rPr lang="en-US" dirty="0">
                <a:latin typeface="Tahoma"/>
              </a:rPr>
              <a:t>Current Vulnerabilities:</a:t>
            </a:r>
            <a:r>
              <a:rPr lang="en-US" dirty="0">
                <a:solidFill>
                  <a:srgbClr val="FFFFFF"/>
                </a:solidFill>
                <a:latin typeface="Tahoma"/>
              </a:rPr>
              <a:t> </a:t>
            </a:r>
          </a:p>
          <a:p>
            <a:pPr indent="0"/>
            <a:r>
              <a:rPr lang="en-US" sz="1200" dirty="0">
                <a:solidFill>
                  <a:srgbClr val="FFFFFF"/>
                </a:solidFill>
                <a:latin typeface="Tahoma"/>
              </a:rPr>
              <a:t>The organization currently lacks a comprehensive security policy, leaving systems and data vulnerable to threats and attacks.</a:t>
            </a:r>
            <a:endParaRPr lang="en-US" sz="1200" dirty="0">
              <a:latin typeface="Tahoma"/>
            </a:endParaRPr>
          </a:p>
          <a:p>
            <a:endParaRPr lang="en-US" sz="1200" dirty="0">
              <a:latin typeface="Tahoma"/>
            </a:endParaRPr>
          </a:p>
        </p:txBody>
      </p:sp>
      <p:sp>
        <p:nvSpPr>
          <p:cNvPr id="4" name="Text Placeholder 3">
            <a:extLst>
              <a:ext uri="{FF2B5EF4-FFF2-40B4-BE49-F238E27FC236}">
                <a16:creationId xmlns:a16="http://schemas.microsoft.com/office/drawing/2014/main" id="{BAACEB24-AAFA-BF0E-EFB0-7CDE4DB35E01}"/>
              </a:ext>
            </a:extLst>
          </p:cNvPr>
          <p:cNvSpPr>
            <a:spLocks noGrp="1"/>
          </p:cNvSpPr>
          <p:nvPr>
            <p:ph type="body" idx="4"/>
          </p:nvPr>
        </p:nvSpPr>
        <p:spPr>
          <a:xfrm>
            <a:off x="675878" y="4668721"/>
            <a:ext cx="3456432" cy="3314618"/>
          </a:xfrm>
        </p:spPr>
        <p:txBody>
          <a:bodyPr>
            <a:normAutofit/>
          </a:bodyPr>
          <a:lstStyle/>
          <a:p>
            <a:r>
              <a:rPr lang="en-US" dirty="0">
                <a:latin typeface="Tahoma"/>
              </a:rPr>
              <a:t>Implement Security Policy: </a:t>
            </a:r>
            <a:endParaRPr lang="en-US">
              <a:latin typeface="Tahoma"/>
            </a:endParaRPr>
          </a:p>
          <a:p>
            <a:pPr indent="0"/>
            <a:r>
              <a:rPr lang="en-US" sz="1200" dirty="0">
                <a:latin typeface="Tahoma"/>
              </a:rPr>
              <a:t>Acting now to implement the security policy will provide a structured framework for securing systems and data.</a:t>
            </a: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10" name="Google Shape;217;p11">
            <a:extLst>
              <a:ext uri="{FF2B5EF4-FFF2-40B4-BE49-F238E27FC236}">
                <a16:creationId xmlns:a16="http://schemas.microsoft.com/office/drawing/2014/main" id="{B090799B-89B3-2566-30E3-6DCB343DC7CD}"/>
              </a:ext>
            </a:extLst>
          </p:cNvPr>
          <p:cNvSpPr txBox="1">
            <a:spLocks/>
          </p:cNvSpPr>
          <p:nvPr/>
        </p:nvSpPr>
        <p:spPr>
          <a:xfrm>
            <a:off x="687947" y="4157522"/>
            <a:ext cx="3456432" cy="61732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9pPr>
          </a:lstStyle>
          <a:p>
            <a:pPr marL="0" indent="0">
              <a:spcBef>
                <a:spcPts val="0"/>
              </a:spcBef>
            </a:pPr>
            <a:r>
              <a:rPr lang="en-US" sz="2000" dirty="0">
                <a:latin typeface="Tahoma"/>
              </a:rPr>
              <a:t>Solutions</a:t>
            </a:r>
            <a:endParaRPr lang="en-US" dirty="0"/>
          </a:p>
        </p:txBody>
      </p:sp>
      <p:sp>
        <p:nvSpPr>
          <p:cNvPr id="13" name="Text Placeholder 1">
            <a:extLst>
              <a:ext uri="{FF2B5EF4-FFF2-40B4-BE49-F238E27FC236}">
                <a16:creationId xmlns:a16="http://schemas.microsoft.com/office/drawing/2014/main" id="{3E153E0E-1827-16C1-EC22-1EB94D0AA0D8}"/>
              </a:ext>
            </a:extLst>
          </p:cNvPr>
          <p:cNvSpPr txBox="1">
            <a:spLocks/>
          </p:cNvSpPr>
          <p:nvPr/>
        </p:nvSpPr>
        <p:spPr>
          <a:xfrm>
            <a:off x="3983754" y="2721097"/>
            <a:ext cx="3456432" cy="114618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9pPr>
          </a:lstStyle>
          <a:p>
            <a:r>
              <a:rPr lang="en-US">
                <a:latin typeface="Tahoma"/>
              </a:rPr>
              <a:t>Lack of Standardization:</a:t>
            </a:r>
            <a:r>
              <a:rPr lang="en-US" dirty="0">
                <a:solidFill>
                  <a:srgbClr val="FFFFFF"/>
                </a:solidFill>
                <a:latin typeface="Tahoma"/>
              </a:rPr>
              <a:t> </a:t>
            </a:r>
            <a:endParaRPr lang="en-US" dirty="0"/>
          </a:p>
          <a:p>
            <a:pPr indent="0"/>
            <a:r>
              <a:rPr lang="en-US" sz="1200" dirty="0">
                <a:solidFill>
                  <a:srgbClr val="FFFFFF"/>
                </a:solidFill>
                <a:latin typeface="Tahoma"/>
              </a:rPr>
              <a:t>There is no standardized approach to security practices, leading to inconsistencies and potential security gaps.</a:t>
            </a:r>
            <a:endParaRPr lang="en-US" sz="1200" dirty="0">
              <a:latin typeface="Tahoma"/>
            </a:endParaRPr>
          </a:p>
          <a:p>
            <a:endParaRPr lang="en-US" sz="1200" dirty="0">
              <a:latin typeface="Tahoma"/>
            </a:endParaRPr>
          </a:p>
        </p:txBody>
      </p:sp>
      <p:sp>
        <p:nvSpPr>
          <p:cNvPr id="15" name="Text Placeholder 1">
            <a:extLst>
              <a:ext uri="{FF2B5EF4-FFF2-40B4-BE49-F238E27FC236}">
                <a16:creationId xmlns:a16="http://schemas.microsoft.com/office/drawing/2014/main" id="{5442439B-0486-F066-7409-E267559BBD9A}"/>
              </a:ext>
            </a:extLst>
          </p:cNvPr>
          <p:cNvSpPr txBox="1">
            <a:spLocks/>
          </p:cNvSpPr>
          <p:nvPr/>
        </p:nvSpPr>
        <p:spPr>
          <a:xfrm>
            <a:off x="7192740" y="2716280"/>
            <a:ext cx="3456432" cy="114618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9pPr>
          </a:lstStyle>
          <a:p>
            <a:r>
              <a:rPr lang="en-US" dirty="0">
                <a:latin typeface="Tahoma"/>
              </a:rPr>
              <a:t>Compliance Risks:</a:t>
            </a:r>
            <a:r>
              <a:rPr lang="en-US" dirty="0">
                <a:solidFill>
                  <a:srgbClr val="FFFFFF"/>
                </a:solidFill>
                <a:latin typeface="Tahoma"/>
              </a:rPr>
              <a:t> </a:t>
            </a:r>
            <a:endParaRPr lang="en-US"/>
          </a:p>
          <a:p>
            <a:pPr indent="0"/>
            <a:r>
              <a:rPr lang="en-US" sz="1200" dirty="0">
                <a:solidFill>
                  <a:srgbClr val="FFFFFF"/>
                </a:solidFill>
                <a:latin typeface="Tahoma"/>
              </a:rPr>
              <a:t>Failure to implement security measures may result in non-compliance with industry regulations and legal requirements.</a:t>
            </a:r>
            <a:endParaRPr lang="en-US" sz="1200">
              <a:latin typeface="Tahoma"/>
            </a:endParaRPr>
          </a:p>
          <a:p>
            <a:endParaRPr lang="en-US" sz="1200" dirty="0">
              <a:latin typeface="Tahoma"/>
            </a:endParaRPr>
          </a:p>
        </p:txBody>
      </p:sp>
      <p:sp>
        <p:nvSpPr>
          <p:cNvPr id="17" name="Text Placeholder 3">
            <a:extLst>
              <a:ext uri="{FF2B5EF4-FFF2-40B4-BE49-F238E27FC236}">
                <a16:creationId xmlns:a16="http://schemas.microsoft.com/office/drawing/2014/main" id="{D19FB9CD-CF97-1158-13A9-56D3D6918133}"/>
              </a:ext>
            </a:extLst>
          </p:cNvPr>
          <p:cNvSpPr txBox="1">
            <a:spLocks/>
          </p:cNvSpPr>
          <p:nvPr/>
        </p:nvSpPr>
        <p:spPr>
          <a:xfrm>
            <a:off x="3983602" y="4670866"/>
            <a:ext cx="3456432" cy="108723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9pPr>
          </a:lstStyle>
          <a:p>
            <a:r>
              <a:rPr lang="en-US" dirty="0">
                <a:latin typeface="Tahoma"/>
              </a:rPr>
              <a:t>Standardize Security Practices: </a:t>
            </a:r>
            <a:endParaRPr lang="en-US" dirty="0"/>
          </a:p>
          <a:p>
            <a:pPr indent="0"/>
            <a:r>
              <a:rPr lang="en-US" sz="1200" dirty="0">
                <a:latin typeface="Tahoma"/>
              </a:rPr>
              <a:t>The policy will establish consistent security practices and procedures across the organization.</a:t>
            </a:r>
          </a:p>
        </p:txBody>
      </p:sp>
      <p:sp>
        <p:nvSpPr>
          <p:cNvPr id="19" name="Text Placeholder 3">
            <a:extLst>
              <a:ext uri="{FF2B5EF4-FFF2-40B4-BE49-F238E27FC236}">
                <a16:creationId xmlns:a16="http://schemas.microsoft.com/office/drawing/2014/main" id="{8A763384-CBD2-DAB3-E00C-CFEC31453AE6}"/>
              </a:ext>
            </a:extLst>
          </p:cNvPr>
          <p:cNvSpPr txBox="1">
            <a:spLocks/>
          </p:cNvSpPr>
          <p:nvPr/>
        </p:nvSpPr>
        <p:spPr>
          <a:xfrm>
            <a:off x="7197817" y="4674583"/>
            <a:ext cx="3456432" cy="114584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9pPr>
          </a:lstStyle>
          <a:p>
            <a:r>
              <a:rPr lang="en-US" dirty="0">
                <a:latin typeface="Tahoma"/>
              </a:rPr>
              <a:t>Ensure Compliance: </a:t>
            </a:r>
            <a:endParaRPr lang="en-US" dirty="0"/>
          </a:p>
          <a:p>
            <a:pPr indent="0"/>
            <a:r>
              <a:rPr lang="en-US" sz="1200" dirty="0">
                <a:latin typeface="Tahoma"/>
              </a:rPr>
              <a:t>Implementation of the policy will help the organization meet industry compliance standards and reduce legal risks.</a:t>
            </a:r>
            <a:endParaRPr lang="en-US" sz="1200" dirty="0"/>
          </a:p>
        </p:txBody>
      </p:sp>
      <p:cxnSp>
        <p:nvCxnSpPr>
          <p:cNvPr id="20" name="Straight Arrow Connector 19">
            <a:extLst>
              <a:ext uri="{FF2B5EF4-FFF2-40B4-BE49-F238E27FC236}">
                <a16:creationId xmlns:a16="http://schemas.microsoft.com/office/drawing/2014/main" id="{515F194C-E091-0A78-9BD5-5873D435D9E8}"/>
              </a:ext>
            </a:extLst>
          </p:cNvPr>
          <p:cNvCxnSpPr/>
          <p:nvPr/>
        </p:nvCxnSpPr>
        <p:spPr>
          <a:xfrm flipV="1">
            <a:off x="793262" y="2528278"/>
            <a:ext cx="1617785" cy="3907"/>
          </a:xfrm>
          <a:prstGeom prst="straightConnector1">
            <a:avLst/>
          </a:prstGeom>
          <a:ln>
            <a:solidFill>
              <a:schemeClr val="bg1"/>
            </a:solidFill>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2D5830F1-CEAA-0229-0F01-A3BC6CEDAA8A}"/>
              </a:ext>
            </a:extLst>
          </p:cNvPr>
          <p:cNvCxnSpPr>
            <a:cxnSpLocks/>
          </p:cNvCxnSpPr>
          <p:nvPr/>
        </p:nvCxnSpPr>
        <p:spPr>
          <a:xfrm flipV="1">
            <a:off x="793262" y="4462585"/>
            <a:ext cx="1617785" cy="3907"/>
          </a:xfrm>
          <a:prstGeom prst="straightConnector1">
            <a:avLst/>
          </a:prstGeom>
          <a:ln>
            <a:solidFill>
              <a:schemeClr val="bg1"/>
            </a:solidFill>
          </a:ln>
        </p:spPr>
        <p:style>
          <a:lnRef idx="1">
            <a:schemeClr val="dk1"/>
          </a:lnRef>
          <a:fillRef idx="0">
            <a:schemeClr val="dk1"/>
          </a:fillRef>
          <a:effectRef idx="0">
            <a:schemeClr val="dk1"/>
          </a:effectRef>
          <a:fontRef idx="minor">
            <a:schemeClr val="tx1"/>
          </a:fontRef>
        </p:style>
      </p:cxn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latin typeface="Tahoma"/>
              </a:rPr>
              <a:t>RISKS AND BENEFITS</a:t>
            </a:r>
          </a:p>
        </p:txBody>
      </p:sp>
      <p:sp>
        <p:nvSpPr>
          <p:cNvPr id="217" name="Google Shape;217;p11"/>
          <p:cNvSpPr txBox="1">
            <a:spLocks noGrp="1"/>
          </p:cNvSpPr>
          <p:nvPr>
            <p:ph type="body" idx="1"/>
          </p:nvPr>
        </p:nvSpPr>
        <p:spPr>
          <a:xfrm>
            <a:off x="656492" y="2075080"/>
            <a:ext cx="3456432" cy="617320"/>
          </a:xfrm>
          <a:prstGeom prst="rect">
            <a:avLst/>
          </a:prstGeom>
          <a:noFill/>
          <a:ln>
            <a:noFill/>
          </a:ln>
        </p:spPr>
        <p:txBody>
          <a:bodyPr spcFirstLastPara="1" wrap="square" lIns="91425" tIns="45700" rIns="91425" bIns="45700" anchor="t" anchorCtr="0">
            <a:normAutofit/>
          </a:bodyPr>
          <a:lstStyle/>
          <a:p>
            <a:pPr marL="0" indent="0">
              <a:spcBef>
                <a:spcPts val="0"/>
              </a:spcBef>
            </a:pPr>
            <a:r>
              <a:rPr lang="en-US" sz="2000" dirty="0">
                <a:latin typeface="Tahoma"/>
              </a:rPr>
              <a:t>Risks</a:t>
            </a:r>
            <a:endParaRPr lang="en-US" dirty="0"/>
          </a:p>
        </p:txBody>
      </p:sp>
      <p:sp>
        <p:nvSpPr>
          <p:cNvPr id="2" name="Text Placeholder 1">
            <a:extLst>
              <a:ext uri="{FF2B5EF4-FFF2-40B4-BE49-F238E27FC236}">
                <a16:creationId xmlns:a16="http://schemas.microsoft.com/office/drawing/2014/main" id="{F8591B9C-70BB-D921-6525-FC471DB2FE79}"/>
              </a:ext>
            </a:extLst>
          </p:cNvPr>
          <p:cNvSpPr>
            <a:spLocks noGrp="1"/>
          </p:cNvSpPr>
          <p:nvPr>
            <p:ph type="body" idx="2"/>
          </p:nvPr>
        </p:nvSpPr>
        <p:spPr>
          <a:xfrm>
            <a:off x="617415" y="2689642"/>
            <a:ext cx="5293046" cy="3734208"/>
          </a:xfrm>
        </p:spPr>
        <p:txBody>
          <a:bodyPr spcFirstLastPara="1" wrap="square" lIns="91425" tIns="45700" rIns="91425" bIns="45700" anchor="t" anchorCtr="0">
            <a:noAutofit/>
          </a:bodyPr>
          <a:lstStyle/>
          <a:p>
            <a:r>
              <a:rPr lang="en-US" dirty="0">
                <a:latin typeface="Tahoma"/>
                <a:ea typeface="Tahoma"/>
                <a:cs typeface="Tahoma"/>
              </a:rPr>
              <a:t>Security Breaches:</a:t>
            </a:r>
            <a:r>
              <a:rPr lang="en-US" dirty="0">
                <a:solidFill>
                  <a:srgbClr val="FFFFFF"/>
                </a:solidFill>
                <a:latin typeface="Tahoma"/>
                <a:ea typeface="Tahoma"/>
                <a:cs typeface="Tahoma"/>
              </a:rPr>
              <a:t> </a:t>
            </a:r>
            <a:endParaRPr lang="en-US"/>
          </a:p>
          <a:p>
            <a:pPr indent="0">
              <a:lnSpc>
                <a:spcPct val="110000"/>
              </a:lnSpc>
            </a:pPr>
            <a:r>
              <a:rPr lang="en-US" sz="1200" dirty="0">
                <a:solidFill>
                  <a:srgbClr val="FFFFFF"/>
                </a:solidFill>
                <a:latin typeface="Tahoma"/>
                <a:ea typeface="Tahoma"/>
                <a:cs typeface="Tahoma"/>
              </a:rPr>
              <a:t>Waiting to implement the security policy increases the risk of security breaches and data leaks.</a:t>
            </a:r>
            <a:endParaRPr lang="en-US"/>
          </a:p>
          <a:p>
            <a:r>
              <a:rPr lang="en-US" dirty="0">
                <a:latin typeface="Tahoma"/>
                <a:ea typeface="Tahoma"/>
                <a:cs typeface="Tahoma"/>
              </a:rPr>
              <a:t>Reputation Damage:</a:t>
            </a:r>
            <a:r>
              <a:rPr lang="en-US" dirty="0">
                <a:solidFill>
                  <a:srgbClr val="FFFFFF"/>
                </a:solidFill>
                <a:latin typeface="Tahoma"/>
                <a:ea typeface="Tahoma"/>
                <a:cs typeface="Tahoma"/>
              </a:rPr>
              <a:t> </a:t>
            </a:r>
          </a:p>
          <a:p>
            <a:pPr indent="0">
              <a:lnSpc>
                <a:spcPct val="110000"/>
              </a:lnSpc>
            </a:pPr>
            <a:r>
              <a:rPr lang="en-US" sz="1200" dirty="0">
                <a:solidFill>
                  <a:srgbClr val="FFFFFF"/>
                </a:solidFill>
                <a:latin typeface="Tahoma"/>
                <a:ea typeface="Tahoma"/>
                <a:cs typeface="Tahoma"/>
              </a:rPr>
              <a:t>Security incidents can damage the organization's reputation and erode customer trust.</a:t>
            </a:r>
            <a:endParaRPr lang="en-US" sz="1200">
              <a:latin typeface="Tahoma"/>
            </a:endParaRPr>
          </a:p>
          <a:p>
            <a:r>
              <a:rPr lang="en-US" dirty="0">
                <a:latin typeface="Tahoma"/>
                <a:ea typeface="Tahoma"/>
                <a:cs typeface="Tahoma"/>
              </a:rPr>
              <a:t>Legal Consequences:</a:t>
            </a:r>
            <a:r>
              <a:rPr lang="en-US" dirty="0">
                <a:solidFill>
                  <a:srgbClr val="FFFFFF"/>
                </a:solidFill>
                <a:latin typeface="Tahoma"/>
                <a:ea typeface="Tahoma"/>
                <a:cs typeface="Tahoma"/>
              </a:rPr>
              <a:t> </a:t>
            </a:r>
          </a:p>
          <a:p>
            <a:pPr indent="0">
              <a:lnSpc>
                <a:spcPct val="110000"/>
              </a:lnSpc>
            </a:pPr>
            <a:r>
              <a:rPr lang="en-US" sz="1200" dirty="0">
                <a:solidFill>
                  <a:srgbClr val="FFFFFF"/>
                </a:solidFill>
                <a:latin typeface="Tahoma"/>
                <a:ea typeface="Tahoma"/>
                <a:cs typeface="Tahoma"/>
              </a:rPr>
              <a:t>Delaying security measures may result in legal consequences, fines, or regulatory actions for non-compliance.</a:t>
            </a:r>
            <a:endParaRPr lang="en-US" sz="1200"/>
          </a:p>
          <a:p>
            <a:r>
              <a:rPr lang="en-US" dirty="0">
                <a:solidFill>
                  <a:srgbClr val="FFFFFF"/>
                </a:solidFill>
                <a:latin typeface="Tahoma"/>
                <a:ea typeface="Tahoma"/>
                <a:cs typeface="Tahoma"/>
              </a:rPr>
              <a:t>Higher Remediation Costs: </a:t>
            </a:r>
          </a:p>
          <a:p>
            <a:pPr indent="0">
              <a:lnSpc>
                <a:spcPct val="110000"/>
              </a:lnSpc>
            </a:pPr>
            <a:r>
              <a:rPr lang="en-US" sz="1200" dirty="0">
                <a:solidFill>
                  <a:srgbClr val="FFFFFF"/>
                </a:solidFill>
                <a:latin typeface="Tahoma"/>
                <a:ea typeface="Tahoma"/>
                <a:cs typeface="Tahoma"/>
              </a:rPr>
              <a:t>Addressing security issues after a breach is typically more expensive than proactive prevention.</a:t>
            </a:r>
            <a:endParaRPr lang="en-US" sz="1200"/>
          </a:p>
          <a:p>
            <a:endParaRPr lang="en-US" dirty="0">
              <a:latin typeface="Tahoma"/>
            </a:endParaRPr>
          </a:p>
          <a:p>
            <a:endParaRPr lang="en-US" sz="1200" dirty="0">
              <a:latin typeface="Tahoma"/>
            </a:endParaRPr>
          </a:p>
        </p:txBody>
      </p:sp>
      <p:sp>
        <p:nvSpPr>
          <p:cNvPr id="6" name="Text Placeholder 5">
            <a:extLst>
              <a:ext uri="{FF2B5EF4-FFF2-40B4-BE49-F238E27FC236}">
                <a16:creationId xmlns:a16="http://schemas.microsoft.com/office/drawing/2014/main" id="{FF759C3B-15D6-06F4-085F-6AF98CE152BF}"/>
              </a:ext>
            </a:extLst>
          </p:cNvPr>
          <p:cNvSpPr>
            <a:spLocks noGrp="1"/>
          </p:cNvSpPr>
          <p:nvPr>
            <p:ph type="body" idx="4"/>
          </p:nvPr>
        </p:nvSpPr>
        <p:spPr>
          <a:xfrm>
            <a:off x="6232781" y="2689145"/>
            <a:ext cx="5185585" cy="3822617"/>
          </a:xfrm>
        </p:spPr>
        <p:txBody>
          <a:bodyPr>
            <a:normAutofit/>
          </a:bodyPr>
          <a:lstStyle/>
          <a:p>
            <a:r>
              <a:rPr lang="en-US" dirty="0">
                <a:solidFill>
                  <a:schemeClr val="bg1"/>
                </a:solidFill>
                <a:latin typeface="Tahoma"/>
                <a:ea typeface="Tahoma"/>
                <a:cs typeface="Tahoma"/>
              </a:rPr>
              <a:t>Enhanced Security: </a:t>
            </a:r>
            <a:endParaRPr lang="en-US" dirty="0">
              <a:solidFill>
                <a:schemeClr val="bg1"/>
              </a:solidFill>
              <a:ea typeface="Tahoma"/>
              <a:cs typeface="Tahoma"/>
            </a:endParaRPr>
          </a:p>
          <a:p>
            <a:pPr indent="0">
              <a:lnSpc>
                <a:spcPct val="110000"/>
              </a:lnSpc>
            </a:pPr>
            <a:r>
              <a:rPr lang="en-US" sz="1200" dirty="0">
                <a:solidFill>
                  <a:schemeClr val="bg1"/>
                </a:solidFill>
                <a:latin typeface="Tahoma"/>
                <a:ea typeface="Tahoma"/>
                <a:cs typeface="Tahoma"/>
              </a:rPr>
              <a:t>Implementing the security policy will strengthen the organization's security posture, reducing the likelihood of successful cyberattacks.</a:t>
            </a:r>
            <a:endParaRPr lang="en-US" sz="1200">
              <a:solidFill>
                <a:schemeClr val="bg1"/>
              </a:solidFill>
              <a:ea typeface="Tahoma"/>
              <a:cs typeface="Tahoma"/>
            </a:endParaRPr>
          </a:p>
          <a:p>
            <a:r>
              <a:rPr lang="en-US" dirty="0">
                <a:solidFill>
                  <a:schemeClr val="bg1"/>
                </a:solidFill>
                <a:latin typeface="Tahoma"/>
                <a:ea typeface="Tahoma"/>
                <a:cs typeface="Tahoma"/>
              </a:rPr>
              <a:t>Improved Compliance: </a:t>
            </a:r>
            <a:endParaRPr lang="en-US" dirty="0">
              <a:solidFill>
                <a:schemeClr val="bg1"/>
              </a:solidFill>
              <a:ea typeface="Tahoma"/>
              <a:cs typeface="Tahoma"/>
            </a:endParaRPr>
          </a:p>
          <a:p>
            <a:pPr indent="0">
              <a:lnSpc>
                <a:spcPct val="110000"/>
              </a:lnSpc>
            </a:pPr>
            <a:r>
              <a:rPr lang="en-US" sz="1200" dirty="0">
                <a:solidFill>
                  <a:schemeClr val="bg1"/>
                </a:solidFill>
                <a:latin typeface="Tahoma"/>
                <a:ea typeface="Tahoma"/>
                <a:cs typeface="Tahoma"/>
              </a:rPr>
              <a:t>Early adoption of security measures ensures compliance with industry regulations and standards.</a:t>
            </a:r>
            <a:endParaRPr lang="en-US" sz="1200">
              <a:solidFill>
                <a:schemeClr val="bg1"/>
              </a:solidFill>
            </a:endParaRPr>
          </a:p>
          <a:p>
            <a:r>
              <a:rPr lang="en-US" dirty="0">
                <a:solidFill>
                  <a:schemeClr val="bg1"/>
                </a:solidFill>
                <a:latin typeface="Tahoma"/>
                <a:ea typeface="Tahoma"/>
                <a:cs typeface="Tahoma"/>
              </a:rPr>
              <a:t>Risk Mitigation: </a:t>
            </a:r>
            <a:endParaRPr lang="en-US" dirty="0">
              <a:solidFill>
                <a:schemeClr val="bg1"/>
              </a:solidFill>
              <a:ea typeface="Tahoma"/>
              <a:cs typeface="Tahoma"/>
            </a:endParaRPr>
          </a:p>
          <a:p>
            <a:pPr indent="0">
              <a:lnSpc>
                <a:spcPct val="120000"/>
              </a:lnSpc>
            </a:pPr>
            <a:r>
              <a:rPr lang="en-US" sz="1200" dirty="0">
                <a:solidFill>
                  <a:schemeClr val="bg1"/>
                </a:solidFill>
                <a:latin typeface="Tahoma"/>
                <a:ea typeface="Tahoma"/>
                <a:cs typeface="Tahoma"/>
              </a:rPr>
              <a:t>Proactive security measures minimize the risk of costly security incidents and associated damages.</a:t>
            </a:r>
            <a:endParaRPr lang="en-US" sz="1200">
              <a:solidFill>
                <a:schemeClr val="bg1"/>
              </a:solidFill>
            </a:endParaRPr>
          </a:p>
          <a:p>
            <a:r>
              <a:rPr lang="en-US" dirty="0">
                <a:solidFill>
                  <a:schemeClr val="bg1"/>
                </a:solidFill>
                <a:latin typeface="Tahoma"/>
                <a:ea typeface="Tahoma"/>
                <a:cs typeface="Tahoma"/>
              </a:rPr>
              <a:t>Customer Trust: </a:t>
            </a:r>
            <a:endParaRPr lang="en-US" dirty="0">
              <a:solidFill>
                <a:schemeClr val="bg1"/>
              </a:solidFill>
              <a:ea typeface="Tahoma"/>
              <a:cs typeface="Tahoma"/>
            </a:endParaRPr>
          </a:p>
          <a:p>
            <a:pPr indent="0">
              <a:lnSpc>
                <a:spcPct val="110000"/>
              </a:lnSpc>
            </a:pPr>
            <a:r>
              <a:rPr lang="en-US" sz="1200" dirty="0">
                <a:solidFill>
                  <a:schemeClr val="bg1"/>
                </a:solidFill>
                <a:latin typeface="Tahoma"/>
                <a:ea typeface="Tahoma"/>
                <a:cs typeface="Tahoma"/>
              </a:rPr>
              <a:t>Demonstrating commitment to security builds trust                  with customers and partners.</a:t>
            </a:r>
            <a:endParaRPr lang="en-US" sz="1200">
              <a:solidFill>
                <a:schemeClr val="bg1"/>
              </a:solidFill>
            </a:endParaRPr>
          </a:p>
          <a:p>
            <a:endParaRPr lang="en-US" dirty="0">
              <a:solidFill>
                <a:schemeClr val="bg1"/>
              </a:solidFill>
              <a:latin typeface="Tahoma"/>
            </a:endParaRP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10" name="Google Shape;217;p11">
            <a:extLst>
              <a:ext uri="{FF2B5EF4-FFF2-40B4-BE49-F238E27FC236}">
                <a16:creationId xmlns:a16="http://schemas.microsoft.com/office/drawing/2014/main" id="{B090799B-89B3-2566-30E3-6DCB343DC7CD}"/>
              </a:ext>
            </a:extLst>
          </p:cNvPr>
          <p:cNvSpPr txBox="1">
            <a:spLocks/>
          </p:cNvSpPr>
          <p:nvPr/>
        </p:nvSpPr>
        <p:spPr>
          <a:xfrm>
            <a:off x="6235081" y="2077226"/>
            <a:ext cx="3456432" cy="61732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9pPr>
          </a:lstStyle>
          <a:p>
            <a:pPr marL="0" indent="0">
              <a:spcBef>
                <a:spcPts val="0"/>
              </a:spcBef>
            </a:pPr>
            <a:r>
              <a:rPr lang="en-US" sz="2000" dirty="0">
                <a:latin typeface="Tahoma"/>
              </a:rPr>
              <a:t>Benefits</a:t>
            </a:r>
            <a:endParaRPr lang="en-US" dirty="0"/>
          </a:p>
        </p:txBody>
      </p:sp>
      <p:cxnSp>
        <p:nvCxnSpPr>
          <p:cNvPr id="12" name="Straight Arrow Connector 11">
            <a:extLst>
              <a:ext uri="{FF2B5EF4-FFF2-40B4-BE49-F238E27FC236}">
                <a16:creationId xmlns:a16="http://schemas.microsoft.com/office/drawing/2014/main" id="{53651C6A-982A-0353-B017-6A8652AF03F7}"/>
              </a:ext>
            </a:extLst>
          </p:cNvPr>
          <p:cNvCxnSpPr/>
          <p:nvPr/>
        </p:nvCxnSpPr>
        <p:spPr>
          <a:xfrm flipV="1">
            <a:off x="763954" y="2440355"/>
            <a:ext cx="699478" cy="3907"/>
          </a:xfrm>
          <a:prstGeom prst="straightConnector1">
            <a:avLst/>
          </a:prstGeom>
          <a:ln>
            <a:solidFill>
              <a:schemeClr val="bg1"/>
            </a:solidFill>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DDE49F2D-9D94-7846-1C08-55EB9912A9B3}"/>
              </a:ext>
            </a:extLst>
          </p:cNvPr>
          <p:cNvCxnSpPr>
            <a:cxnSpLocks/>
          </p:cNvCxnSpPr>
          <p:nvPr/>
        </p:nvCxnSpPr>
        <p:spPr>
          <a:xfrm flipV="1">
            <a:off x="6342184" y="2440355"/>
            <a:ext cx="699478" cy="3907"/>
          </a:xfrm>
          <a:prstGeom prst="straightConnector1">
            <a:avLst/>
          </a:prstGeom>
          <a:ln>
            <a:solidFill>
              <a:schemeClr val="bg1"/>
            </a:solidFill>
          </a:ln>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1123984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latin typeface="Tahoma"/>
              </a:rPr>
              <a:t>RISKS AND BENEFITS</a:t>
            </a:r>
          </a:p>
        </p:txBody>
      </p:sp>
      <p:sp>
        <p:nvSpPr>
          <p:cNvPr id="217" name="Google Shape;217;p11"/>
          <p:cNvSpPr txBox="1">
            <a:spLocks noGrp="1"/>
          </p:cNvSpPr>
          <p:nvPr>
            <p:ph type="body" idx="1"/>
          </p:nvPr>
        </p:nvSpPr>
        <p:spPr>
          <a:xfrm>
            <a:off x="646723" y="1801542"/>
            <a:ext cx="5078124" cy="627089"/>
          </a:xfrm>
          <a:prstGeom prst="rect">
            <a:avLst/>
          </a:prstGeom>
          <a:noFill/>
          <a:ln>
            <a:noFill/>
          </a:ln>
        </p:spPr>
        <p:txBody>
          <a:bodyPr spcFirstLastPara="1" wrap="square" lIns="91425" tIns="45700" rIns="91425" bIns="45700" anchor="t" anchorCtr="0">
            <a:normAutofit/>
          </a:bodyPr>
          <a:lstStyle/>
          <a:p>
            <a:pPr marL="0" indent="0">
              <a:spcBef>
                <a:spcPts val="0"/>
              </a:spcBef>
            </a:pPr>
            <a:r>
              <a:rPr lang="en-US" sz="2000" b="1" dirty="0">
                <a:latin typeface="Tahoma"/>
              </a:rPr>
              <a:t>Recommended Next Steps</a:t>
            </a:r>
            <a:endParaRPr lang="en-US" b="1"/>
          </a:p>
        </p:txBody>
      </p:sp>
      <p:sp>
        <p:nvSpPr>
          <p:cNvPr id="2" name="Text Placeholder 1">
            <a:extLst>
              <a:ext uri="{FF2B5EF4-FFF2-40B4-BE49-F238E27FC236}">
                <a16:creationId xmlns:a16="http://schemas.microsoft.com/office/drawing/2014/main" id="{F8591B9C-70BB-D921-6525-FC471DB2FE79}"/>
              </a:ext>
            </a:extLst>
          </p:cNvPr>
          <p:cNvSpPr>
            <a:spLocks noGrp="1"/>
          </p:cNvSpPr>
          <p:nvPr>
            <p:ph type="body" idx="2"/>
          </p:nvPr>
        </p:nvSpPr>
        <p:spPr>
          <a:xfrm>
            <a:off x="607646" y="2416104"/>
            <a:ext cx="7188277" cy="3870977"/>
          </a:xfrm>
        </p:spPr>
        <p:txBody>
          <a:bodyPr spcFirstLastPara="1" wrap="square" lIns="91425" tIns="45700" rIns="91425" bIns="45700" anchor="t" anchorCtr="0">
            <a:noAutofit/>
          </a:bodyPr>
          <a:lstStyle/>
          <a:p>
            <a:r>
              <a:rPr lang="en-US" b="1" dirty="0">
                <a:latin typeface="Tahoma"/>
                <a:ea typeface="Tahoma"/>
                <a:cs typeface="Tahoma"/>
              </a:rPr>
              <a:t>Immediate Implementation:</a:t>
            </a:r>
            <a:r>
              <a:rPr lang="en-US" dirty="0">
                <a:solidFill>
                  <a:srgbClr val="FFFFFF"/>
                </a:solidFill>
                <a:latin typeface="Tahoma"/>
                <a:ea typeface="Tahoma"/>
                <a:cs typeface="Tahoma"/>
              </a:rPr>
              <a:t> Start implementing the security policy without delay to address current vulnerabilities.</a:t>
            </a:r>
            <a:endParaRPr lang="en-US" dirty="0"/>
          </a:p>
          <a:p>
            <a:endParaRPr lang="en-US" b="1" dirty="0">
              <a:solidFill>
                <a:srgbClr val="FFFFFF"/>
              </a:solidFill>
              <a:latin typeface="Tahoma"/>
              <a:ea typeface="Tahoma"/>
              <a:cs typeface="Tahoma"/>
            </a:endParaRPr>
          </a:p>
          <a:p>
            <a:r>
              <a:rPr lang="en-US" b="1" dirty="0">
                <a:solidFill>
                  <a:srgbClr val="FFFFFF"/>
                </a:solidFill>
                <a:latin typeface="Tahoma"/>
                <a:ea typeface="Tahoma"/>
                <a:cs typeface="Tahoma"/>
              </a:rPr>
              <a:t>Accountability</a:t>
            </a:r>
            <a:r>
              <a:rPr lang="en-US" b="1" dirty="0">
                <a:latin typeface="Tahoma"/>
                <a:ea typeface="Tahoma"/>
                <a:cs typeface="Tahoma"/>
              </a:rPr>
              <a:t>:</a:t>
            </a:r>
            <a:r>
              <a:rPr lang="en-US" dirty="0">
                <a:solidFill>
                  <a:srgbClr val="FFFFFF"/>
                </a:solidFill>
                <a:latin typeface="Tahoma"/>
                <a:ea typeface="Tahoma"/>
                <a:cs typeface="Tahoma"/>
              </a:rPr>
              <a:t> Assign responsibilities to implement this security policy companywide to ensure accountability.</a:t>
            </a:r>
            <a:endParaRPr lang="en-US"/>
          </a:p>
          <a:p>
            <a:endParaRPr lang="en-US" b="1" dirty="0">
              <a:solidFill>
                <a:srgbClr val="FFFFFF"/>
              </a:solidFill>
              <a:latin typeface="Tahoma"/>
              <a:ea typeface="Tahoma"/>
              <a:cs typeface="Tahoma"/>
            </a:endParaRPr>
          </a:p>
          <a:p>
            <a:r>
              <a:rPr lang="en-US" b="1" dirty="0">
                <a:solidFill>
                  <a:srgbClr val="FFFFFF"/>
                </a:solidFill>
                <a:latin typeface="Tahoma"/>
                <a:ea typeface="Tahoma"/>
                <a:cs typeface="Tahoma"/>
              </a:rPr>
              <a:t>Training and Awareness:</a:t>
            </a:r>
            <a:r>
              <a:rPr lang="en-US" dirty="0">
                <a:solidFill>
                  <a:srgbClr val="FFFFFF"/>
                </a:solidFill>
                <a:latin typeface="Tahoma"/>
                <a:ea typeface="Tahoma"/>
                <a:cs typeface="Tahoma"/>
              </a:rPr>
              <a:t> Provide security training to employees to ensure they understand and follow security practices.</a:t>
            </a:r>
            <a:endParaRPr lang="en-US"/>
          </a:p>
          <a:p>
            <a:endParaRPr lang="en-US" dirty="0">
              <a:solidFill>
                <a:srgbClr val="FFFFFF"/>
              </a:solidFill>
              <a:latin typeface="Tahoma"/>
              <a:ea typeface="Tahoma"/>
              <a:cs typeface="Tahoma"/>
            </a:endParaRPr>
          </a:p>
          <a:p>
            <a:r>
              <a:rPr lang="en-US" b="1" dirty="0">
                <a:solidFill>
                  <a:srgbClr val="FFFFFF"/>
                </a:solidFill>
                <a:latin typeface="Tahoma"/>
                <a:ea typeface="Tahoma"/>
                <a:cs typeface="Tahoma"/>
              </a:rPr>
              <a:t>Regular Audits</a:t>
            </a:r>
            <a:r>
              <a:rPr lang="en-US" b="1" dirty="0">
                <a:latin typeface="Tahoma"/>
                <a:ea typeface="Tahoma"/>
                <a:cs typeface="Tahoma"/>
              </a:rPr>
              <a:t>:</a:t>
            </a:r>
            <a:r>
              <a:rPr lang="en-US" b="1" dirty="0">
                <a:solidFill>
                  <a:srgbClr val="FFFFFF"/>
                </a:solidFill>
                <a:latin typeface="Tahoma"/>
                <a:ea typeface="Tahoma"/>
                <a:cs typeface="Tahoma"/>
              </a:rPr>
              <a:t> </a:t>
            </a:r>
            <a:r>
              <a:rPr lang="en-US" dirty="0">
                <a:solidFill>
                  <a:srgbClr val="FFFFFF"/>
                </a:solidFill>
                <a:latin typeface="Tahoma"/>
                <a:ea typeface="Tahoma"/>
                <a:cs typeface="Tahoma"/>
              </a:rPr>
              <a:t>Schedule regular security audits and assessments to identify and mitigate new threats.</a:t>
            </a:r>
            <a:endParaRPr lang="en-US" dirty="0"/>
          </a:p>
          <a:p>
            <a:endParaRPr lang="en-US" dirty="0">
              <a:solidFill>
                <a:srgbClr val="FFFFFF"/>
              </a:solidFill>
              <a:latin typeface="Tahoma"/>
              <a:ea typeface="Tahoma"/>
              <a:cs typeface="Tahoma"/>
            </a:endParaRPr>
          </a:p>
          <a:p>
            <a:endParaRPr lang="en-US" dirty="0">
              <a:latin typeface="Tahoma"/>
              <a:ea typeface="Tahoma"/>
              <a:cs typeface="Tahoma"/>
            </a:endParaRPr>
          </a:p>
          <a:p>
            <a:endParaRPr lang="en-US" sz="1200" dirty="0">
              <a:solidFill>
                <a:srgbClr val="FFFFFF"/>
              </a:solidFill>
              <a:latin typeface="Tahoma"/>
              <a:ea typeface="Tahoma"/>
              <a:cs typeface="Tahoma"/>
            </a:endParaRP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cxnSp>
        <p:nvCxnSpPr>
          <p:cNvPr id="12" name="Straight Arrow Connector 11">
            <a:extLst>
              <a:ext uri="{FF2B5EF4-FFF2-40B4-BE49-F238E27FC236}">
                <a16:creationId xmlns:a16="http://schemas.microsoft.com/office/drawing/2014/main" id="{53651C6A-982A-0353-B017-6A8652AF03F7}"/>
              </a:ext>
            </a:extLst>
          </p:cNvPr>
          <p:cNvCxnSpPr/>
          <p:nvPr/>
        </p:nvCxnSpPr>
        <p:spPr>
          <a:xfrm flipV="1">
            <a:off x="754185" y="2166817"/>
            <a:ext cx="699478" cy="3907"/>
          </a:xfrm>
          <a:prstGeom prst="straightConnector1">
            <a:avLst/>
          </a:prstGeom>
          <a:ln>
            <a:solidFill>
              <a:schemeClr val="bg1"/>
            </a:solidFill>
          </a:ln>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2863395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latin typeface="Tahoma"/>
              </a:rPr>
              <a:t>OVERVIEW: DEFENSE IN DEPTH</a:t>
            </a:r>
            <a:endParaRPr dirty="0">
              <a:latin typeface="Tahoma"/>
            </a:endParaRPr>
          </a:p>
        </p:txBody>
      </p:sp>
      <p:sp>
        <p:nvSpPr>
          <p:cNvPr id="152" name="Google Shape;152;p3"/>
          <p:cNvSpPr txBox="1">
            <a:spLocks noGrp="1"/>
          </p:cNvSpPr>
          <p:nvPr>
            <p:ph type="body" idx="1"/>
          </p:nvPr>
        </p:nvSpPr>
        <p:spPr>
          <a:xfrm>
            <a:off x="685800" y="2104912"/>
            <a:ext cx="3460377" cy="3817938"/>
          </a:xfrm>
          <a:prstGeom prst="rect">
            <a:avLst/>
          </a:prstGeom>
          <a:noFill/>
          <a:ln>
            <a:noFill/>
          </a:ln>
        </p:spPr>
        <p:txBody>
          <a:bodyPr spcFirstLastPara="1" wrap="square" lIns="91425" tIns="45700" rIns="91425" bIns="45700" anchor="t" anchorCtr="0">
            <a:noAutofit/>
          </a:bodyPr>
          <a:lstStyle/>
          <a:p>
            <a:pPr marL="0" indent="0">
              <a:buNone/>
            </a:pPr>
            <a:r>
              <a:rPr lang="en-US" sz="1400" dirty="0">
                <a:solidFill>
                  <a:schemeClr val="bg1"/>
                </a:solidFill>
                <a:latin typeface="Tahoma"/>
              </a:rPr>
              <a:t>The Security Policy was established to ensure the consistent implementation of secure principles across all software development activities. </a:t>
            </a:r>
            <a:endParaRPr lang="en-US">
              <a:solidFill>
                <a:schemeClr val="bg1"/>
              </a:solidFill>
            </a:endParaRPr>
          </a:p>
          <a:p>
            <a:pPr marL="0" indent="0">
              <a:buNone/>
            </a:pPr>
            <a:r>
              <a:rPr lang="en-US" sz="1400" dirty="0">
                <a:solidFill>
                  <a:schemeClr val="bg1"/>
                </a:solidFill>
                <a:latin typeface="Tahoma"/>
              </a:rPr>
              <a:t>Its purpose is to guide and govern the development, deployment, and support of software at Green Pace. </a:t>
            </a:r>
            <a:endParaRPr lang="en-US">
              <a:solidFill>
                <a:schemeClr val="bg1"/>
              </a:solidFill>
            </a:endParaRPr>
          </a:p>
          <a:p>
            <a:pPr marL="0" indent="0">
              <a:buNone/>
            </a:pPr>
            <a:r>
              <a:rPr lang="en-US" sz="1400" dirty="0">
                <a:solidFill>
                  <a:schemeClr val="bg1"/>
                </a:solidFill>
                <a:latin typeface="Tahoma"/>
              </a:rPr>
              <a:t>By adhering to this policy, Green Pace aims to bolster its defense-in-depth strategy.</a:t>
            </a:r>
            <a:endParaRPr lang="en-US" dirty="0">
              <a:solidFill>
                <a:schemeClr val="bg1"/>
              </a:solidFill>
            </a:endParaRPr>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4469490" y="2104305"/>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a:buSzPts val="4000"/>
            </a:pPr>
            <a:r>
              <a:rPr lang="en-US" dirty="0">
                <a:latin typeface="Tahoma"/>
              </a:rPr>
              <a:t>RECOMMENDATIONS</a:t>
            </a:r>
          </a:p>
        </p:txBody>
      </p:sp>
      <p:sp>
        <p:nvSpPr>
          <p:cNvPr id="210" name="Google Shape;210;p10"/>
          <p:cNvSpPr txBox="1">
            <a:spLocks noGrp="1"/>
          </p:cNvSpPr>
          <p:nvPr>
            <p:ph type="body" idx="1"/>
          </p:nvPr>
        </p:nvSpPr>
        <p:spPr>
          <a:xfrm>
            <a:off x="685800" y="2977061"/>
            <a:ext cx="5334000" cy="3616292"/>
          </a:xfrm>
          <a:prstGeom prst="rect">
            <a:avLst/>
          </a:prstGeom>
          <a:noFill/>
          <a:ln>
            <a:noFill/>
          </a:ln>
        </p:spPr>
        <p:txBody>
          <a:bodyPr spcFirstLastPara="1" wrap="square" lIns="91425" tIns="45700" rIns="91425" bIns="45700" anchor="t" anchorCtr="0">
            <a:normAutofit/>
          </a:bodyPr>
          <a:lstStyle/>
          <a:p>
            <a:pPr marL="228600" lvl="1" indent="0">
              <a:lnSpc>
                <a:spcPct val="110000"/>
              </a:lnSpc>
              <a:spcBef>
                <a:spcPts val="0"/>
              </a:spcBef>
              <a:buNone/>
            </a:pPr>
            <a:r>
              <a:rPr lang="en-US" sz="1400" dirty="0">
                <a:solidFill>
                  <a:srgbClr val="FFFFFF"/>
                </a:solidFill>
                <a:latin typeface="Tahoma"/>
                <a:ea typeface="Tahoma"/>
                <a:cs typeface="Tahoma"/>
              </a:rPr>
              <a:t>The security policy lacks a detailed incident response plan (IRP) that outlines clear steps to take in the event of a security breach. A well-structured IRP is critical in minimizing the impact of security incidents. For example, Equifax's data breach response was heavily criticized due to a lack of an effective IRP, resulting in severe consequences for the company.</a:t>
            </a:r>
            <a:endParaRPr lang="en-US" dirty="0">
              <a:solidFill>
                <a:srgbClr val="FFFFFF"/>
              </a:solidFill>
              <a:ea typeface="Tahoma"/>
              <a:cs typeface="Tahoma"/>
            </a:endParaRPr>
          </a:p>
          <a:p>
            <a:pPr marL="228600" lvl="1" indent="0">
              <a:lnSpc>
                <a:spcPct val="110000"/>
              </a:lnSpc>
              <a:spcBef>
                <a:spcPts val="0"/>
              </a:spcBef>
              <a:buNone/>
            </a:pPr>
            <a:endParaRPr lang="en-US" sz="1400" dirty="0">
              <a:latin typeface="Tahoma"/>
              <a:ea typeface="Tahoma"/>
              <a:cs typeface="Tahoma"/>
            </a:endParaRPr>
          </a:p>
          <a:p>
            <a:pPr marL="228600" lvl="1" indent="0">
              <a:lnSpc>
                <a:spcPct val="110000"/>
              </a:lnSpc>
              <a:spcBef>
                <a:spcPts val="0"/>
              </a:spcBef>
              <a:buNone/>
            </a:pPr>
            <a:endParaRPr lang="en-US" sz="1400" dirty="0">
              <a:latin typeface="Tahoma"/>
              <a:ea typeface="Tahoma"/>
              <a:cs typeface="Tahoma"/>
            </a:endParaRPr>
          </a:p>
          <a:p>
            <a:pPr marL="228600" lvl="1" indent="0">
              <a:lnSpc>
                <a:spcPct val="110000"/>
              </a:lnSpc>
              <a:spcBef>
                <a:spcPts val="0"/>
              </a:spcBef>
              <a:buNone/>
            </a:pPr>
            <a:r>
              <a:rPr lang="en-US" sz="1400" dirty="0">
                <a:solidFill>
                  <a:srgbClr val="FFFFFF"/>
                </a:solidFill>
                <a:latin typeface="Tahoma"/>
                <a:ea typeface="Tahoma"/>
                <a:cs typeface="Tahoma"/>
              </a:rPr>
              <a:t>See more information here:</a:t>
            </a:r>
            <a:br>
              <a:rPr lang="en-US" sz="1400" dirty="0">
                <a:solidFill>
                  <a:srgbClr val="FFFFFF"/>
                </a:solidFill>
                <a:latin typeface="Tahoma"/>
                <a:ea typeface="Tahoma"/>
                <a:cs typeface="Tahoma"/>
              </a:rPr>
            </a:br>
            <a:r>
              <a:rPr lang="en-US" sz="1400" dirty="0">
                <a:solidFill>
                  <a:srgbClr val="FFFFFF"/>
                </a:solidFill>
                <a:latin typeface="Tahoma"/>
                <a:ea typeface="Tahoma"/>
                <a:cs typeface="Tahoma"/>
                <a:hlinkClick r:id="rId4"/>
              </a:rPr>
              <a:t>Equifax Data Breach</a:t>
            </a:r>
            <a:endParaRPr lang="en-US" sz="1400" dirty="0">
              <a:solidFill>
                <a:srgbClr val="FFFFFF"/>
              </a:solidFill>
              <a:latin typeface="Tahoma"/>
              <a:ea typeface="Tahoma"/>
              <a:cs typeface="Tahoma"/>
            </a:endParaRPr>
          </a:p>
          <a:p>
            <a:pPr marL="228600" lvl="1" indent="0">
              <a:lnSpc>
                <a:spcPct val="110000"/>
              </a:lnSpc>
              <a:spcBef>
                <a:spcPts val="0"/>
              </a:spcBef>
              <a:buNone/>
            </a:pPr>
            <a:endParaRPr lang="en-US" sz="1400" dirty="0">
              <a:solidFill>
                <a:srgbClr val="FFFFFF"/>
              </a:solidFill>
              <a:latin typeface="Tahoma"/>
              <a:ea typeface="Tahoma"/>
              <a:cs typeface="Tahoma"/>
            </a:endParaRPr>
          </a:p>
        </p:txBody>
      </p:sp>
      <p:sp>
        <p:nvSpPr>
          <p:cNvPr id="2" name="Text Placeholder 1">
            <a:extLst>
              <a:ext uri="{FF2B5EF4-FFF2-40B4-BE49-F238E27FC236}">
                <a16:creationId xmlns:a16="http://schemas.microsoft.com/office/drawing/2014/main" id="{B745CE7B-5734-028A-DA5F-2ADD58751D42}"/>
              </a:ext>
            </a:extLst>
          </p:cNvPr>
          <p:cNvSpPr>
            <a:spLocks noGrp="1"/>
          </p:cNvSpPr>
          <p:nvPr>
            <p:ph type="body" idx="2"/>
          </p:nvPr>
        </p:nvSpPr>
        <p:spPr>
          <a:xfrm>
            <a:off x="6172200" y="2977060"/>
            <a:ext cx="5343769" cy="3241624"/>
          </a:xfrm>
        </p:spPr>
        <p:txBody>
          <a:bodyPr>
            <a:noAutofit/>
          </a:bodyPr>
          <a:lstStyle/>
          <a:p>
            <a:pPr marL="457200" lvl="1" indent="0">
              <a:lnSpc>
                <a:spcPct val="110000"/>
              </a:lnSpc>
              <a:spcBef>
                <a:spcPts val="0"/>
              </a:spcBef>
              <a:buNone/>
            </a:pPr>
            <a:r>
              <a:rPr lang="en-US" sz="1400" dirty="0">
                <a:solidFill>
                  <a:srgbClr val="FFFFFF"/>
                </a:solidFill>
                <a:latin typeface="Tahoma"/>
                <a:ea typeface="Tahoma"/>
                <a:cs typeface="Tahoma"/>
              </a:rPr>
              <a:t>The policy does not emphasize user awareness training, making employees susceptible to social engineering attacks. Adopting security awareness standards like ISO 27001 for employee training can mitigate this gap. For example, the 2016 DNC email hack could have been prevented if users were trained to recognize phishing attempts.</a:t>
            </a:r>
          </a:p>
          <a:p>
            <a:pPr marL="457200" lvl="1" indent="0">
              <a:lnSpc>
                <a:spcPct val="110000"/>
              </a:lnSpc>
              <a:spcBef>
                <a:spcPts val="0"/>
              </a:spcBef>
              <a:buNone/>
            </a:pPr>
            <a:endParaRPr lang="en-US" sz="1400" dirty="0">
              <a:latin typeface="Tahoma"/>
              <a:ea typeface="Tahoma"/>
              <a:cs typeface="Tahoma"/>
            </a:endParaRPr>
          </a:p>
          <a:p>
            <a:pPr marL="457200" lvl="1" indent="0">
              <a:lnSpc>
                <a:spcPct val="110000"/>
              </a:lnSpc>
              <a:spcBef>
                <a:spcPts val="0"/>
              </a:spcBef>
              <a:buNone/>
            </a:pPr>
            <a:r>
              <a:rPr lang="en-US" sz="1400" dirty="0">
                <a:latin typeface="Tahoma"/>
                <a:ea typeface="Tahoma"/>
                <a:cs typeface="Tahoma"/>
              </a:rPr>
              <a:t>See more information here:</a:t>
            </a:r>
          </a:p>
          <a:p>
            <a:pPr marL="457200" lvl="1" indent="0">
              <a:lnSpc>
                <a:spcPct val="110000"/>
              </a:lnSpc>
              <a:spcBef>
                <a:spcPts val="0"/>
              </a:spcBef>
              <a:buNone/>
            </a:pPr>
            <a:r>
              <a:rPr lang="en-US" sz="1400" dirty="0">
                <a:latin typeface="Tahoma"/>
                <a:ea typeface="Tahoma"/>
                <a:cs typeface="Tahoma"/>
                <a:hlinkClick r:id="rId5"/>
              </a:rPr>
              <a:t>DNC Email Hack</a:t>
            </a:r>
            <a:endParaRPr lang="en-US" sz="1400" dirty="0">
              <a:latin typeface="Tahoma"/>
              <a:ea typeface="Tahoma"/>
              <a:cs typeface="Tahoma"/>
            </a:endParaRPr>
          </a:p>
        </p:txBody>
      </p:sp>
      <p:pic>
        <p:nvPicPr>
          <p:cNvPr id="211" name="Google Shape;211;p10" descr="Green Pace logo"/>
          <p:cNvPicPr preferRelativeResize="0"/>
          <p:nvPr/>
        </p:nvPicPr>
        <p:blipFill>
          <a:blip r:embed="rId6">
            <a:alphaModFix/>
          </a:blip>
          <a:stretch>
            <a:fillRect/>
          </a:stretch>
        </p:blipFill>
        <p:spPr>
          <a:xfrm>
            <a:off x="11084074" y="5440526"/>
            <a:ext cx="886601" cy="1149225"/>
          </a:xfrm>
          <a:prstGeom prst="rect">
            <a:avLst/>
          </a:prstGeom>
          <a:noFill/>
          <a:ln>
            <a:noFill/>
          </a:ln>
        </p:spPr>
      </p:pic>
      <p:sp>
        <p:nvSpPr>
          <p:cNvPr id="4" name="TextBox 3">
            <a:extLst>
              <a:ext uri="{FF2B5EF4-FFF2-40B4-BE49-F238E27FC236}">
                <a16:creationId xmlns:a16="http://schemas.microsoft.com/office/drawing/2014/main" id="{268A76D2-47DB-7E8B-65AE-59647A091152}"/>
              </a:ext>
            </a:extLst>
          </p:cNvPr>
          <p:cNvSpPr txBox="1"/>
          <p:nvPr/>
        </p:nvSpPr>
        <p:spPr>
          <a:xfrm>
            <a:off x="933721" y="1910366"/>
            <a:ext cx="4320860" cy="615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dirty="0">
                <a:solidFill>
                  <a:srgbClr val="FFFFFF"/>
                </a:solidFill>
                <a:latin typeface="Tahoma"/>
                <a:ea typeface="Tahoma"/>
                <a:cs typeface="Tahoma"/>
              </a:rPr>
              <a:t>Current Gaps in Security Policy</a:t>
            </a:r>
            <a:endParaRPr lang="en-US" u="sng" dirty="0"/>
          </a:p>
          <a:p>
            <a:endParaRPr lang="en-US" dirty="0"/>
          </a:p>
        </p:txBody>
      </p:sp>
      <p:sp>
        <p:nvSpPr>
          <p:cNvPr id="5" name="Google Shape;217;p11">
            <a:extLst>
              <a:ext uri="{FF2B5EF4-FFF2-40B4-BE49-F238E27FC236}">
                <a16:creationId xmlns:a16="http://schemas.microsoft.com/office/drawing/2014/main" id="{51E04D6D-61DD-ABF2-A17C-D38C888F7282}"/>
              </a:ext>
            </a:extLst>
          </p:cNvPr>
          <p:cNvSpPr txBox="1">
            <a:spLocks/>
          </p:cNvSpPr>
          <p:nvPr/>
        </p:nvSpPr>
        <p:spPr>
          <a:xfrm>
            <a:off x="930031" y="2573311"/>
            <a:ext cx="3456432" cy="39262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0" indent="0">
              <a:spcBef>
                <a:spcPts val="0"/>
              </a:spcBef>
              <a:buNone/>
            </a:pPr>
            <a:r>
              <a:rPr lang="en-US" sz="1600" b="1" dirty="0">
                <a:latin typeface="Tahoma"/>
                <a:ea typeface="Tahoma"/>
                <a:cs typeface="Tahoma"/>
              </a:rPr>
              <a:t>Incident Response Plan</a:t>
            </a:r>
            <a:endParaRPr lang="en-US" dirty="0"/>
          </a:p>
        </p:txBody>
      </p:sp>
      <p:sp>
        <p:nvSpPr>
          <p:cNvPr id="6" name="Google Shape;217;p11">
            <a:extLst>
              <a:ext uri="{FF2B5EF4-FFF2-40B4-BE49-F238E27FC236}">
                <a16:creationId xmlns:a16="http://schemas.microsoft.com/office/drawing/2014/main" id="{BE5D6498-90D9-0D3C-943D-E531D4DC6B1C}"/>
              </a:ext>
            </a:extLst>
          </p:cNvPr>
          <p:cNvSpPr txBox="1">
            <a:spLocks/>
          </p:cNvSpPr>
          <p:nvPr/>
        </p:nvSpPr>
        <p:spPr>
          <a:xfrm>
            <a:off x="6625492" y="2573311"/>
            <a:ext cx="3456432" cy="39262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0" indent="0">
              <a:spcBef>
                <a:spcPts val="0"/>
              </a:spcBef>
              <a:buNone/>
            </a:pPr>
            <a:r>
              <a:rPr lang="en-US" sz="1600" b="1" dirty="0">
                <a:latin typeface="Tahoma"/>
                <a:ea typeface="Tahoma"/>
                <a:cs typeface="Tahoma"/>
              </a:rPr>
              <a:t>Employee Awareness Training</a:t>
            </a:r>
            <a:endParaRPr lang="en-US" dirty="0"/>
          </a:p>
        </p:txBody>
      </p:sp>
    </p:spTree>
    <p:custDataLst>
      <p:tags r:id="rId1"/>
    </p:custDataLst>
    <p:extLst>
      <p:ext uri="{BB962C8B-B14F-4D97-AF65-F5344CB8AC3E}">
        <p14:creationId xmlns:p14="http://schemas.microsoft.com/office/powerpoint/2010/main" val="3019698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latin typeface="Tahoma"/>
              </a:rPr>
              <a:t>CONCLUSIONS</a:t>
            </a:r>
          </a:p>
        </p:txBody>
      </p:sp>
      <p:sp>
        <p:nvSpPr>
          <p:cNvPr id="231" name="Google Shape;231;p13"/>
          <p:cNvSpPr txBox="1">
            <a:spLocks noGrp="1"/>
          </p:cNvSpPr>
          <p:nvPr>
            <p:ph type="body" idx="1"/>
          </p:nvPr>
        </p:nvSpPr>
        <p:spPr>
          <a:xfrm>
            <a:off x="685800" y="2683021"/>
            <a:ext cx="10830169" cy="3535664"/>
          </a:xfrm>
          <a:prstGeom prst="rect">
            <a:avLst/>
          </a:prstGeom>
          <a:noFill/>
          <a:ln>
            <a:noFill/>
          </a:ln>
        </p:spPr>
        <p:txBody>
          <a:bodyPr spcFirstLastPara="1" wrap="square" lIns="91425" tIns="45700" rIns="91425" bIns="45700" anchor="t" anchorCtr="0">
            <a:normAutofit/>
          </a:bodyPr>
          <a:lstStyle/>
          <a:p>
            <a:pPr marL="114300" indent="0">
              <a:buSzPts val="2200"/>
              <a:buNone/>
            </a:pPr>
            <a:r>
              <a:rPr lang="en-US" sz="1400" dirty="0">
                <a:latin typeface="Tahoma"/>
              </a:rPr>
              <a:t>To continue to improve Green Pace's security readiness and protocols, additional standards should be considered for adoption in the future. Those standards include:</a:t>
            </a:r>
          </a:p>
          <a:p>
            <a:pPr marL="400050" indent="-285750">
              <a:buSzPts val="2200"/>
            </a:pPr>
            <a:r>
              <a:rPr lang="en-US" sz="1400" dirty="0">
                <a:latin typeface="Tahoma"/>
              </a:rPr>
              <a:t>International Standard for Information Security (ISO 27001)</a:t>
            </a:r>
          </a:p>
          <a:p>
            <a:pPr marL="857250" lvl="1" indent="-285750">
              <a:buSzPts val="2200"/>
              <a:buFont typeface="Courier New"/>
              <a:buChar char="o"/>
            </a:pPr>
            <a:r>
              <a:rPr lang="en-US" sz="1200" dirty="0">
                <a:solidFill>
                  <a:srgbClr val="FFFFFF"/>
                </a:solidFill>
                <a:latin typeface="Tahoma"/>
              </a:rPr>
              <a:t>This standard provides a framework for risk assessment, security controls, and continuous improvement.</a:t>
            </a:r>
          </a:p>
          <a:p>
            <a:pPr marL="857250" lvl="1" indent="-285750">
              <a:buSzPts val="2200"/>
              <a:buFont typeface="Courier New"/>
              <a:buChar char="o"/>
            </a:pPr>
            <a:endParaRPr lang="en-US" sz="1200" dirty="0">
              <a:solidFill>
                <a:srgbClr val="FFFFFF"/>
              </a:solidFill>
              <a:latin typeface="Tahoma"/>
            </a:endParaRPr>
          </a:p>
          <a:p>
            <a:pPr marL="400050">
              <a:buSzPts val="2200"/>
            </a:pPr>
            <a:r>
              <a:rPr lang="en-US" sz="1400" dirty="0">
                <a:solidFill>
                  <a:srgbClr val="FFFFFF"/>
                </a:solidFill>
                <a:latin typeface="Tahoma"/>
              </a:rPr>
              <a:t>NIST Cybersecurity Framework</a:t>
            </a:r>
          </a:p>
          <a:p>
            <a:pPr marL="857250" lvl="1" indent="-285750">
              <a:buSzPts val="2200"/>
              <a:buFont typeface="Courier New"/>
              <a:buChar char="o"/>
            </a:pPr>
            <a:r>
              <a:rPr lang="en-US" sz="1200" dirty="0">
                <a:solidFill>
                  <a:srgbClr val="FFFFFF"/>
                </a:solidFill>
                <a:latin typeface="Tahoma"/>
              </a:rPr>
              <a:t>This standard provides guidelines for identifying, protecting, detecting, responding to, and recovering from security incidents.</a:t>
            </a:r>
          </a:p>
          <a:p>
            <a:pPr marL="857250" lvl="1" indent="-285750">
              <a:buSzPts val="2200"/>
              <a:buFont typeface="Courier New"/>
              <a:buChar char="o"/>
            </a:pPr>
            <a:endParaRPr lang="en-US" sz="1200" dirty="0">
              <a:solidFill>
                <a:srgbClr val="FFFFFF"/>
              </a:solidFill>
              <a:latin typeface="Tahoma"/>
            </a:endParaRPr>
          </a:p>
          <a:p>
            <a:pPr marL="857250" lvl="1" indent="-285750">
              <a:buSzPts val="2200"/>
              <a:buFont typeface="Courier New"/>
              <a:buChar char="o"/>
            </a:pPr>
            <a:endParaRPr lang="en-US" sz="1200" dirty="0">
              <a:solidFill>
                <a:srgbClr val="FFFFFF"/>
              </a:solidFill>
              <a:latin typeface="Tahoma"/>
            </a:endParaRPr>
          </a:p>
          <a:p>
            <a:pPr marL="114300" indent="0">
              <a:lnSpc>
                <a:spcPct val="100000"/>
              </a:lnSpc>
              <a:buNone/>
            </a:pPr>
            <a:r>
              <a:rPr lang="en-US" sz="1400" dirty="0">
                <a:solidFill>
                  <a:srgbClr val="FFFFFF"/>
                </a:solidFill>
                <a:latin typeface="Tahoma"/>
                <a:ea typeface="Tahoma"/>
                <a:cs typeface="Tahoma"/>
              </a:rPr>
              <a:t>By adopting these standards, the organization can address current security policy gaps, improve its security strategy, and align with industry best practices. These recommendations would enhance threat awareness, incident response capabilities, user training, and overall security capabilities.</a:t>
            </a:r>
            <a:endParaRPr lang="en-US"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3" name="TextBox 2">
            <a:extLst>
              <a:ext uri="{FF2B5EF4-FFF2-40B4-BE49-F238E27FC236}">
                <a16:creationId xmlns:a16="http://schemas.microsoft.com/office/drawing/2014/main" id="{B617B8C6-9576-1575-374B-CB1B423C73D2}"/>
              </a:ext>
            </a:extLst>
          </p:cNvPr>
          <p:cNvSpPr txBox="1"/>
          <p:nvPr/>
        </p:nvSpPr>
        <p:spPr>
          <a:xfrm>
            <a:off x="689490" y="2066674"/>
            <a:ext cx="6128167" cy="615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dirty="0">
                <a:solidFill>
                  <a:srgbClr val="FFFFFF"/>
                </a:solidFill>
                <a:latin typeface="Tahoma"/>
                <a:ea typeface="Tahoma"/>
                <a:cs typeface="Tahoma"/>
              </a:rPr>
              <a:t>Standards to Adopt for Future Improvements</a:t>
            </a:r>
            <a:endParaRPr lang="en-US" dirty="0"/>
          </a:p>
          <a:p>
            <a:endParaRPr lang="en-US" dirty="0"/>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535281" y="1714783"/>
            <a:ext cx="9249363" cy="4748494"/>
          </a:xfrm>
          <a:prstGeom prst="rect">
            <a:avLst/>
          </a:prstGeom>
          <a:noFill/>
          <a:ln>
            <a:noFill/>
          </a:ln>
        </p:spPr>
        <p:txBody>
          <a:bodyPr spcFirstLastPara="1" wrap="square" lIns="91425" tIns="45700" rIns="91425" bIns="45700" anchor="t" anchorCtr="0">
            <a:normAutofit fontScale="77500" lnSpcReduction="20000"/>
          </a:bodyPr>
          <a:lstStyle/>
          <a:p>
            <a:pPr marL="514350" indent="-400050">
              <a:buSzPts val="2200"/>
              <a:buNone/>
            </a:pPr>
            <a:r>
              <a:rPr lang="en-US" sz="1200" dirty="0">
                <a:latin typeface="Tahoma"/>
              </a:rPr>
              <a:t>Miyashiro, I. (2021, April 30). </a:t>
            </a:r>
            <a:r>
              <a:rPr lang="en-US" sz="1200" i="1" dirty="0">
                <a:latin typeface="Tahoma"/>
              </a:rPr>
              <a:t>Case Study: Equifax Data Breach.</a:t>
            </a:r>
            <a:r>
              <a:rPr lang="en-US" sz="1200">
                <a:latin typeface="Tahoma"/>
              </a:rPr>
              <a:t> Seven Pillars Institute. </a:t>
            </a:r>
          </a:p>
          <a:p>
            <a:pPr marL="514350" indent="57150">
              <a:buSzPts val="2200"/>
              <a:buNone/>
            </a:pPr>
            <a:r>
              <a:rPr lang="en-US" sz="1200" dirty="0">
                <a:latin typeface="Tahoma"/>
                <a:hlinkClick r:id="rId4"/>
              </a:rPr>
              <a:t>https://sevenpillarsinstitute.org/case-study-equifax-data-breach/</a:t>
            </a:r>
            <a:endParaRPr lang="en-US" sz="1200" dirty="0">
              <a:latin typeface="Tahoma"/>
            </a:endParaRPr>
          </a:p>
          <a:p>
            <a:pPr marL="514350" lvl="0" indent="-400050" algn="l">
              <a:lnSpc>
                <a:spcPct val="90000"/>
              </a:lnSpc>
              <a:spcAft>
                <a:spcPts val="0"/>
              </a:spcAft>
              <a:buSzPts val="2200"/>
              <a:buNone/>
            </a:pPr>
            <a:endParaRPr lang="en-US" sz="1200" dirty="0">
              <a:latin typeface="Tahoma"/>
            </a:endParaRPr>
          </a:p>
          <a:p>
            <a:pPr marL="514350" indent="-400050">
              <a:buSzPts val="2200"/>
              <a:buNone/>
            </a:pPr>
            <a:r>
              <a:rPr lang="en-US" sz="1200" dirty="0">
                <a:latin typeface="Tahoma"/>
              </a:rPr>
              <a:t>Alliance, L. (2016, September 7). </a:t>
            </a:r>
            <a:r>
              <a:rPr lang="en-US" sz="1200" i="1" dirty="0">
                <a:latin typeface="Tahoma"/>
              </a:rPr>
              <a:t>A Proactive Approach Could Have Prevented the DNC Email Hack.</a:t>
            </a:r>
            <a:r>
              <a:rPr lang="en-US" sz="1200" dirty="0">
                <a:latin typeface="Tahoma"/>
              </a:rPr>
              <a:t> Lazarus </a:t>
            </a:r>
            <a:r>
              <a:rPr lang="en-US" sz="1200">
                <a:latin typeface="Tahoma"/>
              </a:rPr>
              <a:t>Alliance. </a:t>
            </a:r>
            <a:endParaRPr lang="en-US" sz="1200" dirty="0">
              <a:latin typeface="Tahoma"/>
            </a:endParaRPr>
          </a:p>
          <a:p>
            <a:pPr marL="514350" indent="57150">
              <a:buSzPts val="2200"/>
              <a:buNone/>
            </a:pPr>
            <a:r>
              <a:rPr lang="en-US" sz="1200" dirty="0">
                <a:latin typeface="Tahoma"/>
                <a:hlinkClick r:id="rId5"/>
              </a:rPr>
              <a:t>https://lazarusalliance.com/dnc-email-hack/</a:t>
            </a:r>
            <a:endParaRPr lang="en-US" sz="1200" dirty="0">
              <a:latin typeface="Tahoma"/>
            </a:endParaRPr>
          </a:p>
          <a:p>
            <a:pPr marL="514350" indent="-400050">
              <a:buSzPts val="2200"/>
              <a:buNone/>
            </a:pPr>
            <a:endParaRPr lang="en-US" sz="1200" dirty="0">
              <a:latin typeface="Tahoma"/>
            </a:endParaRPr>
          </a:p>
          <a:p>
            <a:pPr marL="514350" indent="-400050">
              <a:buSzPts val="2200"/>
              <a:buNone/>
            </a:pPr>
            <a:r>
              <a:rPr lang="en-US" sz="1200" err="1">
                <a:latin typeface="Tahoma"/>
              </a:rPr>
              <a:t>Forsbak</a:t>
            </a:r>
            <a:r>
              <a:rPr lang="en-US" sz="1200" dirty="0">
                <a:latin typeface="Tahoma"/>
              </a:rPr>
              <a:t>, O. (2021, November 29). </a:t>
            </a:r>
            <a:r>
              <a:rPr lang="en-US" sz="1200" i="1" dirty="0">
                <a:latin typeface="Tahoma"/>
              </a:rPr>
              <a:t>10 Best Practices for Software Development Security.</a:t>
            </a:r>
            <a:r>
              <a:rPr lang="en-US" sz="1200" dirty="0">
                <a:latin typeface="Tahoma"/>
              </a:rPr>
              <a:t> Orient.</a:t>
            </a:r>
          </a:p>
          <a:p>
            <a:pPr marL="514350" indent="57150">
              <a:buSzPts val="2200"/>
              <a:buNone/>
            </a:pPr>
            <a:r>
              <a:rPr lang="en-US" sz="1200" dirty="0">
                <a:latin typeface="Tahoma"/>
                <a:hlinkClick r:id="rId6"/>
              </a:rPr>
              <a:t>https://www.orientsoftware.com/blog/software-development-security/</a:t>
            </a:r>
            <a:endParaRPr lang="en-US" sz="1200" dirty="0">
              <a:latin typeface="Tahoma"/>
            </a:endParaRPr>
          </a:p>
          <a:p>
            <a:pPr marL="514350" indent="-400050">
              <a:buSzPts val="2200"/>
              <a:buNone/>
            </a:pPr>
            <a:endParaRPr lang="en-US" sz="1200" dirty="0">
              <a:latin typeface="Tahoma"/>
            </a:endParaRPr>
          </a:p>
          <a:p>
            <a:pPr marL="514350" indent="-400050">
              <a:buSzPts val="2200"/>
              <a:buNone/>
            </a:pPr>
            <a:r>
              <a:rPr lang="en-US" sz="1200" err="1">
                <a:latin typeface="Tahoma"/>
              </a:rPr>
              <a:t>Fruhlinger</a:t>
            </a:r>
            <a:r>
              <a:rPr lang="en-US" sz="1200" dirty="0">
                <a:latin typeface="Tahoma"/>
              </a:rPr>
              <a:t>, J., Porup, J. M. (2021, December 13). </a:t>
            </a:r>
            <a:r>
              <a:rPr lang="en-US" sz="1200" i="1" dirty="0">
                <a:latin typeface="Tahoma"/>
              </a:rPr>
              <a:t>11 penetration testing tools the pros use.</a:t>
            </a:r>
            <a:r>
              <a:rPr lang="en-US" sz="1200" dirty="0">
                <a:latin typeface="Tahoma"/>
              </a:rPr>
              <a:t> CSO.</a:t>
            </a:r>
          </a:p>
          <a:p>
            <a:pPr marL="514350" indent="57150">
              <a:buSzPts val="2200"/>
              <a:buNone/>
            </a:pPr>
            <a:r>
              <a:rPr lang="en-US" sz="1200" dirty="0">
                <a:latin typeface="Tahoma"/>
                <a:hlinkClick r:id="rId7"/>
              </a:rPr>
              <a:t>https://www.csoonline.com/article/551957/11-penetration-testing-tools-the-pros-use.html</a:t>
            </a:r>
            <a:endParaRPr lang="en-US" sz="1200" dirty="0">
              <a:latin typeface="Tahoma"/>
            </a:endParaRPr>
          </a:p>
          <a:p>
            <a:pPr marL="514350" indent="-400050">
              <a:buSzPts val="2200"/>
              <a:buNone/>
            </a:pPr>
            <a:endParaRPr lang="en-US" sz="1200" dirty="0">
              <a:latin typeface="Tahoma"/>
            </a:endParaRPr>
          </a:p>
          <a:p>
            <a:pPr marL="514350" indent="-400050">
              <a:buSzPts val="2200"/>
              <a:buNone/>
            </a:pPr>
            <a:r>
              <a:rPr lang="en-US" sz="1200" err="1">
                <a:latin typeface="Tahoma"/>
              </a:rPr>
              <a:t>RiskXchange</a:t>
            </a:r>
            <a:r>
              <a:rPr lang="en-US" sz="1200" dirty="0">
                <a:latin typeface="Tahoma"/>
              </a:rPr>
              <a:t>. (N/A). </a:t>
            </a:r>
            <a:r>
              <a:rPr lang="en-US" sz="1200" i="1" dirty="0">
                <a:latin typeface="Tahoma"/>
              </a:rPr>
              <a:t>What are information security standards?</a:t>
            </a:r>
            <a:r>
              <a:rPr lang="en-US" sz="1200" dirty="0">
                <a:latin typeface="Tahoma"/>
              </a:rPr>
              <a:t> </a:t>
            </a:r>
            <a:r>
              <a:rPr lang="en-US" sz="1200" err="1">
                <a:latin typeface="Tahoma"/>
              </a:rPr>
              <a:t>RiskXchange</a:t>
            </a:r>
            <a:r>
              <a:rPr lang="en-US" sz="1200">
                <a:latin typeface="Tahoma"/>
              </a:rPr>
              <a:t>. </a:t>
            </a:r>
          </a:p>
          <a:p>
            <a:pPr marL="514350" indent="57150">
              <a:buSzPts val="2200"/>
              <a:buNone/>
            </a:pPr>
            <a:r>
              <a:rPr lang="en-US" sz="1200" dirty="0">
                <a:latin typeface="Tahoma"/>
                <a:hlinkClick r:id="rId8"/>
              </a:rPr>
              <a:t>https://riskxchange.co/1006780/information-security-standards/</a:t>
            </a:r>
            <a:endParaRPr lang="en-US"/>
          </a:p>
          <a:p>
            <a:pPr marL="514350" indent="-400050">
              <a:buSzPts val="2200"/>
              <a:buNone/>
            </a:pPr>
            <a:endParaRPr lang="en-US" sz="1200" dirty="0">
              <a:latin typeface="Tahoma"/>
            </a:endParaRPr>
          </a:p>
          <a:p>
            <a:pPr marL="514350" indent="-400050">
              <a:buSzPts val="2200"/>
              <a:buNone/>
            </a:pPr>
            <a:r>
              <a:rPr lang="en-US" sz="1200" dirty="0">
                <a:latin typeface="Tahoma"/>
              </a:rPr>
              <a:t>ISMS. (N/A). </a:t>
            </a:r>
            <a:r>
              <a:rPr lang="en-US" sz="1200" i="1" dirty="0">
                <a:latin typeface="Tahoma"/>
              </a:rPr>
              <a:t>ISO 27001 Guide for Beginners</a:t>
            </a:r>
            <a:r>
              <a:rPr lang="en-US" sz="1200" dirty="0">
                <a:latin typeface="Tahoma"/>
              </a:rPr>
              <a:t>. </a:t>
            </a:r>
            <a:r>
              <a:rPr lang="en-US" sz="1200" err="1">
                <a:latin typeface="Tahoma"/>
              </a:rPr>
              <a:t>Isms.online</a:t>
            </a:r>
            <a:r>
              <a:rPr lang="en-US" sz="1200">
                <a:latin typeface="Tahoma"/>
              </a:rPr>
              <a:t>. </a:t>
            </a:r>
            <a:endParaRPr lang="en-US"/>
          </a:p>
          <a:p>
            <a:pPr marL="514350" indent="57150">
              <a:buSzPts val="2200"/>
              <a:buNone/>
            </a:pPr>
            <a:r>
              <a:rPr lang="en-US" sz="1200" dirty="0">
                <a:latin typeface="Tahoma"/>
                <a:hlinkClick r:id="rId9"/>
              </a:rPr>
              <a:t>https://www.isms.online/iso-27001/iso-27001-guide-for-beginners/</a:t>
            </a:r>
            <a:endParaRPr lang="en-US"/>
          </a:p>
          <a:p>
            <a:pPr marL="514350" indent="-400050">
              <a:buSzPts val="2200"/>
              <a:buNone/>
            </a:pPr>
            <a:endParaRPr lang="en-US" sz="1200" dirty="0">
              <a:latin typeface="Tahoma"/>
            </a:endParaRPr>
          </a:p>
          <a:p>
            <a:pPr marL="514350" indent="-400050">
              <a:buSzPts val="2200"/>
              <a:buNone/>
            </a:pPr>
            <a:r>
              <a:rPr lang="en-US" sz="1200" dirty="0">
                <a:latin typeface="Tahoma"/>
              </a:rPr>
              <a:t>National Institute of Standards and Technology. (2023) Cybersecurity Framework. </a:t>
            </a:r>
            <a:r>
              <a:rPr lang="en-US" sz="1200" dirty="0">
                <a:latin typeface="Tahoma"/>
                <a:ea typeface="Tahoma"/>
                <a:cs typeface="Tahoma"/>
              </a:rPr>
              <a:t>National Institute of Standards and </a:t>
            </a:r>
            <a:r>
              <a:rPr lang="en-US" sz="1200">
                <a:latin typeface="Tahoma"/>
                <a:ea typeface="Tahoma"/>
                <a:cs typeface="Tahoma"/>
              </a:rPr>
              <a:t>Technology. </a:t>
            </a:r>
          </a:p>
          <a:p>
            <a:pPr marL="514350" indent="57150">
              <a:buSzPts val="2200"/>
              <a:buNone/>
            </a:pPr>
            <a:r>
              <a:rPr lang="en-US" sz="1200" dirty="0">
                <a:latin typeface="Tahoma"/>
                <a:ea typeface="Tahoma"/>
                <a:cs typeface="Tahoma"/>
                <a:hlinkClick r:id="rId10"/>
              </a:rPr>
              <a:t>https://www.nist.gov/cyberframework</a:t>
            </a:r>
            <a:endParaRPr lang="en-US" sz="1200" dirty="0">
              <a:latin typeface="Tahoma"/>
            </a:endParaRPr>
          </a:p>
          <a:p>
            <a:pPr marL="514350" indent="-400050">
              <a:buSzPts val="2200"/>
              <a:buNone/>
            </a:pPr>
            <a:endParaRPr lang="en-US" sz="1200" dirty="0">
              <a:latin typeface="Tahoma"/>
            </a:endParaRPr>
          </a:p>
          <a:p>
            <a:pPr marL="514350" indent="-400050">
              <a:buSzPts val="2200"/>
              <a:buNone/>
            </a:pPr>
            <a:endParaRPr lang="en-US" sz="1200" dirty="0">
              <a:latin typeface="Tahoma"/>
            </a:endParaRPr>
          </a:p>
          <a:p>
            <a:pPr marL="514350" indent="-400050">
              <a:buSzPts val="2200"/>
              <a:buNone/>
            </a:pPr>
            <a:endParaRPr lang="en-US" sz="1200" dirty="0">
              <a:latin typeface="Tahoma"/>
            </a:endParaRPr>
          </a:p>
        </p:txBody>
      </p:sp>
      <p:pic>
        <p:nvPicPr>
          <p:cNvPr id="239" name="Google Shape;239;p14" descr="Green Pace logo"/>
          <p:cNvPicPr preferRelativeResize="0"/>
          <p:nvPr/>
        </p:nvPicPr>
        <p:blipFill>
          <a:blip r:embed="rId11">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latin typeface="Tahoma"/>
              </a:rPr>
              <a:t>THREATS MATRIX</a:t>
            </a:r>
            <a:endParaRPr dirty="0">
              <a:latin typeface="Tahoma"/>
            </a:endParaRPr>
          </a:p>
        </p:txBody>
      </p:sp>
      <p:graphicFrame>
        <p:nvGraphicFramePr>
          <p:cNvPr id="161" name="Google Shape;161;p4" descr="Alt text required"/>
          <p:cNvGraphicFramePr/>
          <p:nvPr>
            <p:extLst>
              <p:ext uri="{D42A27DB-BD31-4B8C-83A1-F6EECF244321}">
                <p14:modId xmlns:p14="http://schemas.microsoft.com/office/powerpoint/2010/main" val="2269212624"/>
              </p:ext>
            </p:extLst>
          </p:nvPr>
        </p:nvGraphicFramePr>
        <p:xfrm>
          <a:off x="708211" y="1918447"/>
          <a:ext cx="10295241" cy="4514594"/>
        </p:xfrm>
        <a:graphic>
          <a:graphicData uri="http://schemas.openxmlformats.org/drawingml/2006/table">
            <a:tbl>
              <a:tblPr firstRow="1" firstCol="1">
                <a:noFill/>
                <a:tableStyleId>{802198C4-3087-4945-87E3-76CBB3509B7E}</a:tableStyleId>
              </a:tblPr>
              <a:tblGrid>
                <a:gridCol w="4840940">
                  <a:extLst>
                    <a:ext uri="{9D8B030D-6E8A-4147-A177-3AD203B41FA5}">
                      <a16:colId xmlns:a16="http://schemas.microsoft.com/office/drawing/2014/main" val="20000"/>
                    </a:ext>
                  </a:extLst>
                </a:gridCol>
                <a:gridCol w="5454301">
                  <a:extLst>
                    <a:ext uri="{9D8B030D-6E8A-4147-A177-3AD203B41FA5}">
                      <a16:colId xmlns:a16="http://schemas.microsoft.com/office/drawing/2014/main" val="20001"/>
                    </a:ext>
                  </a:extLst>
                </a:gridCol>
              </a:tblGrid>
              <a:tr h="2214282">
                <a:tc>
                  <a:txBody>
                    <a:bodyPr/>
                    <a:lstStyle/>
                    <a:p>
                      <a:pPr marL="0" marR="0" lvl="0" indent="0" algn="l" rtl="0">
                        <a:lnSpc>
                          <a:spcPct val="100000"/>
                        </a:lnSpc>
                        <a:spcBef>
                          <a:spcPts val="0"/>
                        </a:spcBef>
                        <a:spcAft>
                          <a:spcPts val="0"/>
                        </a:spcAft>
                        <a:buClr>
                          <a:srgbClr val="000000"/>
                        </a:buClr>
                        <a:buSzPts val="3600"/>
                        <a:buFont typeface="Arial"/>
                        <a:buNone/>
                      </a:pPr>
                      <a:r>
                        <a:rPr lang="en-US" sz="3600" u="sng" strike="noStrike" cap="none" dirty="0">
                          <a:solidFill>
                            <a:schemeClr val="tx1"/>
                          </a:solidFill>
                          <a:latin typeface="Tahoma"/>
                        </a:rPr>
                        <a:t>Likely</a:t>
                      </a:r>
                      <a:endParaRPr sz="1400" u="sng" strike="noStrike" cap="none" dirty="0">
                        <a:solidFill>
                          <a:schemeClr val="tx1"/>
                        </a:solidFill>
                        <a:latin typeface="Tahoma"/>
                      </a:endParaRPr>
                    </a:p>
                    <a:p>
                      <a:pPr marL="0" marR="0" lvl="0" indent="0" algn="l">
                        <a:lnSpc>
                          <a:spcPct val="100000"/>
                        </a:lnSpc>
                        <a:spcBef>
                          <a:spcPts val="0"/>
                        </a:spcBef>
                        <a:spcAft>
                          <a:spcPts val="0"/>
                        </a:spcAft>
                        <a:buNone/>
                      </a:pPr>
                      <a:r>
                        <a:rPr lang="en-US" sz="1200" b="0" i="0" u="none" strike="noStrike" cap="none" baseline="0" noProof="0" dirty="0">
                          <a:solidFill>
                            <a:srgbClr val="000000"/>
                          </a:solidFill>
                          <a:latin typeface="Tahoma"/>
                        </a:rPr>
                        <a:t>These standards are of moderate concern, and security measures should be implemented but with slightly lower urgency.</a:t>
                      </a:r>
                      <a:endParaRPr lang="en-US" sz="1200" b="0" dirty="0">
                        <a:latin typeface="Tahoma"/>
                      </a:endParaRPr>
                    </a:p>
                    <a:p>
                      <a:pPr marL="0" marR="0" lvl="0" indent="0" algn="l">
                        <a:lnSpc>
                          <a:spcPct val="100000"/>
                        </a:lnSpc>
                        <a:spcBef>
                          <a:spcPts val="0"/>
                        </a:spcBef>
                        <a:spcAft>
                          <a:spcPts val="0"/>
                        </a:spcAft>
                        <a:buNone/>
                      </a:pPr>
                      <a:endParaRPr lang="en-US" sz="1200" b="0" i="0" u="none" strike="noStrike" cap="none" baseline="0" noProof="0" dirty="0">
                        <a:solidFill>
                          <a:srgbClr val="000000"/>
                        </a:solidFill>
                        <a:latin typeface="Tahoma"/>
                      </a:endParaRPr>
                    </a:p>
                    <a:p>
                      <a:pPr marL="285750" lvl="0" indent="-285750" algn="l">
                        <a:lnSpc>
                          <a:spcPct val="100000"/>
                        </a:lnSpc>
                        <a:buSzPts val="3600"/>
                        <a:buFont typeface="Arial"/>
                        <a:buChar char="•"/>
                      </a:pPr>
                      <a:r>
                        <a:rPr lang="en-US" sz="1200" u="none" strike="noStrike" cap="none">
                          <a:solidFill>
                            <a:schemeClr val="tx1"/>
                          </a:solidFill>
                          <a:latin typeface="Tahoma"/>
                        </a:rPr>
                        <a:t>STD-001-CPP</a:t>
                      </a:r>
                      <a:endParaRPr lang="en-US" sz="1200">
                        <a:latin typeface="Tahoma"/>
                      </a:endParaRPr>
                    </a:p>
                    <a:p>
                      <a:pPr marL="285750" lvl="0" indent="-285750" algn="l">
                        <a:lnSpc>
                          <a:spcPct val="100000"/>
                        </a:lnSpc>
                        <a:buSzPts val="3600"/>
                        <a:buFont typeface="Arial"/>
                        <a:buChar char="•"/>
                      </a:pPr>
                      <a:r>
                        <a:rPr lang="en-US" sz="1200" b="0" i="0" u="none" strike="noStrike" cap="none" baseline="0" noProof="0" dirty="0">
                          <a:solidFill>
                            <a:srgbClr val="000000"/>
                          </a:solidFill>
                          <a:latin typeface="Tahoma"/>
                        </a:rPr>
                        <a:t>STD-005-CPP</a:t>
                      </a:r>
                      <a:endParaRPr lang="en-US" sz="1200">
                        <a:latin typeface="Tahoma"/>
                      </a:endParaRPr>
                    </a:p>
                    <a:p>
                      <a:pPr marL="285750" lvl="0" indent="-285750" algn="l">
                        <a:lnSpc>
                          <a:spcPct val="100000"/>
                        </a:lnSpc>
                        <a:buSzPts val="3600"/>
                        <a:buFont typeface="Arial"/>
                        <a:buChar char="•"/>
                      </a:pPr>
                      <a:r>
                        <a:rPr lang="en-US" sz="1200" b="0" i="0" u="none" strike="noStrike" cap="none" baseline="0" noProof="0" dirty="0">
                          <a:solidFill>
                            <a:srgbClr val="000000"/>
                          </a:solidFill>
                          <a:latin typeface="Tahoma"/>
                        </a:rPr>
                        <a:t>STD-007-CPP</a:t>
                      </a:r>
                      <a:endParaRPr lang="en-US" dirty="0"/>
                    </a:p>
                    <a:p>
                      <a:pPr marL="285750" marR="0" lvl="0" indent="-285750" algn="l">
                        <a:lnSpc>
                          <a:spcPct val="100000"/>
                        </a:lnSpc>
                        <a:buSzPts val="3600"/>
                        <a:buFont typeface="Arial"/>
                        <a:buChar char="•"/>
                      </a:pPr>
                      <a:endParaRPr lang="en-US" sz="1200" u="none" strike="noStrike" cap="none" dirty="0">
                        <a:solidFill>
                          <a:schemeClr val="tx1"/>
                        </a:solidFill>
                        <a:latin typeface="Tahoma"/>
                      </a:endParaRPr>
                    </a:p>
                    <a:p>
                      <a:pPr marL="285750" marR="0" lvl="0" indent="-285750" algn="l">
                        <a:lnSpc>
                          <a:spcPct val="100000"/>
                        </a:lnSpc>
                        <a:spcBef>
                          <a:spcPts val="0"/>
                        </a:spcBef>
                        <a:spcAft>
                          <a:spcPts val="0"/>
                        </a:spcAft>
                        <a:buSzPts val="3600"/>
                        <a:buFont typeface="Arial"/>
                        <a:buChar char="•"/>
                      </a:pPr>
                      <a:endParaRPr lang="en-US" sz="1600" u="none" strike="noStrike" cap="none" dirty="0">
                        <a:solidFill>
                          <a:schemeClr val="tx1"/>
                        </a:solidFill>
                        <a:latin typeface="Tahoma"/>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chemeClr val="bg1"/>
                    </a:solidFill>
                  </a:tcPr>
                </a:tc>
                <a:tc>
                  <a:txBody>
                    <a:bodyPr/>
                    <a:lstStyle/>
                    <a:p>
                      <a:pPr marL="0" marR="0" lvl="0" indent="0" algn="l" rtl="0">
                        <a:lnSpc>
                          <a:spcPct val="100000"/>
                        </a:lnSpc>
                        <a:spcBef>
                          <a:spcPts val="0"/>
                        </a:spcBef>
                        <a:spcAft>
                          <a:spcPts val="0"/>
                        </a:spcAft>
                        <a:buClr>
                          <a:srgbClr val="000000"/>
                        </a:buClr>
                        <a:buSzPts val="3600"/>
                        <a:buFont typeface="Arial"/>
                        <a:buNone/>
                      </a:pPr>
                      <a:r>
                        <a:rPr lang="en-US" sz="3600" u="sng" strike="noStrike" cap="none" dirty="0">
                          <a:solidFill>
                            <a:schemeClr val="tx1"/>
                          </a:solidFill>
                          <a:latin typeface="Tahoma"/>
                        </a:rPr>
                        <a:t>Priority</a:t>
                      </a:r>
                      <a:endParaRPr sz="1400" u="sng" strike="noStrike" cap="none" dirty="0">
                        <a:solidFill>
                          <a:schemeClr val="tx1"/>
                        </a:solidFill>
                        <a:latin typeface="Tahoma"/>
                      </a:endParaRPr>
                    </a:p>
                    <a:p>
                      <a:pPr marL="0" marR="0" lvl="0" indent="0" algn="l">
                        <a:lnSpc>
                          <a:spcPct val="100000"/>
                        </a:lnSpc>
                        <a:spcBef>
                          <a:spcPts val="0"/>
                        </a:spcBef>
                        <a:spcAft>
                          <a:spcPts val="0"/>
                        </a:spcAft>
                        <a:buNone/>
                      </a:pPr>
                      <a:r>
                        <a:rPr lang="en-US" sz="1200" b="0" i="0" u="none" strike="noStrike" cap="none" baseline="0" noProof="0" dirty="0">
                          <a:solidFill>
                            <a:srgbClr val="000000"/>
                          </a:solidFill>
                          <a:latin typeface="Tahoma"/>
                        </a:rPr>
                        <a:t>Standards in this category represent the highest security risks and require immediate attention and mitigation.</a:t>
                      </a:r>
                      <a:r>
                        <a:rPr lang="en-US" sz="1200" u="none" strike="noStrike" cap="none" dirty="0">
                          <a:solidFill>
                            <a:schemeClr val="tx1"/>
                          </a:solidFill>
                          <a:latin typeface="Tahoma"/>
                        </a:rPr>
                        <a:t>  </a:t>
                      </a:r>
                    </a:p>
                    <a:p>
                      <a:pPr marL="0" marR="0" lvl="0" indent="0" algn="l">
                        <a:lnSpc>
                          <a:spcPct val="100000"/>
                        </a:lnSpc>
                        <a:spcBef>
                          <a:spcPts val="0"/>
                        </a:spcBef>
                        <a:spcAft>
                          <a:spcPts val="0"/>
                        </a:spcAft>
                        <a:buNone/>
                      </a:pPr>
                      <a:endParaRPr lang="en-US" sz="1200" u="none" strike="noStrike" cap="none" dirty="0">
                        <a:solidFill>
                          <a:schemeClr val="tx1"/>
                        </a:solidFill>
                        <a:latin typeface="Tahoma"/>
                      </a:endParaRPr>
                    </a:p>
                    <a:p>
                      <a:pPr marL="285750" marR="0" lvl="0" indent="-285750" algn="l">
                        <a:lnSpc>
                          <a:spcPct val="100000"/>
                        </a:lnSpc>
                        <a:buClr>
                          <a:srgbClr val="000000"/>
                        </a:buClr>
                        <a:buFont typeface="Arial,Sans-Serif"/>
                        <a:buChar char="•"/>
                      </a:pPr>
                      <a:r>
                        <a:rPr lang="en-US" sz="1200" b="0" i="0" u="none" strike="noStrike" cap="none" noProof="0" dirty="0">
                          <a:solidFill>
                            <a:schemeClr val="tx1"/>
                          </a:solidFill>
                          <a:latin typeface="Tahoma"/>
                        </a:rPr>
                        <a:t>STD-003-CPP</a:t>
                      </a:r>
                      <a:endParaRPr lang="en-US" sz="1200" b="0" i="0" u="none" strike="noStrike" cap="none" noProof="0" dirty="0">
                        <a:solidFill>
                          <a:srgbClr val="000000"/>
                        </a:solidFill>
                        <a:latin typeface="Tahoma"/>
                      </a:endParaRPr>
                    </a:p>
                    <a:p>
                      <a:pPr marL="285750" lvl="0" indent="-285750" algn="l">
                        <a:lnSpc>
                          <a:spcPct val="100000"/>
                        </a:lnSpc>
                        <a:spcBef>
                          <a:spcPts val="0"/>
                        </a:spcBef>
                        <a:spcAft>
                          <a:spcPts val="0"/>
                        </a:spcAft>
                        <a:buClr>
                          <a:srgbClr val="000000"/>
                        </a:buClr>
                        <a:buFont typeface="Arial,Sans-Serif"/>
                        <a:buChar char="•"/>
                      </a:pPr>
                      <a:r>
                        <a:rPr lang="en-US" sz="1200" b="0" i="0" u="none" strike="noStrike" cap="none" noProof="0" dirty="0">
                          <a:solidFill>
                            <a:srgbClr val="000000"/>
                          </a:solidFill>
                          <a:latin typeface="Tahoma"/>
                        </a:rPr>
                        <a:t>STD-004-CPP</a:t>
                      </a:r>
                      <a:endParaRPr lang="en-US"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chemeClr val="bg1"/>
                    </a:solidFill>
                  </a:tcPr>
                </a:tc>
                <a:extLst>
                  <a:ext uri="{0D108BD9-81ED-4DB2-BD59-A6C34878D82A}">
                    <a16:rowId xmlns:a16="http://schemas.microsoft.com/office/drawing/2014/main" val="10000"/>
                  </a:ext>
                </a:extLst>
              </a:tr>
              <a:tr h="2259104">
                <a:tc>
                  <a:txBody>
                    <a:bodyPr/>
                    <a:lstStyle/>
                    <a:p>
                      <a:pPr marL="0" marR="0" lvl="0" indent="0" algn="l" rtl="0">
                        <a:lnSpc>
                          <a:spcPct val="100000"/>
                        </a:lnSpc>
                        <a:spcBef>
                          <a:spcPts val="0"/>
                        </a:spcBef>
                        <a:spcAft>
                          <a:spcPts val="0"/>
                        </a:spcAft>
                        <a:buClr>
                          <a:srgbClr val="000000"/>
                        </a:buClr>
                        <a:buSzPts val="3600"/>
                        <a:buFont typeface="Arial"/>
                        <a:buNone/>
                      </a:pPr>
                      <a:r>
                        <a:rPr lang="en-US" sz="3600" u="sng" strike="noStrike" cap="none" dirty="0">
                          <a:solidFill>
                            <a:schemeClr val="tx1"/>
                          </a:solidFill>
                          <a:latin typeface="Tahoma"/>
                        </a:rPr>
                        <a:t>Low priority</a:t>
                      </a:r>
                    </a:p>
                    <a:p>
                      <a:pPr marL="0" marR="0" lvl="0" indent="0" algn="l">
                        <a:lnSpc>
                          <a:spcPct val="100000"/>
                        </a:lnSpc>
                        <a:spcBef>
                          <a:spcPts val="0"/>
                        </a:spcBef>
                        <a:spcAft>
                          <a:spcPts val="0"/>
                        </a:spcAft>
                        <a:buNone/>
                      </a:pPr>
                      <a:r>
                        <a:rPr lang="en-US" sz="1200" b="0" i="0" u="none" strike="noStrike" cap="none" baseline="0" noProof="0" dirty="0">
                          <a:solidFill>
                            <a:srgbClr val="000000"/>
                          </a:solidFill>
                          <a:latin typeface="Tahoma"/>
                        </a:rPr>
                        <a:t>Standards categorized as low priority pose lower security risks and may be addressed as resources permit.</a:t>
                      </a:r>
                    </a:p>
                    <a:p>
                      <a:pPr marL="0" marR="0" lvl="0" indent="0" algn="l">
                        <a:lnSpc>
                          <a:spcPct val="100000"/>
                        </a:lnSpc>
                        <a:spcBef>
                          <a:spcPts val="0"/>
                        </a:spcBef>
                        <a:spcAft>
                          <a:spcPts val="0"/>
                        </a:spcAft>
                        <a:buNone/>
                      </a:pPr>
                      <a:endParaRPr lang="en-US" sz="1200" b="0" i="0" u="none" strike="noStrike" cap="none" baseline="0" noProof="0" dirty="0">
                        <a:solidFill>
                          <a:srgbClr val="000000"/>
                        </a:solidFill>
                        <a:latin typeface="Tahoma"/>
                      </a:endParaRPr>
                    </a:p>
                    <a:p>
                      <a:pPr marL="171450" marR="0" lvl="0" indent="-171450" algn="l">
                        <a:lnSpc>
                          <a:spcPct val="100000"/>
                        </a:lnSpc>
                        <a:buFont typeface="Arial"/>
                        <a:buChar char="•"/>
                      </a:pPr>
                      <a:r>
                        <a:rPr lang="en-US" sz="1200" b="0" i="0" u="none" strike="noStrike" cap="none" baseline="0" noProof="0" dirty="0">
                          <a:solidFill>
                            <a:srgbClr val="000000"/>
                          </a:solidFill>
                          <a:latin typeface="Tahoma"/>
                        </a:rPr>
                        <a:t>STD-008-CPP</a:t>
                      </a:r>
                    </a:p>
                    <a:p>
                      <a:pPr marL="171450" lvl="0" indent="-171450" algn="l">
                        <a:lnSpc>
                          <a:spcPct val="100000"/>
                        </a:lnSpc>
                        <a:spcBef>
                          <a:spcPts val="0"/>
                        </a:spcBef>
                        <a:spcAft>
                          <a:spcPts val="0"/>
                        </a:spcAft>
                        <a:buFont typeface="Arial"/>
                        <a:buChar char="•"/>
                      </a:pPr>
                      <a:r>
                        <a:rPr lang="en-US" sz="1200" b="0" i="0" u="none" strike="noStrike" cap="none" baseline="0" noProof="0">
                          <a:solidFill>
                            <a:srgbClr val="000000"/>
                          </a:solidFill>
                          <a:latin typeface="Tahoma"/>
                        </a:rPr>
                        <a:t>STD-009-CPP</a:t>
                      </a:r>
                      <a:endParaRPr lang="en-US"/>
                    </a:p>
                    <a:p>
                      <a:pPr marL="0" marR="0" lvl="0" indent="0" algn="l">
                        <a:lnSpc>
                          <a:spcPct val="100000"/>
                        </a:lnSpc>
                        <a:spcBef>
                          <a:spcPts val="0"/>
                        </a:spcBef>
                        <a:spcAft>
                          <a:spcPts val="0"/>
                        </a:spcAft>
                        <a:buNone/>
                      </a:pPr>
                      <a:endParaRPr lang="en-US" sz="1200" b="0" i="0" u="none" strike="noStrike" cap="none" baseline="0" noProof="0" dirty="0">
                        <a:solidFill>
                          <a:srgbClr val="000000"/>
                        </a:solidFill>
                        <a:latin typeface="Tahoma"/>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chemeClr val="bg1"/>
                    </a:solidFill>
                  </a:tcPr>
                </a:tc>
                <a:tc>
                  <a:txBody>
                    <a:bodyPr/>
                    <a:lstStyle/>
                    <a:p>
                      <a:pPr marL="0" marR="0" lvl="0" indent="0" algn="l" rtl="0">
                        <a:lnSpc>
                          <a:spcPct val="100000"/>
                        </a:lnSpc>
                        <a:spcBef>
                          <a:spcPts val="0"/>
                        </a:spcBef>
                        <a:spcAft>
                          <a:spcPts val="0"/>
                        </a:spcAft>
                        <a:buClr>
                          <a:srgbClr val="000000"/>
                        </a:buClr>
                        <a:buSzPts val="3600"/>
                        <a:buFont typeface="Arial"/>
                        <a:buNone/>
                      </a:pPr>
                      <a:r>
                        <a:rPr lang="en-US" sz="3600" u="sng" strike="noStrike" cap="none" dirty="0">
                          <a:solidFill>
                            <a:schemeClr val="tx1"/>
                          </a:solidFill>
                          <a:latin typeface="Tahoma"/>
                        </a:rPr>
                        <a:t>Unlikely</a:t>
                      </a:r>
                      <a:endParaRPr sz="1400" u="sng" strike="noStrike" cap="none">
                        <a:solidFill>
                          <a:schemeClr val="tx1"/>
                        </a:solidFill>
                        <a:latin typeface="Tahoma"/>
                      </a:endParaRPr>
                    </a:p>
                    <a:p>
                      <a:pPr marL="0" marR="0" lvl="0" indent="0" algn="l">
                        <a:lnSpc>
                          <a:spcPct val="100000"/>
                        </a:lnSpc>
                        <a:spcBef>
                          <a:spcPts val="0"/>
                        </a:spcBef>
                        <a:spcAft>
                          <a:spcPts val="0"/>
                        </a:spcAft>
                        <a:buNone/>
                      </a:pPr>
                      <a:r>
                        <a:rPr lang="en-US" sz="1200" b="0" i="0" u="none" strike="noStrike" cap="none" baseline="0" noProof="0" dirty="0">
                          <a:solidFill>
                            <a:srgbClr val="000000"/>
                          </a:solidFill>
                          <a:latin typeface="Tahoma"/>
                        </a:rPr>
                        <a:t>Standards in this category have the lowest security risk and may not require immediate action.</a:t>
                      </a:r>
                    </a:p>
                    <a:p>
                      <a:pPr marL="0" marR="0" lvl="0" indent="0" algn="l">
                        <a:lnSpc>
                          <a:spcPct val="100000"/>
                        </a:lnSpc>
                        <a:spcBef>
                          <a:spcPts val="0"/>
                        </a:spcBef>
                        <a:spcAft>
                          <a:spcPts val="0"/>
                        </a:spcAft>
                        <a:buNone/>
                      </a:pPr>
                      <a:endParaRPr lang="en-US" sz="1200" b="0" i="0" u="none" strike="noStrike" cap="none" baseline="0" noProof="0" dirty="0">
                        <a:solidFill>
                          <a:srgbClr val="000000"/>
                        </a:solidFill>
                        <a:latin typeface="Tahoma"/>
                      </a:endParaRPr>
                    </a:p>
                    <a:p>
                      <a:pPr marL="171450" lvl="0" indent="-171450" algn="l">
                        <a:lnSpc>
                          <a:spcPct val="100000"/>
                        </a:lnSpc>
                        <a:buFont typeface="Arial"/>
                        <a:buChar char="•"/>
                      </a:pPr>
                      <a:r>
                        <a:rPr lang="en-US" sz="1200" b="0" i="0" u="none" strike="noStrike" cap="none" baseline="0" noProof="0">
                          <a:solidFill>
                            <a:srgbClr val="000000"/>
                          </a:solidFill>
                          <a:latin typeface="Tahoma"/>
                        </a:rPr>
                        <a:t>STD-002-CPP</a:t>
                      </a:r>
                      <a:endParaRPr lang="en-US" sz="1200">
                        <a:latin typeface="Tahoma"/>
                      </a:endParaRPr>
                    </a:p>
                    <a:p>
                      <a:pPr marL="171450" lvl="0" indent="-171450" algn="l">
                        <a:lnSpc>
                          <a:spcPct val="100000"/>
                        </a:lnSpc>
                        <a:buFont typeface="Arial"/>
                        <a:buChar char="•"/>
                      </a:pPr>
                      <a:r>
                        <a:rPr lang="en-US" sz="1200" b="0" i="0" u="none" strike="noStrike" cap="none" baseline="0" noProof="0" dirty="0">
                          <a:solidFill>
                            <a:srgbClr val="000000"/>
                          </a:solidFill>
                          <a:latin typeface="Tahoma"/>
                        </a:rPr>
                        <a:t>STD-006-CPP</a:t>
                      </a:r>
                      <a:endParaRPr lang="en-US" sz="1200">
                        <a:latin typeface="Tahoma"/>
                      </a:endParaRPr>
                    </a:p>
                    <a:p>
                      <a:pPr marL="171450" lvl="0" indent="-171450" algn="l">
                        <a:lnSpc>
                          <a:spcPct val="100000"/>
                        </a:lnSpc>
                        <a:buFont typeface="Arial"/>
                        <a:buChar char="•"/>
                      </a:pPr>
                      <a:r>
                        <a:rPr lang="en-US" sz="1200" b="0" i="0" u="none" strike="noStrike" cap="none" baseline="0" noProof="0" dirty="0">
                          <a:solidFill>
                            <a:srgbClr val="000000"/>
                          </a:solidFill>
                          <a:latin typeface="Tahoma"/>
                        </a:rPr>
                        <a:t>STD-010-CPP</a:t>
                      </a:r>
                      <a:endParaRPr lang="en-US" sz="1200">
                        <a:latin typeface="Tahoma"/>
                      </a:endParaRPr>
                    </a:p>
                    <a:p>
                      <a:pPr marL="0" marR="0" lvl="0" indent="0" algn="l">
                        <a:lnSpc>
                          <a:spcPct val="100000"/>
                        </a:lnSpc>
                        <a:spcBef>
                          <a:spcPts val="0"/>
                        </a:spcBef>
                        <a:spcAft>
                          <a:spcPts val="0"/>
                        </a:spcAft>
                        <a:buNone/>
                      </a:pPr>
                      <a:endParaRPr lang="en-US" sz="1200" b="0" i="0" u="none" strike="noStrike" cap="none" baseline="0" noProof="0" dirty="0">
                        <a:solidFill>
                          <a:srgbClr val="000000"/>
                        </a:solidFill>
                        <a:latin typeface="Tahoma"/>
                      </a:endParaRPr>
                    </a:p>
                  </a:txBody>
                  <a:tcPr marL="91425" marR="91425" marT="91425" marB="91425">
                    <a:lnL w="28575" cap="flat" cmpd="sng">
                      <a:solidFill>
                        <a:srgbClr val="9E9E9E"/>
                      </a:solidFill>
                      <a:prstDash val="solid"/>
                      <a:round/>
                      <a:headEnd type="none" w="sm" len="sm"/>
                      <a:tailEnd type="none" w="sm" len="sm"/>
                    </a:lnL>
                    <a:lnR w="28575" cap="flat" cmpd="sng" algn="ctr">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chemeClr val="bg1"/>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latin typeface="Tahoma"/>
              </a:rPr>
              <a:t>10 PRINCIPLES</a:t>
            </a:r>
          </a:p>
        </p:txBody>
      </p:sp>
      <p:sp>
        <p:nvSpPr>
          <p:cNvPr id="168" name="Google Shape;168;p5"/>
          <p:cNvSpPr txBox="1">
            <a:spLocks noGrp="1"/>
          </p:cNvSpPr>
          <p:nvPr>
            <p:ph type="body" idx="1"/>
          </p:nvPr>
        </p:nvSpPr>
        <p:spPr>
          <a:xfrm>
            <a:off x="375356" y="2194560"/>
            <a:ext cx="5044252" cy="4268717"/>
          </a:xfrm>
          <a:prstGeom prst="rect">
            <a:avLst/>
          </a:prstGeom>
          <a:noFill/>
          <a:ln>
            <a:noFill/>
          </a:ln>
        </p:spPr>
        <p:txBody>
          <a:bodyPr spcFirstLastPara="1" wrap="square" lIns="91425" tIns="45700" rIns="91425" bIns="45700" anchor="t" anchorCtr="0">
            <a:normAutofit/>
          </a:bodyPr>
          <a:lstStyle/>
          <a:p>
            <a:pPr marL="228600" indent="-228600">
              <a:spcBef>
                <a:spcPts val="0"/>
              </a:spcBef>
              <a:spcAft>
                <a:spcPts val="200"/>
              </a:spcAft>
              <a:buSzPts val="2200"/>
            </a:pPr>
            <a:r>
              <a:rPr lang="en-US" sz="1200" b="1" dirty="0">
                <a:solidFill>
                  <a:srgbClr val="FFFFFF"/>
                </a:solidFill>
                <a:latin typeface="Tahoma"/>
                <a:ea typeface="Calibri"/>
                <a:cs typeface="Calibri"/>
              </a:rPr>
              <a:t>Validate Input Data</a:t>
            </a:r>
            <a:endParaRPr lang="en-US" sz="1200" dirty="0">
              <a:solidFill>
                <a:srgbClr val="FFFFFF"/>
              </a:solidFill>
              <a:latin typeface="Tahoma"/>
              <a:ea typeface="Calibri"/>
              <a:cs typeface="Calibri"/>
            </a:endParaRPr>
          </a:p>
          <a:p>
            <a:pPr marL="685800" lvl="1" indent="-228600">
              <a:spcBef>
                <a:spcPts val="0"/>
              </a:spcBef>
              <a:buSzPts val="2200"/>
              <a:buFont typeface="Courier New,monospace"/>
              <a:buChar char="o"/>
            </a:pPr>
            <a:r>
              <a:rPr lang="en-US" sz="1200" dirty="0">
                <a:solidFill>
                  <a:srgbClr val="FFFFFF"/>
                </a:solidFill>
                <a:latin typeface="Tahoma"/>
                <a:ea typeface="Calibri"/>
                <a:cs typeface="Calibri"/>
              </a:rPr>
              <a:t>Relates to:</a:t>
            </a:r>
            <a:endParaRPr lang="en-US" sz="1200">
              <a:latin typeface="Tahoma"/>
              <a:ea typeface="Calibri"/>
              <a:cs typeface="Calibri"/>
            </a:endParaRPr>
          </a:p>
          <a:p>
            <a:pPr marL="1143000" lvl="2" indent="-228600">
              <a:spcBef>
                <a:spcPts val="0"/>
              </a:spcBef>
              <a:buSzPts val="2200"/>
              <a:buFont typeface="Courier New"/>
              <a:buChar char="§"/>
            </a:pPr>
            <a:r>
              <a:rPr lang="en-US" sz="1200" dirty="0">
                <a:solidFill>
                  <a:srgbClr val="FFFFFF"/>
                </a:solidFill>
                <a:latin typeface="Tahoma"/>
                <a:ea typeface="Calibri"/>
                <a:cs typeface="Calibri"/>
              </a:rPr>
              <a:t>STD-001-CPP</a:t>
            </a:r>
          </a:p>
          <a:p>
            <a:pPr marL="1143000" lvl="2" indent="-228600">
              <a:spcBef>
                <a:spcPts val="0"/>
              </a:spcBef>
              <a:buSzPts val="2200"/>
              <a:buFont typeface="Courier New"/>
              <a:buChar char="§"/>
            </a:pPr>
            <a:r>
              <a:rPr lang="en-US" sz="1200" dirty="0">
                <a:solidFill>
                  <a:srgbClr val="FFFFFF"/>
                </a:solidFill>
                <a:latin typeface="Tahoma"/>
                <a:ea typeface="Calibri"/>
                <a:cs typeface="Calibri"/>
              </a:rPr>
              <a:t>STD-002-CPP</a:t>
            </a:r>
          </a:p>
          <a:p>
            <a:pPr marL="1143000" lvl="2" indent="-228600">
              <a:spcBef>
                <a:spcPts val="0"/>
              </a:spcBef>
              <a:buSzPts val="2200"/>
              <a:buFont typeface="Courier New"/>
              <a:buChar char="§"/>
            </a:pPr>
            <a:r>
              <a:rPr lang="en-US" sz="1200" dirty="0">
                <a:solidFill>
                  <a:srgbClr val="FFFFFF"/>
                </a:solidFill>
                <a:latin typeface="Tahoma"/>
                <a:ea typeface="Calibri"/>
                <a:cs typeface="Calibri"/>
              </a:rPr>
              <a:t>STD-004-CPP</a:t>
            </a:r>
          </a:p>
          <a:p>
            <a:pPr marL="1143000" lvl="2" indent="-228600">
              <a:spcBef>
                <a:spcPts val="0"/>
              </a:spcBef>
              <a:buSzPts val="2200"/>
              <a:buFont typeface="Courier New"/>
              <a:buChar char="§"/>
            </a:pPr>
            <a:r>
              <a:rPr lang="en-US" sz="1200" dirty="0">
                <a:solidFill>
                  <a:srgbClr val="FFFFFF"/>
                </a:solidFill>
                <a:latin typeface="Tahoma"/>
                <a:ea typeface="Calibri"/>
                <a:cs typeface="Calibri"/>
              </a:rPr>
              <a:t>STD-009-CPP</a:t>
            </a:r>
          </a:p>
          <a:p>
            <a:pPr marL="685800" lvl="1" indent="-228600">
              <a:spcBef>
                <a:spcPts val="0"/>
              </a:spcBef>
              <a:buSzPts val="2200"/>
              <a:buFont typeface="Courier New"/>
              <a:buChar char="o"/>
            </a:pPr>
            <a:endParaRPr lang="en-US" sz="1200" dirty="0">
              <a:solidFill>
                <a:srgbClr val="FFFFFF"/>
              </a:solidFill>
              <a:latin typeface="Tahoma"/>
              <a:ea typeface="Calibri"/>
              <a:cs typeface="Calibri"/>
            </a:endParaRPr>
          </a:p>
          <a:p>
            <a:pPr marL="228600" indent="-228600">
              <a:spcBef>
                <a:spcPts val="0"/>
              </a:spcBef>
              <a:spcAft>
                <a:spcPts val="200"/>
              </a:spcAft>
              <a:buSzPts val="2200"/>
            </a:pPr>
            <a:r>
              <a:rPr lang="en-US" sz="1200" b="1" dirty="0">
                <a:solidFill>
                  <a:srgbClr val="FFFFFF"/>
                </a:solidFill>
                <a:latin typeface="Tahoma"/>
                <a:ea typeface="Calibri"/>
                <a:cs typeface="Calibri"/>
              </a:rPr>
              <a:t>Heed Compiler Warnings</a:t>
            </a:r>
            <a:endParaRPr lang="en-US" sz="1200" b="1">
              <a:solidFill>
                <a:srgbClr val="FFFFFF"/>
              </a:solidFill>
              <a:latin typeface="Tahoma"/>
              <a:ea typeface="Calibri"/>
              <a:cs typeface="Calibri"/>
            </a:endParaRPr>
          </a:p>
          <a:p>
            <a:pPr marL="685800" lvl="1" indent="-228600">
              <a:spcBef>
                <a:spcPts val="0"/>
              </a:spcBef>
              <a:spcAft>
                <a:spcPts val="200"/>
              </a:spcAft>
              <a:buSzPts val="2200"/>
              <a:buFont typeface="Courier New,monospace"/>
              <a:buChar char="o"/>
            </a:pPr>
            <a:r>
              <a:rPr lang="en-US" sz="1200" dirty="0">
                <a:solidFill>
                  <a:srgbClr val="FFFFFF"/>
                </a:solidFill>
                <a:latin typeface="Tahoma"/>
                <a:ea typeface="Tahoma"/>
                <a:cs typeface="Tahoma"/>
              </a:rPr>
              <a:t>Relates to:</a:t>
            </a:r>
            <a:endParaRPr lang="en-US" sz="1200" dirty="0"/>
          </a:p>
          <a:p>
            <a:pPr marL="1143000" lvl="2" indent="-228600">
              <a:spcBef>
                <a:spcPts val="0"/>
              </a:spcBef>
              <a:buSzPts val="2200"/>
              <a:buFont typeface="Courier New,monospace"/>
              <a:buChar char="§"/>
            </a:pPr>
            <a:r>
              <a:rPr lang="en-US" sz="1200" dirty="0">
                <a:solidFill>
                  <a:srgbClr val="FFFFFF"/>
                </a:solidFill>
                <a:latin typeface="Tahoma"/>
                <a:ea typeface="Tahoma"/>
                <a:cs typeface="Tahoma"/>
              </a:rPr>
              <a:t>STD-005-CPP</a:t>
            </a:r>
          </a:p>
          <a:p>
            <a:pPr marL="685800" lvl="1" indent="-228600">
              <a:spcBef>
                <a:spcPts val="0"/>
              </a:spcBef>
              <a:buSzPts val="2200"/>
              <a:buFont typeface="Courier New"/>
              <a:buChar char="o"/>
            </a:pPr>
            <a:endParaRPr lang="en-US" sz="1200" dirty="0">
              <a:solidFill>
                <a:srgbClr val="FFFFFF"/>
              </a:solidFill>
              <a:latin typeface="Tahoma"/>
              <a:ea typeface="Calibri"/>
              <a:cs typeface="Calibri"/>
            </a:endParaRPr>
          </a:p>
          <a:p>
            <a:pPr marL="685800" lvl="1" indent="-228600">
              <a:spcBef>
                <a:spcPts val="0"/>
              </a:spcBef>
              <a:buSzPts val="2200"/>
              <a:buFont typeface="Courier New,monospace"/>
              <a:buChar char="o"/>
            </a:pPr>
            <a:endParaRPr lang="en-US" sz="1200" dirty="0">
              <a:solidFill>
                <a:srgbClr val="FFFFFF"/>
              </a:solidFill>
              <a:latin typeface="Tahoma"/>
              <a:ea typeface="Calibri"/>
              <a:cs typeface="Calibri"/>
            </a:endParaRPr>
          </a:p>
          <a:p>
            <a:pPr marL="228600" indent="-228600">
              <a:spcBef>
                <a:spcPts val="0"/>
              </a:spcBef>
              <a:spcAft>
                <a:spcPts val="200"/>
              </a:spcAft>
              <a:buSzPts val="2200"/>
            </a:pPr>
            <a:r>
              <a:rPr lang="en-US" sz="1200" b="1" dirty="0">
                <a:solidFill>
                  <a:srgbClr val="FFFFFF"/>
                </a:solidFill>
                <a:latin typeface="Tahoma"/>
                <a:ea typeface="Tahoma"/>
                <a:cs typeface="Tahoma"/>
              </a:rPr>
              <a:t>Architect and Design for Security Policies</a:t>
            </a:r>
            <a:endParaRPr lang="en-US" sz="1200" dirty="0">
              <a:solidFill>
                <a:srgbClr val="FFFFFF"/>
              </a:solidFill>
              <a:latin typeface="Tahoma"/>
              <a:ea typeface="Tahoma"/>
              <a:cs typeface="Tahoma"/>
            </a:endParaRPr>
          </a:p>
          <a:p>
            <a:pPr marL="685800" lvl="1" indent="-228600">
              <a:spcBef>
                <a:spcPts val="0"/>
              </a:spcBef>
              <a:spcAft>
                <a:spcPts val="200"/>
              </a:spcAft>
              <a:buSzPts val="2200"/>
              <a:buFont typeface="Courier New,monospace"/>
              <a:buChar char="o"/>
            </a:pPr>
            <a:r>
              <a:rPr lang="en-US" sz="1200" dirty="0">
                <a:solidFill>
                  <a:srgbClr val="FFFFFF"/>
                </a:solidFill>
                <a:latin typeface="Tahoma"/>
                <a:ea typeface="Tahoma"/>
                <a:cs typeface="Tahoma"/>
              </a:rPr>
              <a:t>Relates to:</a:t>
            </a:r>
            <a:endParaRPr lang="en-US" sz="1200">
              <a:solidFill>
                <a:srgbClr val="FFFFFF"/>
              </a:solidFill>
              <a:latin typeface="Tahoma"/>
              <a:ea typeface="Tahoma"/>
              <a:cs typeface="Tahoma"/>
            </a:endParaRPr>
          </a:p>
          <a:p>
            <a:pPr marL="1143000" lvl="2" indent="-228600">
              <a:spcBef>
                <a:spcPts val="0"/>
              </a:spcBef>
              <a:buSzPts val="2200"/>
              <a:buFont typeface="Courier New,monospace"/>
              <a:buChar char="§"/>
            </a:pPr>
            <a:r>
              <a:rPr lang="en-US" sz="1200" dirty="0">
                <a:solidFill>
                  <a:srgbClr val="FFFFFF"/>
                </a:solidFill>
                <a:latin typeface="Tahoma"/>
                <a:ea typeface="Tahoma"/>
                <a:cs typeface="Tahoma"/>
              </a:rPr>
              <a:t>STD-001-CPP</a:t>
            </a:r>
            <a:endParaRPr lang="en-US" sz="1200"/>
          </a:p>
          <a:p>
            <a:pPr marL="1143000" lvl="2" indent="-228600">
              <a:spcBef>
                <a:spcPts val="0"/>
              </a:spcBef>
              <a:buSzPts val="2200"/>
              <a:buFont typeface="Courier New,monospace"/>
              <a:buChar char="§"/>
            </a:pPr>
            <a:r>
              <a:rPr lang="en-US" sz="1200" dirty="0">
                <a:solidFill>
                  <a:srgbClr val="FFFFFF"/>
                </a:solidFill>
                <a:latin typeface="Tahoma"/>
                <a:ea typeface="Tahoma"/>
                <a:cs typeface="Tahoma"/>
              </a:rPr>
              <a:t>STD-010-CPP</a:t>
            </a:r>
          </a:p>
          <a:p>
            <a:pPr marL="685800" lvl="1" indent="-228600">
              <a:spcBef>
                <a:spcPts val="0"/>
              </a:spcBef>
              <a:buSzPts val="2200"/>
              <a:buFont typeface="Courier New,monospace"/>
              <a:buChar char="o"/>
            </a:pPr>
            <a:endParaRPr lang="en-US" sz="1200" dirty="0">
              <a:latin typeface="Tahoma"/>
              <a:ea typeface="Tahoma"/>
              <a:cs typeface="Tahoma"/>
            </a:endParaRPr>
          </a:p>
          <a:p>
            <a:pPr marL="228600" indent="-228600">
              <a:spcBef>
                <a:spcPts val="0"/>
              </a:spcBef>
              <a:spcAft>
                <a:spcPts val="200"/>
              </a:spcAft>
              <a:buSzPts val="2200"/>
            </a:pPr>
            <a:r>
              <a:rPr lang="en-US" sz="1200" b="1" dirty="0">
                <a:latin typeface="Tahoma"/>
                <a:ea typeface="Tahoma"/>
                <a:cs typeface="Tahoma"/>
              </a:rPr>
              <a:t>Keep it Simple</a:t>
            </a:r>
            <a:endParaRPr lang="en-US" sz="1200" dirty="0">
              <a:latin typeface="Tahoma"/>
              <a:ea typeface="Tahoma"/>
              <a:cs typeface="Tahoma"/>
            </a:endParaRPr>
          </a:p>
          <a:p>
            <a:pPr marL="685800" lvl="1" indent="-228600">
              <a:spcBef>
                <a:spcPts val="0"/>
              </a:spcBef>
              <a:spcAft>
                <a:spcPts val="200"/>
              </a:spcAft>
              <a:buSzPts val="2200"/>
              <a:buFont typeface="Courier New,monospace"/>
              <a:buChar char="o"/>
            </a:pPr>
            <a:r>
              <a:rPr lang="en-US" sz="1200" dirty="0">
                <a:solidFill>
                  <a:srgbClr val="FFFFFF"/>
                </a:solidFill>
                <a:latin typeface="Tahoma"/>
                <a:ea typeface="Tahoma"/>
                <a:cs typeface="Tahoma"/>
              </a:rPr>
              <a:t>Relates to:</a:t>
            </a:r>
            <a:endParaRPr lang="en-US" sz="1200">
              <a:solidFill>
                <a:srgbClr val="FFFFFF"/>
              </a:solidFill>
              <a:latin typeface="Tahoma"/>
              <a:ea typeface="Tahoma"/>
              <a:cs typeface="Tahoma"/>
            </a:endParaRPr>
          </a:p>
          <a:p>
            <a:pPr marL="1143000" lvl="2" indent="-228600">
              <a:spcBef>
                <a:spcPts val="0"/>
              </a:spcBef>
              <a:buSzPts val="2200"/>
              <a:buFont typeface="Courier New,monospace"/>
              <a:buChar char="§"/>
            </a:pPr>
            <a:r>
              <a:rPr lang="en-US" sz="1200" dirty="0">
                <a:solidFill>
                  <a:srgbClr val="FFFFFF"/>
                </a:solidFill>
                <a:latin typeface="Tahoma"/>
                <a:ea typeface="Tahoma"/>
                <a:cs typeface="Tahoma"/>
              </a:rPr>
              <a:t>STD-006-CPP</a:t>
            </a:r>
          </a:p>
          <a:p>
            <a:pPr marL="685800" lvl="1" indent="-228600">
              <a:spcBef>
                <a:spcPts val="0"/>
              </a:spcBef>
              <a:buSzPts val="2200"/>
              <a:buFont typeface="Courier New,monospace"/>
              <a:buChar char="o"/>
            </a:pPr>
            <a:endParaRPr lang="en-US" sz="1200" dirty="0">
              <a:latin typeface="Tahoma"/>
              <a:ea typeface="Tahoma"/>
              <a:cs typeface="Tahoma"/>
            </a:endParaRPr>
          </a:p>
          <a:p>
            <a:pPr marL="228600" indent="-228600">
              <a:spcBef>
                <a:spcPts val="0"/>
              </a:spcBef>
              <a:spcAft>
                <a:spcPts val="200"/>
              </a:spcAft>
              <a:buSzPts val="2200"/>
            </a:pPr>
            <a:r>
              <a:rPr lang="en-US" sz="1200" b="1" dirty="0">
                <a:latin typeface="Tahoma"/>
                <a:ea typeface="Tahoma"/>
                <a:cs typeface="Tahoma"/>
              </a:rPr>
              <a:t>Default Deny</a:t>
            </a:r>
            <a:endParaRPr lang="en-US" sz="1200" dirty="0">
              <a:latin typeface="Tahoma"/>
              <a:ea typeface="Tahoma"/>
              <a:cs typeface="Tahoma"/>
            </a:endParaRPr>
          </a:p>
          <a:p>
            <a:pPr marL="685800" lvl="1" indent="-228600">
              <a:spcBef>
                <a:spcPts val="0"/>
              </a:spcBef>
              <a:spcAft>
                <a:spcPts val="200"/>
              </a:spcAft>
              <a:buSzPts val="2200"/>
              <a:buFont typeface="Courier New,monospace"/>
              <a:buChar char="o"/>
            </a:pPr>
            <a:r>
              <a:rPr lang="en-US" sz="1200" dirty="0">
                <a:solidFill>
                  <a:srgbClr val="FFFFFF"/>
                </a:solidFill>
                <a:latin typeface="Tahoma"/>
                <a:ea typeface="Tahoma"/>
                <a:cs typeface="Tahoma"/>
              </a:rPr>
              <a:t>Relates to:</a:t>
            </a:r>
            <a:endParaRPr lang="en-US" sz="1200">
              <a:solidFill>
                <a:srgbClr val="FFFFFF"/>
              </a:solidFill>
              <a:latin typeface="Tahoma"/>
              <a:ea typeface="Tahoma"/>
              <a:cs typeface="Tahoma"/>
            </a:endParaRPr>
          </a:p>
          <a:p>
            <a:pPr marL="1143000" lvl="2" indent="-228600">
              <a:spcBef>
                <a:spcPts val="0"/>
              </a:spcBef>
              <a:buSzPts val="2200"/>
              <a:buFont typeface="Courier New,monospace"/>
              <a:buChar char="§"/>
            </a:pPr>
            <a:endParaRPr lang="en-US" sz="1200" dirty="0">
              <a:latin typeface="Tahoma"/>
              <a:ea typeface="Tahoma"/>
              <a:cs typeface="Tahoma"/>
            </a:endParaRP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3" name="Google Shape;168;p5">
            <a:extLst>
              <a:ext uri="{FF2B5EF4-FFF2-40B4-BE49-F238E27FC236}">
                <a16:creationId xmlns:a16="http://schemas.microsoft.com/office/drawing/2014/main" id="{EDC4DFFD-84A3-3CC8-2051-4FC1ED661151}"/>
              </a:ext>
            </a:extLst>
          </p:cNvPr>
          <p:cNvSpPr txBox="1">
            <a:spLocks/>
          </p:cNvSpPr>
          <p:nvPr/>
        </p:nvSpPr>
        <p:spPr>
          <a:xfrm>
            <a:off x="5692423" y="2196441"/>
            <a:ext cx="5571066" cy="4268717"/>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228600" indent="-228600">
              <a:spcBef>
                <a:spcPts val="0"/>
              </a:spcBef>
              <a:spcAft>
                <a:spcPts val="200"/>
              </a:spcAft>
              <a:buSzPts val="2200"/>
            </a:pPr>
            <a:r>
              <a:rPr lang="en-US" sz="1200" b="1" dirty="0">
                <a:solidFill>
                  <a:srgbClr val="FFFFFF"/>
                </a:solidFill>
                <a:latin typeface="Tahoma"/>
                <a:ea typeface="Calibri"/>
                <a:cs typeface="Calibri"/>
              </a:rPr>
              <a:t>Adhere to the Principle of Least Privilege</a:t>
            </a:r>
            <a:endParaRPr lang="en-US" sz="1200"/>
          </a:p>
          <a:p>
            <a:pPr marL="685800" lvl="1" indent="-228600">
              <a:spcBef>
                <a:spcPts val="0"/>
              </a:spcBef>
              <a:spcAft>
                <a:spcPts val="200"/>
              </a:spcAft>
              <a:buSzPts val="2200"/>
              <a:buFont typeface="Courier New,monospace"/>
              <a:buChar char="o"/>
            </a:pPr>
            <a:r>
              <a:rPr lang="en-US" sz="1200" dirty="0">
                <a:solidFill>
                  <a:srgbClr val="FFFFFF"/>
                </a:solidFill>
                <a:latin typeface="Tahoma"/>
                <a:ea typeface="Tahoma"/>
                <a:cs typeface="Tahoma"/>
              </a:rPr>
              <a:t>Relates to:</a:t>
            </a:r>
          </a:p>
          <a:p>
            <a:pPr marL="1143000" lvl="2" indent="-228600">
              <a:spcBef>
                <a:spcPts val="0"/>
              </a:spcBef>
              <a:buSzPts val="2200"/>
              <a:buFont typeface="Courier New,monospace"/>
              <a:buChar char="§"/>
            </a:pPr>
            <a:r>
              <a:rPr lang="en-US" sz="1200" dirty="0">
                <a:solidFill>
                  <a:srgbClr val="FFFFFF"/>
                </a:solidFill>
                <a:latin typeface="Tahoma"/>
                <a:ea typeface="Tahoma"/>
                <a:cs typeface="Tahoma"/>
              </a:rPr>
              <a:t>STD-004-CPP</a:t>
            </a:r>
          </a:p>
          <a:p>
            <a:pPr marL="685800" lvl="1" indent="-228600">
              <a:spcBef>
                <a:spcPts val="0"/>
              </a:spcBef>
              <a:buSzPts val="2200"/>
              <a:buFont typeface="Courier New"/>
              <a:buChar char="o"/>
            </a:pPr>
            <a:endParaRPr lang="en-US" sz="1200" dirty="0">
              <a:solidFill>
                <a:srgbClr val="FFFFFF"/>
              </a:solidFill>
              <a:latin typeface="Tahoma"/>
              <a:ea typeface="Calibri"/>
              <a:cs typeface="Calibri"/>
            </a:endParaRPr>
          </a:p>
          <a:p>
            <a:pPr marL="228600" indent="-228600">
              <a:spcBef>
                <a:spcPts val="0"/>
              </a:spcBef>
              <a:spcAft>
                <a:spcPts val="200"/>
              </a:spcAft>
              <a:buSzPts val="2200"/>
            </a:pPr>
            <a:r>
              <a:rPr lang="en-US" sz="1200" b="1" dirty="0">
                <a:solidFill>
                  <a:srgbClr val="FFFFFF"/>
                </a:solidFill>
                <a:latin typeface="Tahoma"/>
                <a:ea typeface="Calibri"/>
                <a:cs typeface="Calibri"/>
              </a:rPr>
              <a:t>Sanitize Data Sent to Other Systems</a:t>
            </a:r>
          </a:p>
          <a:p>
            <a:pPr marL="685800" lvl="1" indent="-228600">
              <a:spcBef>
                <a:spcPts val="0"/>
              </a:spcBef>
              <a:spcAft>
                <a:spcPts val="200"/>
              </a:spcAft>
              <a:buSzPts val="2200"/>
              <a:buFont typeface="Courier New,monospace"/>
              <a:buChar char="o"/>
            </a:pPr>
            <a:r>
              <a:rPr lang="en-US" sz="1200" dirty="0">
                <a:solidFill>
                  <a:srgbClr val="FFFFFF"/>
                </a:solidFill>
                <a:latin typeface="Tahoma"/>
                <a:ea typeface="Tahoma"/>
                <a:cs typeface="Tahoma"/>
              </a:rPr>
              <a:t>Relates to:</a:t>
            </a:r>
          </a:p>
          <a:p>
            <a:pPr marL="1143000" lvl="2" indent="-228600">
              <a:spcBef>
                <a:spcPts val="0"/>
              </a:spcBef>
              <a:buSzPts val="2200"/>
              <a:buFont typeface="Courier New,monospace"/>
              <a:buChar char="§"/>
            </a:pPr>
            <a:r>
              <a:rPr lang="en-US" sz="1200" dirty="0">
                <a:solidFill>
                  <a:srgbClr val="FFFFFF"/>
                </a:solidFill>
                <a:latin typeface="Tahoma"/>
                <a:ea typeface="Tahoma"/>
                <a:cs typeface="Tahoma"/>
              </a:rPr>
              <a:t>STD-003-CPP</a:t>
            </a:r>
          </a:p>
          <a:p>
            <a:pPr marL="1143000" lvl="2" indent="-228600">
              <a:spcBef>
                <a:spcPts val="0"/>
              </a:spcBef>
              <a:buSzPts val="2200"/>
              <a:buFont typeface="Courier New,monospace"/>
              <a:buChar char="§"/>
            </a:pPr>
            <a:r>
              <a:rPr lang="en-US" sz="1200" dirty="0">
                <a:solidFill>
                  <a:srgbClr val="FFFFFF"/>
                </a:solidFill>
                <a:latin typeface="Tahoma"/>
                <a:ea typeface="Tahoma"/>
                <a:cs typeface="Tahoma"/>
              </a:rPr>
              <a:t>STD-004-CPP</a:t>
            </a:r>
          </a:p>
          <a:p>
            <a:pPr marL="1143000" lvl="2" indent="-228600">
              <a:spcBef>
                <a:spcPts val="0"/>
              </a:spcBef>
              <a:buSzPts val="2200"/>
              <a:buFont typeface="Courier New,monospace"/>
              <a:buChar char="§"/>
            </a:pPr>
            <a:r>
              <a:rPr lang="en-US" sz="1200" dirty="0">
                <a:solidFill>
                  <a:srgbClr val="FFFFFF"/>
                </a:solidFill>
                <a:latin typeface="Tahoma"/>
                <a:ea typeface="Tahoma"/>
                <a:cs typeface="Tahoma"/>
              </a:rPr>
              <a:t>STD-009-CPP</a:t>
            </a:r>
          </a:p>
          <a:p>
            <a:pPr marL="914400" lvl="2" indent="0">
              <a:spcBef>
                <a:spcPts val="0"/>
              </a:spcBef>
              <a:buSzPts val="2200"/>
              <a:buNone/>
            </a:pPr>
            <a:endParaRPr lang="en-US" sz="1200" dirty="0">
              <a:solidFill>
                <a:srgbClr val="FFFFFF"/>
              </a:solidFill>
              <a:latin typeface="Tahoma"/>
              <a:ea typeface="Tahoma"/>
              <a:cs typeface="Tahoma"/>
            </a:endParaRPr>
          </a:p>
          <a:p>
            <a:pPr marL="228600" indent="-228600">
              <a:spcBef>
                <a:spcPts val="0"/>
              </a:spcBef>
              <a:spcAft>
                <a:spcPts val="200"/>
              </a:spcAft>
              <a:buSzPts val="2200"/>
            </a:pPr>
            <a:r>
              <a:rPr lang="en-US" sz="1200" b="1" dirty="0">
                <a:solidFill>
                  <a:srgbClr val="FFFFFF"/>
                </a:solidFill>
                <a:latin typeface="Tahoma"/>
                <a:ea typeface="Tahoma"/>
                <a:cs typeface="Tahoma"/>
              </a:rPr>
              <a:t>Practice Defense in Depth</a:t>
            </a:r>
            <a:endParaRPr lang="en-US" sz="1200" dirty="0">
              <a:solidFill>
                <a:srgbClr val="FFFFFF"/>
              </a:solidFill>
              <a:latin typeface="Tahoma"/>
              <a:ea typeface="Tahoma"/>
              <a:cs typeface="Tahoma"/>
            </a:endParaRPr>
          </a:p>
          <a:p>
            <a:pPr marL="685800" lvl="1" indent="-228600">
              <a:spcBef>
                <a:spcPts val="0"/>
              </a:spcBef>
              <a:spcAft>
                <a:spcPts val="200"/>
              </a:spcAft>
              <a:buSzPts val="2200"/>
              <a:buFont typeface="Courier New,monospace"/>
              <a:buChar char="o"/>
            </a:pPr>
            <a:r>
              <a:rPr lang="en-US" sz="1200" dirty="0">
                <a:solidFill>
                  <a:srgbClr val="FFFFFF"/>
                </a:solidFill>
                <a:latin typeface="Tahoma"/>
                <a:ea typeface="Tahoma"/>
                <a:cs typeface="Tahoma"/>
              </a:rPr>
              <a:t>Relates to:</a:t>
            </a:r>
          </a:p>
          <a:p>
            <a:pPr marL="1143000" lvl="2" indent="-228600">
              <a:spcBef>
                <a:spcPts val="0"/>
              </a:spcBef>
              <a:buSzPts val="2200"/>
              <a:buFont typeface="Courier New,monospace"/>
              <a:buChar char="§"/>
            </a:pPr>
            <a:r>
              <a:rPr lang="en-US" sz="1200" dirty="0">
                <a:solidFill>
                  <a:srgbClr val="FFFFFF"/>
                </a:solidFill>
                <a:latin typeface="Tahoma"/>
                <a:ea typeface="Tahoma"/>
                <a:cs typeface="Tahoma"/>
              </a:rPr>
              <a:t>STD-006-CPP</a:t>
            </a:r>
          </a:p>
          <a:p>
            <a:pPr marL="1143000" lvl="2" indent="-228600">
              <a:spcBef>
                <a:spcPts val="0"/>
              </a:spcBef>
              <a:buSzPts val="2200"/>
              <a:buFont typeface="Courier New,monospace"/>
              <a:buChar char="§"/>
            </a:pPr>
            <a:r>
              <a:rPr lang="en-US" sz="1200" dirty="0">
                <a:solidFill>
                  <a:srgbClr val="FFFFFF"/>
                </a:solidFill>
                <a:latin typeface="Tahoma"/>
                <a:ea typeface="Tahoma"/>
                <a:cs typeface="Tahoma"/>
              </a:rPr>
              <a:t>STD-007-CPP</a:t>
            </a:r>
          </a:p>
          <a:p>
            <a:pPr marL="1143000" lvl="2" indent="-228600">
              <a:spcBef>
                <a:spcPts val="0"/>
              </a:spcBef>
              <a:buSzPts val="2200"/>
              <a:buFont typeface="Courier New,monospace"/>
              <a:buChar char="§"/>
            </a:pPr>
            <a:r>
              <a:rPr lang="en-US" sz="1200" dirty="0">
                <a:solidFill>
                  <a:srgbClr val="FFFFFF"/>
                </a:solidFill>
                <a:latin typeface="Tahoma"/>
                <a:ea typeface="Tahoma"/>
                <a:cs typeface="Tahoma"/>
              </a:rPr>
              <a:t>STD-008-CPP</a:t>
            </a:r>
          </a:p>
          <a:p>
            <a:pPr marL="1143000" lvl="2" indent="-228600">
              <a:spcBef>
                <a:spcPts val="0"/>
              </a:spcBef>
              <a:buSzPts val="2200"/>
              <a:buFont typeface="Courier New,monospace"/>
              <a:buChar char="§"/>
            </a:pPr>
            <a:r>
              <a:rPr lang="en-US" sz="1200" dirty="0">
                <a:solidFill>
                  <a:srgbClr val="FFFFFF"/>
                </a:solidFill>
                <a:latin typeface="Tahoma"/>
                <a:ea typeface="Tahoma"/>
                <a:cs typeface="Tahoma"/>
              </a:rPr>
              <a:t>STD-009-CPP</a:t>
            </a:r>
          </a:p>
          <a:p>
            <a:pPr marL="685800" lvl="1" indent="-228600">
              <a:spcBef>
                <a:spcPts val="0"/>
              </a:spcBef>
              <a:buSzPts val="2200"/>
              <a:buFont typeface="Courier New,monospace"/>
              <a:buChar char="o"/>
            </a:pPr>
            <a:endParaRPr lang="en-US" sz="1200" dirty="0">
              <a:latin typeface="Tahoma"/>
              <a:ea typeface="Tahoma"/>
              <a:cs typeface="Tahoma"/>
            </a:endParaRPr>
          </a:p>
          <a:p>
            <a:pPr marL="228600" indent="-228600">
              <a:spcBef>
                <a:spcPts val="0"/>
              </a:spcBef>
              <a:spcAft>
                <a:spcPts val="200"/>
              </a:spcAft>
              <a:buSzPts val="2200"/>
            </a:pPr>
            <a:r>
              <a:rPr lang="en-US" sz="1200" b="1" dirty="0">
                <a:latin typeface="Tahoma"/>
                <a:ea typeface="Tahoma"/>
                <a:cs typeface="Tahoma"/>
              </a:rPr>
              <a:t>Use Effective Quality Assurance Techniques</a:t>
            </a:r>
            <a:endParaRPr lang="en-US" sz="1200" dirty="0">
              <a:latin typeface="Tahoma"/>
              <a:ea typeface="Tahoma"/>
              <a:cs typeface="Tahoma"/>
            </a:endParaRPr>
          </a:p>
          <a:p>
            <a:pPr marL="685800" lvl="1" indent="-228600">
              <a:spcBef>
                <a:spcPts val="0"/>
              </a:spcBef>
              <a:spcAft>
                <a:spcPts val="200"/>
              </a:spcAft>
              <a:buSzPts val="2200"/>
              <a:buFont typeface="Courier New,monospace"/>
              <a:buChar char="o"/>
            </a:pPr>
            <a:r>
              <a:rPr lang="en-US" sz="1200" dirty="0">
                <a:solidFill>
                  <a:srgbClr val="FFFFFF"/>
                </a:solidFill>
                <a:latin typeface="Tahoma"/>
                <a:ea typeface="Tahoma"/>
                <a:cs typeface="Tahoma"/>
              </a:rPr>
              <a:t>Relates to:</a:t>
            </a:r>
          </a:p>
          <a:p>
            <a:pPr marL="1143000" lvl="2" indent="-228600">
              <a:spcBef>
                <a:spcPts val="0"/>
              </a:spcBef>
              <a:buSzPts val="2200"/>
              <a:buFont typeface="Courier New,monospace"/>
              <a:buChar char="§"/>
            </a:pPr>
            <a:r>
              <a:rPr lang="en-US" sz="1200" dirty="0">
                <a:solidFill>
                  <a:srgbClr val="FFFFFF"/>
                </a:solidFill>
                <a:latin typeface="Tahoma"/>
                <a:ea typeface="Tahoma"/>
                <a:cs typeface="Tahoma"/>
              </a:rPr>
              <a:t>STD-002-CPP</a:t>
            </a:r>
          </a:p>
          <a:p>
            <a:pPr marL="1143000" lvl="2" indent="-228600">
              <a:spcBef>
                <a:spcPts val="0"/>
              </a:spcBef>
              <a:buSzPts val="2200"/>
              <a:buFont typeface="Courier New,monospace"/>
              <a:buChar char="§"/>
            </a:pPr>
            <a:r>
              <a:rPr lang="en-US" sz="1200" dirty="0">
                <a:solidFill>
                  <a:srgbClr val="FFFFFF"/>
                </a:solidFill>
                <a:latin typeface="Tahoma"/>
                <a:ea typeface="Tahoma"/>
                <a:cs typeface="Tahoma"/>
              </a:rPr>
              <a:t>STD-005-CPP</a:t>
            </a:r>
          </a:p>
          <a:p>
            <a:pPr marL="1143000" lvl="2" indent="-228600">
              <a:spcBef>
                <a:spcPts val="0"/>
              </a:spcBef>
              <a:buSzPts val="2200"/>
              <a:buFont typeface="Courier New,monospace"/>
              <a:buChar char="§"/>
            </a:pPr>
            <a:r>
              <a:rPr lang="en-US" sz="1200" dirty="0">
                <a:solidFill>
                  <a:srgbClr val="FFFFFF"/>
                </a:solidFill>
                <a:latin typeface="Tahoma"/>
                <a:ea typeface="Tahoma"/>
                <a:cs typeface="Tahoma"/>
              </a:rPr>
              <a:t>STD-007-CPP</a:t>
            </a:r>
          </a:p>
          <a:p>
            <a:pPr marL="685800" lvl="1" indent="-228600">
              <a:spcBef>
                <a:spcPts val="0"/>
              </a:spcBef>
              <a:buSzPts val="2200"/>
              <a:buFont typeface="Courier New,monospace"/>
              <a:buChar char="o"/>
            </a:pPr>
            <a:endParaRPr lang="en-US" sz="1200" dirty="0">
              <a:latin typeface="Tahoma"/>
              <a:ea typeface="Tahoma"/>
              <a:cs typeface="Tahoma"/>
            </a:endParaRPr>
          </a:p>
          <a:p>
            <a:pPr marL="228600" indent="-228600">
              <a:spcBef>
                <a:spcPts val="0"/>
              </a:spcBef>
              <a:spcAft>
                <a:spcPts val="200"/>
              </a:spcAft>
              <a:buSzPts val="2200"/>
            </a:pPr>
            <a:r>
              <a:rPr lang="en-US" sz="1200" b="1" dirty="0">
                <a:latin typeface="Tahoma"/>
                <a:ea typeface="Tahoma"/>
                <a:cs typeface="Tahoma"/>
              </a:rPr>
              <a:t>Adopt a Secure Coding Standard</a:t>
            </a:r>
            <a:endParaRPr lang="en-US" sz="1200" dirty="0">
              <a:latin typeface="Tahoma"/>
              <a:ea typeface="Tahoma"/>
              <a:cs typeface="Tahoma"/>
            </a:endParaRPr>
          </a:p>
          <a:p>
            <a:pPr marL="685800" lvl="1" indent="-228600">
              <a:spcBef>
                <a:spcPts val="0"/>
              </a:spcBef>
              <a:spcAft>
                <a:spcPts val="200"/>
              </a:spcAft>
              <a:buSzPts val="2200"/>
              <a:buFont typeface="Courier New,monospace"/>
              <a:buChar char="o"/>
            </a:pPr>
            <a:r>
              <a:rPr lang="en-US" sz="1200" dirty="0">
                <a:solidFill>
                  <a:srgbClr val="FFFFFF"/>
                </a:solidFill>
                <a:latin typeface="Tahoma"/>
                <a:ea typeface="Tahoma"/>
                <a:cs typeface="Tahoma"/>
              </a:rPr>
              <a:t>Relates to:</a:t>
            </a:r>
          </a:p>
          <a:p>
            <a:pPr marL="1143000" lvl="2" indent="-228600">
              <a:spcBef>
                <a:spcPts val="0"/>
              </a:spcBef>
              <a:buSzPts val="2200"/>
              <a:buFont typeface="Courier New,monospace"/>
              <a:buChar char="§"/>
            </a:pPr>
            <a:r>
              <a:rPr lang="en-US" sz="1200" dirty="0">
                <a:solidFill>
                  <a:srgbClr val="FFFFFF"/>
                </a:solidFill>
                <a:latin typeface="Tahoma"/>
                <a:ea typeface="Tahoma"/>
                <a:cs typeface="Tahoma"/>
              </a:rPr>
              <a:t>STD-006-CPP</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r>
              <a:rPr lang="en-US" dirty="0">
                <a:latin typeface="Tahoma"/>
              </a:rPr>
              <a:t>CODING STANDARDS</a:t>
            </a:r>
          </a:p>
        </p:txBody>
      </p:sp>
      <p:sp>
        <p:nvSpPr>
          <p:cNvPr id="168" name="Google Shape;168;p5"/>
          <p:cNvSpPr txBox="1">
            <a:spLocks noGrp="1"/>
          </p:cNvSpPr>
          <p:nvPr>
            <p:ph type="body" idx="1"/>
          </p:nvPr>
        </p:nvSpPr>
        <p:spPr>
          <a:xfrm>
            <a:off x="375356" y="2194560"/>
            <a:ext cx="5044252" cy="4268717"/>
          </a:xfrm>
          <a:prstGeom prst="rect">
            <a:avLst/>
          </a:prstGeom>
          <a:noFill/>
          <a:ln>
            <a:noFill/>
          </a:ln>
        </p:spPr>
        <p:txBody>
          <a:bodyPr spcFirstLastPara="1" wrap="square" lIns="91425" tIns="45700" rIns="91425" bIns="45700" anchor="t" anchorCtr="0">
            <a:normAutofit/>
          </a:bodyPr>
          <a:lstStyle/>
          <a:p>
            <a:pPr marL="0" indent="0">
              <a:spcBef>
                <a:spcPts val="0"/>
              </a:spcBef>
              <a:spcAft>
                <a:spcPts val="200"/>
              </a:spcAft>
              <a:buSzPts val="2200"/>
              <a:buNone/>
            </a:pPr>
            <a:r>
              <a:rPr lang="en-US" sz="1600" b="1" dirty="0">
                <a:solidFill>
                  <a:srgbClr val="FFFFFF"/>
                </a:solidFill>
                <a:latin typeface="Tahoma"/>
                <a:ea typeface="Calibri"/>
                <a:cs typeface="Calibri"/>
              </a:rPr>
              <a:t>Coding Standards Priority Order:</a:t>
            </a:r>
            <a:endParaRPr lang="en-US" dirty="0"/>
          </a:p>
          <a:p>
            <a:pPr marL="228600" indent="-228600">
              <a:lnSpc>
                <a:spcPct val="150000"/>
              </a:lnSpc>
              <a:spcBef>
                <a:spcPts val="0"/>
              </a:spcBef>
              <a:buSzPts val="2200"/>
            </a:pPr>
            <a:r>
              <a:rPr lang="en-US" sz="1400" dirty="0">
                <a:solidFill>
                  <a:srgbClr val="FFFFFF"/>
                </a:solidFill>
                <a:latin typeface="Tahoma"/>
                <a:ea typeface="Calibri"/>
                <a:cs typeface="Calibri"/>
              </a:rPr>
              <a:t>SQL Injection - (STD-004-CPP)</a:t>
            </a:r>
          </a:p>
          <a:p>
            <a:pPr marL="228600" indent="-228600">
              <a:lnSpc>
                <a:spcPct val="150000"/>
              </a:lnSpc>
              <a:spcBef>
                <a:spcPts val="0"/>
              </a:spcBef>
              <a:buSzPts val="2200"/>
            </a:pPr>
            <a:r>
              <a:rPr lang="en-US" sz="1400" dirty="0">
                <a:solidFill>
                  <a:srgbClr val="FFFFFF"/>
                </a:solidFill>
                <a:latin typeface="Tahoma"/>
                <a:ea typeface="Calibri"/>
                <a:cs typeface="Calibri"/>
              </a:rPr>
              <a:t>String Correctness - (</a:t>
            </a:r>
            <a:r>
              <a:rPr lang="en-US" sz="1400" dirty="0">
                <a:solidFill>
                  <a:srgbClr val="FFFFFF"/>
                </a:solidFill>
                <a:latin typeface="Tahoma"/>
                <a:ea typeface="Tahoma"/>
                <a:cs typeface="Tahoma"/>
              </a:rPr>
              <a:t>STD-003-CPP</a:t>
            </a:r>
            <a:r>
              <a:rPr lang="en-US" sz="1400" dirty="0">
                <a:solidFill>
                  <a:srgbClr val="FFFFFF"/>
                </a:solidFill>
                <a:latin typeface="Tahoma"/>
                <a:ea typeface="Calibri"/>
                <a:cs typeface="Calibri"/>
              </a:rPr>
              <a:t>)</a:t>
            </a:r>
          </a:p>
          <a:p>
            <a:pPr marL="228600" indent="-228600">
              <a:lnSpc>
                <a:spcPct val="150000"/>
              </a:lnSpc>
              <a:spcBef>
                <a:spcPts val="0"/>
              </a:spcBef>
              <a:buSzPts val="2200"/>
            </a:pPr>
            <a:r>
              <a:rPr lang="en-US" sz="1400" dirty="0">
                <a:solidFill>
                  <a:srgbClr val="FFFFFF"/>
                </a:solidFill>
                <a:latin typeface="Tahoma"/>
                <a:ea typeface="Calibri"/>
                <a:cs typeface="Calibri"/>
              </a:rPr>
              <a:t>Data Type - (</a:t>
            </a:r>
            <a:r>
              <a:rPr lang="en-US" sz="1400" dirty="0">
                <a:solidFill>
                  <a:srgbClr val="FFFFFF"/>
                </a:solidFill>
                <a:latin typeface="Tahoma"/>
                <a:ea typeface="Tahoma"/>
                <a:cs typeface="Tahoma"/>
              </a:rPr>
              <a:t>STD-001-CPP</a:t>
            </a:r>
            <a:r>
              <a:rPr lang="en-US" sz="1400" dirty="0">
                <a:solidFill>
                  <a:srgbClr val="FFFFFF"/>
                </a:solidFill>
                <a:latin typeface="Tahoma"/>
                <a:ea typeface="Calibri"/>
                <a:cs typeface="Calibri"/>
              </a:rPr>
              <a:t>)</a:t>
            </a:r>
          </a:p>
          <a:p>
            <a:pPr marL="228600" indent="-228600">
              <a:lnSpc>
                <a:spcPct val="150000"/>
              </a:lnSpc>
              <a:spcBef>
                <a:spcPts val="0"/>
              </a:spcBef>
              <a:buSzPts val="2200"/>
            </a:pPr>
            <a:r>
              <a:rPr lang="en-US" sz="1400" dirty="0">
                <a:solidFill>
                  <a:srgbClr val="FFFFFF"/>
                </a:solidFill>
                <a:latin typeface="Tahoma"/>
                <a:ea typeface="Tahoma"/>
                <a:cs typeface="Tahoma"/>
              </a:rPr>
              <a:t>Data Value - (STD-002-CPP)</a:t>
            </a:r>
          </a:p>
          <a:p>
            <a:pPr marL="228600" indent="-228600">
              <a:lnSpc>
                <a:spcPct val="150000"/>
              </a:lnSpc>
              <a:spcBef>
                <a:spcPts val="0"/>
              </a:spcBef>
              <a:buSzPts val="2200"/>
            </a:pPr>
            <a:r>
              <a:rPr lang="en-US" sz="1400" dirty="0">
                <a:solidFill>
                  <a:srgbClr val="FFFFFF"/>
                </a:solidFill>
                <a:latin typeface="Tahoma"/>
                <a:ea typeface="Tahoma"/>
                <a:cs typeface="Tahoma"/>
              </a:rPr>
              <a:t>Memory Protection - (STD-005-CPP)</a:t>
            </a:r>
          </a:p>
          <a:p>
            <a:pPr marL="228600" indent="-228600">
              <a:lnSpc>
                <a:spcPct val="150000"/>
              </a:lnSpc>
              <a:spcBef>
                <a:spcPts val="0"/>
              </a:spcBef>
              <a:buSzPts val="2200"/>
            </a:pPr>
            <a:r>
              <a:rPr lang="en-US" sz="1400" dirty="0">
                <a:solidFill>
                  <a:srgbClr val="FFFFFF"/>
                </a:solidFill>
                <a:latin typeface="Tahoma"/>
                <a:ea typeface="Tahoma"/>
                <a:cs typeface="Tahoma"/>
              </a:rPr>
              <a:t>Null Pointer Check - (STD-008-CPP)</a:t>
            </a:r>
          </a:p>
          <a:p>
            <a:pPr marL="228600" indent="-228600">
              <a:lnSpc>
                <a:spcPct val="150000"/>
              </a:lnSpc>
              <a:spcBef>
                <a:spcPts val="0"/>
              </a:spcBef>
              <a:buSzPts val="2200"/>
            </a:pPr>
            <a:r>
              <a:rPr lang="en-US" sz="1400" dirty="0">
                <a:solidFill>
                  <a:srgbClr val="FFFFFF"/>
                </a:solidFill>
                <a:latin typeface="Tahoma"/>
                <a:ea typeface="Tahoma"/>
                <a:cs typeface="Tahoma"/>
              </a:rPr>
              <a:t>Assertions - (STD-006-CPP)</a:t>
            </a:r>
          </a:p>
          <a:p>
            <a:pPr marL="228600" indent="-228600">
              <a:lnSpc>
                <a:spcPct val="150000"/>
              </a:lnSpc>
              <a:spcBef>
                <a:spcPts val="0"/>
              </a:spcBef>
              <a:buSzPts val="2200"/>
            </a:pPr>
            <a:r>
              <a:rPr lang="en-US" sz="1400" dirty="0">
                <a:solidFill>
                  <a:srgbClr val="FFFFFF"/>
                </a:solidFill>
                <a:latin typeface="Tahoma"/>
                <a:ea typeface="Tahoma"/>
                <a:cs typeface="Tahoma"/>
              </a:rPr>
              <a:t>Exceptions - (STD-007-CPP)</a:t>
            </a:r>
          </a:p>
          <a:p>
            <a:pPr marL="228600" indent="-228600">
              <a:lnSpc>
                <a:spcPct val="150000"/>
              </a:lnSpc>
              <a:spcBef>
                <a:spcPts val="0"/>
              </a:spcBef>
              <a:buSzPts val="2200"/>
            </a:pPr>
            <a:r>
              <a:rPr lang="en-US" sz="1400" dirty="0">
                <a:solidFill>
                  <a:srgbClr val="FFFFFF"/>
                </a:solidFill>
                <a:latin typeface="Tahoma"/>
                <a:ea typeface="Tahoma"/>
                <a:cs typeface="Tahoma"/>
              </a:rPr>
              <a:t>File Input and Output - (STD-009-CPP)</a:t>
            </a:r>
          </a:p>
          <a:p>
            <a:pPr marL="228600" indent="-228600">
              <a:lnSpc>
                <a:spcPct val="150000"/>
              </a:lnSpc>
              <a:spcBef>
                <a:spcPts val="0"/>
              </a:spcBef>
              <a:buSzPts val="2200"/>
            </a:pPr>
            <a:r>
              <a:rPr lang="en-US" sz="1400" dirty="0">
                <a:solidFill>
                  <a:srgbClr val="FFFFFF"/>
                </a:solidFill>
                <a:latin typeface="Tahoma"/>
                <a:ea typeface="Tahoma"/>
                <a:cs typeface="Tahoma"/>
              </a:rPr>
              <a:t>Code Commenting -  (STD-010-CPP)</a:t>
            </a: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3" name="Google Shape;168;p5">
            <a:extLst>
              <a:ext uri="{FF2B5EF4-FFF2-40B4-BE49-F238E27FC236}">
                <a16:creationId xmlns:a16="http://schemas.microsoft.com/office/drawing/2014/main" id="{EDC4DFFD-84A3-3CC8-2051-4FC1ED661151}"/>
              </a:ext>
            </a:extLst>
          </p:cNvPr>
          <p:cNvSpPr txBox="1">
            <a:spLocks/>
          </p:cNvSpPr>
          <p:nvPr/>
        </p:nvSpPr>
        <p:spPr>
          <a:xfrm>
            <a:off x="5692423" y="2196441"/>
            <a:ext cx="5571066" cy="426871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0" indent="0">
              <a:lnSpc>
                <a:spcPct val="130000"/>
              </a:lnSpc>
              <a:spcBef>
                <a:spcPts val="200"/>
              </a:spcBef>
              <a:spcAft>
                <a:spcPts val="200"/>
              </a:spcAft>
              <a:buSzPts val="2200"/>
              <a:buNone/>
            </a:pPr>
            <a:r>
              <a:rPr lang="en-US" sz="1600" b="1" dirty="0">
                <a:latin typeface="Tahoma"/>
                <a:ea typeface="Calibri"/>
                <a:cs typeface="Calibri"/>
              </a:rPr>
              <a:t>Priority Reasoning:</a:t>
            </a:r>
            <a:br>
              <a:rPr lang="en-US" sz="1600" dirty="0">
                <a:solidFill>
                  <a:srgbClr val="FFFFFF"/>
                </a:solidFill>
                <a:latin typeface="Tahoma"/>
                <a:ea typeface="Calibri"/>
                <a:cs typeface="Calibri"/>
              </a:rPr>
            </a:br>
            <a:br>
              <a:rPr lang="en-US" sz="1600" dirty="0">
                <a:latin typeface="Tahoma"/>
                <a:ea typeface="Calibri"/>
                <a:cs typeface="Calibri"/>
              </a:rPr>
            </a:br>
            <a:r>
              <a:rPr lang="en-US" sz="1400" dirty="0">
                <a:solidFill>
                  <a:srgbClr val="FFFFFF"/>
                </a:solidFill>
                <a:latin typeface="Tahoma"/>
                <a:ea typeface="Calibri"/>
                <a:cs typeface="Calibri"/>
              </a:rPr>
              <a:t>This prioritization system is based on the potential severity of security vulnerabilities addressed by each coding standard. Standards that directly mitigate high-severity security risks, such as SQL injection and string correctness, are given the highest priority, while those addressing less critical issues are ranked lower.</a:t>
            </a:r>
            <a:endParaRPr lang="en-US" sz="1400" dirty="0">
              <a:solidFill>
                <a:srgbClr val="FFFFFF"/>
              </a:solidFill>
              <a:ea typeface="Calibri"/>
              <a:cs typeface="Calibri"/>
            </a:endParaRPr>
          </a:p>
        </p:txBody>
      </p:sp>
    </p:spTree>
    <p:custDataLst>
      <p:tags r:id="rId1"/>
    </p:custDataLst>
    <p:extLst>
      <p:ext uri="{BB962C8B-B14F-4D97-AF65-F5344CB8AC3E}">
        <p14:creationId xmlns:p14="http://schemas.microsoft.com/office/powerpoint/2010/main" val="2700207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latin typeface="Tahoma"/>
              </a:rPr>
              <a:t>ENCRYPTION POLICIES</a:t>
            </a:r>
          </a:p>
        </p:txBody>
      </p:sp>
      <p:sp>
        <p:nvSpPr>
          <p:cNvPr id="5" name="Text Placeholder 4">
            <a:extLst>
              <a:ext uri="{FF2B5EF4-FFF2-40B4-BE49-F238E27FC236}">
                <a16:creationId xmlns:a16="http://schemas.microsoft.com/office/drawing/2014/main" id="{8E8558B1-90AB-C058-AB0E-A3505EE16C61}"/>
              </a:ext>
            </a:extLst>
          </p:cNvPr>
          <p:cNvSpPr>
            <a:spLocks noGrp="1"/>
          </p:cNvSpPr>
          <p:nvPr>
            <p:ph type="body" idx="1"/>
          </p:nvPr>
        </p:nvSpPr>
        <p:spPr/>
        <p:txBody>
          <a:bodyPr/>
          <a:lstStyle/>
          <a:p>
            <a:r>
              <a:rPr lang="en-US" b="1" dirty="0"/>
              <a:t>Encryption in Flight</a:t>
            </a:r>
          </a:p>
        </p:txBody>
      </p:sp>
      <p:sp>
        <p:nvSpPr>
          <p:cNvPr id="6" name="Text Placeholder 5">
            <a:extLst>
              <a:ext uri="{FF2B5EF4-FFF2-40B4-BE49-F238E27FC236}">
                <a16:creationId xmlns:a16="http://schemas.microsoft.com/office/drawing/2014/main" id="{54B03713-B6FA-2617-AC09-018C9E869BB1}"/>
              </a:ext>
            </a:extLst>
          </p:cNvPr>
          <p:cNvSpPr>
            <a:spLocks noGrp="1"/>
          </p:cNvSpPr>
          <p:nvPr>
            <p:ph type="body" idx="2"/>
          </p:nvPr>
        </p:nvSpPr>
        <p:spPr/>
        <p:txBody>
          <a:bodyPr>
            <a:normAutofit/>
          </a:bodyPr>
          <a:lstStyle/>
          <a:p>
            <a:pPr marL="228600" indent="0"/>
            <a:r>
              <a:rPr lang="en-US" b="1" dirty="0">
                <a:latin typeface="Tahoma"/>
              </a:rPr>
              <a:t>Policy Summary: </a:t>
            </a:r>
            <a:endParaRPr lang="en-US"/>
          </a:p>
          <a:p>
            <a:pPr marL="400050" indent="0">
              <a:lnSpc>
                <a:spcPct val="130000"/>
              </a:lnSpc>
              <a:spcBef>
                <a:spcPts val="500"/>
              </a:spcBef>
              <a:spcAft>
                <a:spcPts val="500"/>
              </a:spcAft>
            </a:pPr>
            <a:r>
              <a:rPr lang="en-US" sz="1200" dirty="0">
                <a:latin typeface="Tahoma"/>
              </a:rPr>
              <a:t>All communication channels, both internal and external, that involve sensitive data must employ encryption mechanisms to protect data during transmission. This policy applies to email communications, web transactions, and any other data transfer methods. Encryption in flight ensures that data remains confidential while being transmitted, mitigating the risk of eavesdropping or interception by others.</a:t>
            </a:r>
            <a:endParaRPr lang="en-US" dirty="0"/>
          </a:p>
          <a:p>
            <a:endParaRPr lang="en-US" dirty="0"/>
          </a:p>
        </p:txBody>
      </p:sp>
      <p:sp>
        <p:nvSpPr>
          <p:cNvPr id="7" name="Text Placeholder 6">
            <a:extLst>
              <a:ext uri="{FF2B5EF4-FFF2-40B4-BE49-F238E27FC236}">
                <a16:creationId xmlns:a16="http://schemas.microsoft.com/office/drawing/2014/main" id="{CFB42958-4D37-DCFC-ECE8-5CBD5442C8EA}"/>
              </a:ext>
            </a:extLst>
          </p:cNvPr>
          <p:cNvSpPr>
            <a:spLocks noGrp="1"/>
          </p:cNvSpPr>
          <p:nvPr>
            <p:ph type="body" idx="3"/>
          </p:nvPr>
        </p:nvSpPr>
        <p:spPr>
          <a:xfrm>
            <a:off x="4284133" y="2201333"/>
            <a:ext cx="3456432" cy="626534"/>
          </a:xfrm>
        </p:spPr>
        <p:txBody>
          <a:bodyPr/>
          <a:lstStyle/>
          <a:p>
            <a:r>
              <a:rPr lang="en-US" b="1" dirty="0"/>
              <a:t>Encryption at Rest</a:t>
            </a:r>
          </a:p>
        </p:txBody>
      </p:sp>
      <p:sp>
        <p:nvSpPr>
          <p:cNvPr id="8" name="Text Placeholder 7">
            <a:extLst>
              <a:ext uri="{FF2B5EF4-FFF2-40B4-BE49-F238E27FC236}">
                <a16:creationId xmlns:a16="http://schemas.microsoft.com/office/drawing/2014/main" id="{6D219C03-084B-6CA3-C4B8-C1A4AA3A4A1A}"/>
              </a:ext>
            </a:extLst>
          </p:cNvPr>
          <p:cNvSpPr>
            <a:spLocks noGrp="1"/>
          </p:cNvSpPr>
          <p:nvPr>
            <p:ph type="body" idx="4"/>
          </p:nvPr>
        </p:nvSpPr>
        <p:spPr>
          <a:xfrm>
            <a:off x="4282191" y="2904067"/>
            <a:ext cx="3456432" cy="3314618"/>
          </a:xfrm>
        </p:spPr>
        <p:txBody>
          <a:bodyPr/>
          <a:lstStyle/>
          <a:p>
            <a:r>
              <a:rPr lang="en-US" b="1" dirty="0">
                <a:latin typeface="Tahoma"/>
              </a:rPr>
              <a:t>Policy Summary:</a:t>
            </a:r>
            <a:r>
              <a:rPr lang="en-US" b="1" dirty="0">
                <a:solidFill>
                  <a:srgbClr val="FFFFFF"/>
                </a:solidFill>
                <a:latin typeface="Tahoma"/>
              </a:rPr>
              <a:t> </a:t>
            </a:r>
          </a:p>
          <a:p>
            <a:pPr indent="0">
              <a:lnSpc>
                <a:spcPct val="130000"/>
              </a:lnSpc>
              <a:spcBef>
                <a:spcPts val="500"/>
              </a:spcBef>
              <a:spcAft>
                <a:spcPts val="500"/>
              </a:spcAft>
            </a:pPr>
            <a:r>
              <a:rPr lang="en-US" sz="1200" dirty="0">
                <a:solidFill>
                  <a:srgbClr val="FFFFFF"/>
                </a:solidFill>
                <a:latin typeface="Tahoma"/>
              </a:rPr>
              <a:t>All sensitive data, including customer information, employee records, and proprietary information, must be encrypted when stored. This policy applies to all data repositories within Green Pace, including servers, databases, and cloud storage solutions. Encryption at rest helps safeguard data from unauthorized access in case of physical theft, unauthorized access, or data breaches.</a:t>
            </a:r>
            <a:endParaRPr lang="en-US" sz="1200" dirty="0">
              <a:latin typeface="Tahoma"/>
            </a:endParaRPr>
          </a:p>
        </p:txBody>
      </p:sp>
      <p:sp>
        <p:nvSpPr>
          <p:cNvPr id="9" name="Text Placeholder 8">
            <a:extLst>
              <a:ext uri="{FF2B5EF4-FFF2-40B4-BE49-F238E27FC236}">
                <a16:creationId xmlns:a16="http://schemas.microsoft.com/office/drawing/2014/main" id="{D292AE8A-3B58-0A98-5E43-06BD8B677AE4}"/>
              </a:ext>
            </a:extLst>
          </p:cNvPr>
          <p:cNvSpPr>
            <a:spLocks noGrp="1"/>
          </p:cNvSpPr>
          <p:nvPr>
            <p:ph type="body" idx="5"/>
          </p:nvPr>
        </p:nvSpPr>
        <p:spPr>
          <a:xfrm>
            <a:off x="7920096" y="2192866"/>
            <a:ext cx="3456432" cy="626534"/>
          </a:xfrm>
        </p:spPr>
        <p:txBody>
          <a:bodyPr/>
          <a:lstStyle/>
          <a:p>
            <a:r>
              <a:rPr lang="en-US" b="1" dirty="0"/>
              <a:t>Encryption in Use</a:t>
            </a:r>
          </a:p>
        </p:txBody>
      </p:sp>
      <p:sp>
        <p:nvSpPr>
          <p:cNvPr id="10" name="Text Placeholder 9">
            <a:extLst>
              <a:ext uri="{FF2B5EF4-FFF2-40B4-BE49-F238E27FC236}">
                <a16:creationId xmlns:a16="http://schemas.microsoft.com/office/drawing/2014/main" id="{92B6610B-0431-10CD-7397-BCBFF14D6690}"/>
              </a:ext>
            </a:extLst>
          </p:cNvPr>
          <p:cNvSpPr>
            <a:spLocks noGrp="1"/>
          </p:cNvSpPr>
          <p:nvPr>
            <p:ph type="body" idx="6"/>
          </p:nvPr>
        </p:nvSpPr>
        <p:spPr>
          <a:xfrm>
            <a:off x="7920097" y="2904565"/>
            <a:ext cx="3456432" cy="3314132"/>
          </a:xfrm>
        </p:spPr>
        <p:txBody>
          <a:bodyPr>
            <a:normAutofit/>
          </a:bodyPr>
          <a:lstStyle/>
          <a:p>
            <a:r>
              <a:rPr lang="en-US" b="1" dirty="0">
                <a:latin typeface="Tahoma"/>
                <a:ea typeface="Tahoma"/>
                <a:cs typeface="Tahoma"/>
              </a:rPr>
              <a:t>Policy Summary:</a:t>
            </a:r>
          </a:p>
          <a:p>
            <a:pPr indent="0">
              <a:lnSpc>
                <a:spcPct val="130000"/>
              </a:lnSpc>
              <a:spcBef>
                <a:spcPts val="500"/>
              </a:spcBef>
              <a:spcAft>
                <a:spcPts val="500"/>
              </a:spcAft>
            </a:pPr>
            <a:r>
              <a:rPr lang="en-US" sz="1200" dirty="0">
                <a:solidFill>
                  <a:srgbClr val="FFFFFF"/>
                </a:solidFill>
                <a:latin typeface="Tahoma"/>
                <a:ea typeface="Tahoma"/>
                <a:cs typeface="Tahoma"/>
              </a:rPr>
              <a:t>When sensitive data is being processed or used within applications or services, it must be encrypted to prevent unauthorized access or leakage. This policy applies to software applications, cloud services, and any other systems that handle sensitive data in real-time. Encryption in use ensures that data remains protected throughout its entire lifecycle, from storage and transmission to processing.</a:t>
            </a:r>
            <a:endParaRPr lang="en-US" dirty="0">
              <a:solidFill>
                <a:srgbClr val="FFFFFF"/>
              </a:solidFill>
              <a:latin typeface="Tahoma"/>
            </a:endParaRPr>
          </a:p>
          <a:p>
            <a:endParaRPr lang="en-US" b="1" dirty="0">
              <a:latin typeface="Tahoma"/>
              <a:ea typeface="Tahoma"/>
              <a:cs typeface="Tahoma"/>
            </a:endParaRPr>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latin typeface="Tahoma"/>
              </a:rPr>
              <a:t>TRIPLE-A POLICIES</a:t>
            </a:r>
          </a:p>
        </p:txBody>
      </p:sp>
      <p:sp>
        <p:nvSpPr>
          <p:cNvPr id="5" name="Text Placeholder 4">
            <a:extLst>
              <a:ext uri="{FF2B5EF4-FFF2-40B4-BE49-F238E27FC236}">
                <a16:creationId xmlns:a16="http://schemas.microsoft.com/office/drawing/2014/main" id="{8E8558B1-90AB-C058-AB0E-A3505EE16C61}"/>
              </a:ext>
            </a:extLst>
          </p:cNvPr>
          <p:cNvSpPr>
            <a:spLocks noGrp="1"/>
          </p:cNvSpPr>
          <p:nvPr>
            <p:ph type="body" idx="1"/>
          </p:nvPr>
        </p:nvSpPr>
        <p:spPr/>
        <p:txBody>
          <a:bodyPr/>
          <a:lstStyle/>
          <a:p>
            <a:r>
              <a:rPr lang="en-US" b="1" dirty="0"/>
              <a:t>Authentication</a:t>
            </a:r>
          </a:p>
        </p:txBody>
      </p:sp>
      <p:sp>
        <p:nvSpPr>
          <p:cNvPr id="6" name="Text Placeholder 5">
            <a:extLst>
              <a:ext uri="{FF2B5EF4-FFF2-40B4-BE49-F238E27FC236}">
                <a16:creationId xmlns:a16="http://schemas.microsoft.com/office/drawing/2014/main" id="{54B03713-B6FA-2617-AC09-018C9E869BB1}"/>
              </a:ext>
            </a:extLst>
          </p:cNvPr>
          <p:cNvSpPr>
            <a:spLocks noGrp="1"/>
          </p:cNvSpPr>
          <p:nvPr>
            <p:ph type="body" idx="2"/>
          </p:nvPr>
        </p:nvSpPr>
        <p:spPr/>
        <p:txBody>
          <a:bodyPr>
            <a:normAutofit/>
          </a:bodyPr>
          <a:lstStyle/>
          <a:p>
            <a:pPr marL="228600" indent="0"/>
            <a:r>
              <a:rPr lang="en-US" b="1" dirty="0">
                <a:latin typeface="Tahoma"/>
              </a:rPr>
              <a:t>Policy Summary: </a:t>
            </a:r>
            <a:endParaRPr lang="en-US"/>
          </a:p>
          <a:p>
            <a:pPr marL="400050" indent="0">
              <a:lnSpc>
                <a:spcPct val="130000"/>
              </a:lnSpc>
              <a:spcBef>
                <a:spcPts val="500"/>
              </a:spcBef>
              <a:spcAft>
                <a:spcPts val="500"/>
              </a:spcAft>
            </a:pPr>
            <a:r>
              <a:rPr lang="en-US" sz="1200" dirty="0">
                <a:solidFill>
                  <a:srgbClr val="FFFFFF"/>
                </a:solidFill>
                <a:latin typeface="Tahoma"/>
                <a:ea typeface="Tahoma"/>
                <a:cs typeface="Tahoma"/>
              </a:rPr>
              <a:t>All users and systems accessing Green Pace's resources must undergo a robust authentication process to ensure that only authorized entities gain access. This policy applies to user logins, including two-factor authentication when necessary, and the use of strong, unique passwords. Authentication prevents unauthorized access to sensitive data and systems.</a:t>
            </a:r>
            <a:endParaRPr lang="en-US" dirty="0"/>
          </a:p>
          <a:p>
            <a:endParaRPr lang="en-US" dirty="0"/>
          </a:p>
        </p:txBody>
      </p:sp>
      <p:sp>
        <p:nvSpPr>
          <p:cNvPr id="7" name="Text Placeholder 6">
            <a:extLst>
              <a:ext uri="{FF2B5EF4-FFF2-40B4-BE49-F238E27FC236}">
                <a16:creationId xmlns:a16="http://schemas.microsoft.com/office/drawing/2014/main" id="{CFB42958-4D37-DCFC-ECE8-5CBD5442C8EA}"/>
              </a:ext>
            </a:extLst>
          </p:cNvPr>
          <p:cNvSpPr>
            <a:spLocks noGrp="1"/>
          </p:cNvSpPr>
          <p:nvPr>
            <p:ph type="body" idx="3"/>
          </p:nvPr>
        </p:nvSpPr>
        <p:spPr>
          <a:xfrm>
            <a:off x="4284133" y="2201333"/>
            <a:ext cx="3456432" cy="626534"/>
          </a:xfrm>
        </p:spPr>
        <p:txBody>
          <a:bodyPr/>
          <a:lstStyle/>
          <a:p>
            <a:r>
              <a:rPr lang="en-US" b="1" dirty="0"/>
              <a:t>Authorization</a:t>
            </a:r>
          </a:p>
        </p:txBody>
      </p:sp>
      <p:sp>
        <p:nvSpPr>
          <p:cNvPr id="8" name="Text Placeholder 7">
            <a:extLst>
              <a:ext uri="{FF2B5EF4-FFF2-40B4-BE49-F238E27FC236}">
                <a16:creationId xmlns:a16="http://schemas.microsoft.com/office/drawing/2014/main" id="{6D219C03-084B-6CA3-C4B8-C1A4AA3A4A1A}"/>
              </a:ext>
            </a:extLst>
          </p:cNvPr>
          <p:cNvSpPr>
            <a:spLocks noGrp="1"/>
          </p:cNvSpPr>
          <p:nvPr>
            <p:ph type="body" idx="4"/>
          </p:nvPr>
        </p:nvSpPr>
        <p:spPr>
          <a:xfrm>
            <a:off x="4282191" y="2904067"/>
            <a:ext cx="3456432" cy="3314618"/>
          </a:xfrm>
        </p:spPr>
        <p:txBody>
          <a:bodyPr>
            <a:normAutofit/>
          </a:bodyPr>
          <a:lstStyle/>
          <a:p>
            <a:r>
              <a:rPr lang="en-US" b="1" dirty="0">
                <a:latin typeface="Tahoma"/>
              </a:rPr>
              <a:t>Policy Summary:</a:t>
            </a:r>
            <a:r>
              <a:rPr lang="en-US" b="1" dirty="0">
                <a:solidFill>
                  <a:srgbClr val="FFFFFF"/>
                </a:solidFill>
                <a:latin typeface="Tahoma"/>
              </a:rPr>
              <a:t> </a:t>
            </a:r>
          </a:p>
          <a:p>
            <a:pPr indent="0">
              <a:lnSpc>
                <a:spcPct val="130000"/>
              </a:lnSpc>
              <a:spcBef>
                <a:spcPts val="500"/>
              </a:spcBef>
              <a:spcAft>
                <a:spcPts val="500"/>
              </a:spcAft>
            </a:pPr>
            <a:r>
              <a:rPr lang="en-US" sz="1200" dirty="0">
                <a:solidFill>
                  <a:srgbClr val="FFFFFF"/>
                </a:solidFill>
                <a:latin typeface="Tahoma"/>
                <a:ea typeface="Tahoma"/>
                <a:cs typeface="Tahoma"/>
              </a:rPr>
              <a:t>Green Pace must implement fine-grained authorization controls to restrict user access to only the resources and actions necessary for their roles. This policy applies to controlling the user's level of access to data, applications, and systems. Authorization ensures that users can only perform actions and access data relevant to their job responsibilities, reducing the risk of data breaches and unauthorized activities.</a:t>
            </a:r>
            <a:endParaRPr lang="en-US" dirty="0"/>
          </a:p>
        </p:txBody>
      </p:sp>
      <p:sp>
        <p:nvSpPr>
          <p:cNvPr id="9" name="Text Placeholder 8">
            <a:extLst>
              <a:ext uri="{FF2B5EF4-FFF2-40B4-BE49-F238E27FC236}">
                <a16:creationId xmlns:a16="http://schemas.microsoft.com/office/drawing/2014/main" id="{D292AE8A-3B58-0A98-5E43-06BD8B677AE4}"/>
              </a:ext>
            </a:extLst>
          </p:cNvPr>
          <p:cNvSpPr>
            <a:spLocks noGrp="1"/>
          </p:cNvSpPr>
          <p:nvPr>
            <p:ph type="body" idx="5"/>
          </p:nvPr>
        </p:nvSpPr>
        <p:spPr>
          <a:xfrm>
            <a:off x="7920096" y="2192866"/>
            <a:ext cx="3456432" cy="626534"/>
          </a:xfrm>
        </p:spPr>
        <p:txBody>
          <a:bodyPr/>
          <a:lstStyle/>
          <a:p>
            <a:r>
              <a:rPr lang="en-US" b="1" dirty="0"/>
              <a:t>Accounting</a:t>
            </a:r>
          </a:p>
        </p:txBody>
      </p:sp>
      <p:sp>
        <p:nvSpPr>
          <p:cNvPr id="10" name="Text Placeholder 9">
            <a:extLst>
              <a:ext uri="{FF2B5EF4-FFF2-40B4-BE49-F238E27FC236}">
                <a16:creationId xmlns:a16="http://schemas.microsoft.com/office/drawing/2014/main" id="{92B6610B-0431-10CD-7397-BCBFF14D6690}"/>
              </a:ext>
            </a:extLst>
          </p:cNvPr>
          <p:cNvSpPr>
            <a:spLocks noGrp="1"/>
          </p:cNvSpPr>
          <p:nvPr>
            <p:ph type="body" idx="6"/>
          </p:nvPr>
        </p:nvSpPr>
        <p:spPr>
          <a:xfrm>
            <a:off x="7920097" y="2904565"/>
            <a:ext cx="3409395" cy="3314132"/>
          </a:xfrm>
        </p:spPr>
        <p:txBody>
          <a:bodyPr>
            <a:normAutofit/>
          </a:bodyPr>
          <a:lstStyle/>
          <a:p>
            <a:r>
              <a:rPr lang="en-US" b="1" dirty="0">
                <a:latin typeface="Tahoma"/>
                <a:ea typeface="Tahoma"/>
                <a:cs typeface="Tahoma"/>
              </a:rPr>
              <a:t>Policy Summary:</a:t>
            </a:r>
          </a:p>
          <a:p>
            <a:pPr indent="0">
              <a:lnSpc>
                <a:spcPct val="130000"/>
              </a:lnSpc>
              <a:spcBef>
                <a:spcPts val="500"/>
              </a:spcBef>
              <a:spcAft>
                <a:spcPts val="500"/>
              </a:spcAft>
            </a:pPr>
            <a:r>
              <a:rPr lang="en-US" sz="1200" dirty="0">
                <a:solidFill>
                  <a:srgbClr val="FFFFFF"/>
                </a:solidFill>
                <a:latin typeface="Tahoma"/>
                <a:ea typeface="Tahoma"/>
                <a:cs typeface="Tahoma"/>
              </a:rPr>
              <a:t>Green Pace must maintain detailed logs and records of all user activities and system events, including logins, data modifications, and file access. This policy applies to recording and storing logs securely for auditing purposes. Accounting helps in the detection of suspicious or unauthorized activities, aids in incident response, and ensures compliance with regulatory requirements.</a:t>
            </a:r>
            <a:endParaRPr lang="en-US" dirty="0"/>
          </a:p>
          <a:p>
            <a:endParaRPr lang="en-US" b="1" dirty="0">
              <a:latin typeface="Tahoma"/>
              <a:ea typeface="Tahoma"/>
              <a:cs typeface="Tahoma"/>
            </a:endParaRPr>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4062893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r>
              <a:rPr lang="en-US" dirty="0">
                <a:latin typeface="Tahoma"/>
              </a:rPr>
              <a:t>UNIT TESTING</a:t>
            </a:r>
            <a:endParaRPr lang="en-US" dirty="0"/>
          </a:p>
        </p:txBody>
      </p:sp>
      <p:sp>
        <p:nvSpPr>
          <p:cNvPr id="5" name="Text Placeholder 4">
            <a:extLst>
              <a:ext uri="{FF2B5EF4-FFF2-40B4-BE49-F238E27FC236}">
                <a16:creationId xmlns:a16="http://schemas.microsoft.com/office/drawing/2014/main" id="{8E8558B1-90AB-C058-AB0E-A3505EE16C61}"/>
              </a:ext>
            </a:extLst>
          </p:cNvPr>
          <p:cNvSpPr>
            <a:spLocks noGrp="1"/>
          </p:cNvSpPr>
          <p:nvPr>
            <p:ph type="body" idx="1"/>
          </p:nvPr>
        </p:nvSpPr>
        <p:spPr>
          <a:xfrm>
            <a:off x="535546" y="2202080"/>
            <a:ext cx="3456432" cy="617320"/>
          </a:xfrm>
        </p:spPr>
        <p:txBody>
          <a:bodyPr/>
          <a:lstStyle/>
          <a:p>
            <a:r>
              <a:rPr lang="en-US" b="1" dirty="0"/>
              <a:t>What is it?</a:t>
            </a:r>
            <a:endParaRPr lang="en-US" dirty="0"/>
          </a:p>
        </p:txBody>
      </p:sp>
      <p:sp>
        <p:nvSpPr>
          <p:cNvPr id="6" name="Text Placeholder 5">
            <a:extLst>
              <a:ext uri="{FF2B5EF4-FFF2-40B4-BE49-F238E27FC236}">
                <a16:creationId xmlns:a16="http://schemas.microsoft.com/office/drawing/2014/main" id="{54B03713-B6FA-2617-AC09-018C9E869BB1}"/>
              </a:ext>
            </a:extLst>
          </p:cNvPr>
          <p:cNvSpPr>
            <a:spLocks noGrp="1"/>
          </p:cNvSpPr>
          <p:nvPr>
            <p:ph type="body" idx="2"/>
          </p:nvPr>
        </p:nvSpPr>
        <p:spPr>
          <a:xfrm>
            <a:off x="535546" y="2904565"/>
            <a:ext cx="3456432" cy="3314132"/>
          </a:xfrm>
        </p:spPr>
        <p:txBody>
          <a:bodyPr>
            <a:normAutofit/>
          </a:bodyPr>
          <a:lstStyle/>
          <a:p>
            <a:pPr marL="228600" indent="0">
              <a:lnSpc>
                <a:spcPct val="130000"/>
              </a:lnSpc>
              <a:spcBef>
                <a:spcPts val="500"/>
              </a:spcBef>
              <a:spcAft>
                <a:spcPts val="500"/>
              </a:spcAft>
            </a:pPr>
            <a:r>
              <a:rPr lang="en-US" sz="1200" dirty="0">
                <a:solidFill>
                  <a:srgbClr val="FFFFFF"/>
                </a:solidFill>
                <a:latin typeface="Tahoma"/>
                <a:ea typeface="Tahoma"/>
                <a:cs typeface="Tahoma"/>
              </a:rPr>
              <a:t>Unit testing is a software testing technique where individual components or functions of a program are tested in isolation to verify that they produce the expected results and function correctly within the overall system.</a:t>
            </a:r>
            <a:endParaRPr lang="en-US" dirty="0"/>
          </a:p>
          <a:p>
            <a:endParaRPr lang="en-US" dirty="0"/>
          </a:p>
        </p:txBody>
      </p:sp>
      <p:sp>
        <p:nvSpPr>
          <p:cNvPr id="7" name="Text Placeholder 6">
            <a:extLst>
              <a:ext uri="{FF2B5EF4-FFF2-40B4-BE49-F238E27FC236}">
                <a16:creationId xmlns:a16="http://schemas.microsoft.com/office/drawing/2014/main" id="{CFB42958-4D37-DCFC-ECE8-5CBD5442C8EA}"/>
              </a:ext>
            </a:extLst>
          </p:cNvPr>
          <p:cNvSpPr>
            <a:spLocks noGrp="1"/>
          </p:cNvSpPr>
          <p:nvPr>
            <p:ph type="body" idx="3"/>
          </p:nvPr>
        </p:nvSpPr>
        <p:spPr>
          <a:xfrm>
            <a:off x="4133880" y="2201333"/>
            <a:ext cx="3456432" cy="626534"/>
          </a:xfrm>
        </p:spPr>
        <p:txBody>
          <a:bodyPr/>
          <a:lstStyle/>
          <a:p>
            <a:r>
              <a:rPr lang="en-US" b="1" dirty="0"/>
              <a:t>Why is it Important?</a:t>
            </a:r>
            <a:endParaRPr lang="en-US" dirty="0"/>
          </a:p>
        </p:txBody>
      </p:sp>
      <p:sp>
        <p:nvSpPr>
          <p:cNvPr id="8" name="Text Placeholder 7">
            <a:extLst>
              <a:ext uri="{FF2B5EF4-FFF2-40B4-BE49-F238E27FC236}">
                <a16:creationId xmlns:a16="http://schemas.microsoft.com/office/drawing/2014/main" id="{6D219C03-084B-6CA3-C4B8-C1A4AA3A4A1A}"/>
              </a:ext>
            </a:extLst>
          </p:cNvPr>
          <p:cNvSpPr>
            <a:spLocks noGrp="1"/>
          </p:cNvSpPr>
          <p:nvPr>
            <p:ph type="body" idx="4"/>
          </p:nvPr>
        </p:nvSpPr>
        <p:spPr>
          <a:xfrm>
            <a:off x="4131937" y="2904067"/>
            <a:ext cx="3456432" cy="3314618"/>
          </a:xfrm>
        </p:spPr>
        <p:txBody>
          <a:bodyPr>
            <a:normAutofit/>
          </a:bodyPr>
          <a:lstStyle/>
          <a:p>
            <a:pPr marL="228600" indent="0">
              <a:lnSpc>
                <a:spcPct val="130000"/>
              </a:lnSpc>
              <a:spcBef>
                <a:spcPts val="500"/>
              </a:spcBef>
              <a:spcAft>
                <a:spcPts val="500"/>
              </a:spcAft>
            </a:pPr>
            <a:r>
              <a:rPr lang="en-US" sz="1200" dirty="0">
                <a:solidFill>
                  <a:srgbClr val="FFFFFF"/>
                </a:solidFill>
                <a:latin typeface="Tahoma"/>
                <a:ea typeface="Tahoma"/>
                <a:cs typeface="Tahoma"/>
              </a:rPr>
              <a:t>Unit testing is important because it helps identify and fix bugs and issues at an early stage of development, ensuring that individual components of a software system work as intended.</a:t>
            </a:r>
            <a:endParaRPr lang="en-US" sz="1200" dirty="0">
              <a:latin typeface="Tahoma"/>
              <a:ea typeface="Tahoma"/>
              <a:cs typeface="Tahoma"/>
            </a:endParaRPr>
          </a:p>
        </p:txBody>
      </p:sp>
      <p:sp>
        <p:nvSpPr>
          <p:cNvPr id="9" name="Text Placeholder 8">
            <a:extLst>
              <a:ext uri="{FF2B5EF4-FFF2-40B4-BE49-F238E27FC236}">
                <a16:creationId xmlns:a16="http://schemas.microsoft.com/office/drawing/2014/main" id="{D292AE8A-3B58-0A98-5E43-06BD8B677AE4}"/>
              </a:ext>
            </a:extLst>
          </p:cNvPr>
          <p:cNvSpPr>
            <a:spLocks noGrp="1"/>
          </p:cNvSpPr>
          <p:nvPr>
            <p:ph type="body" idx="5"/>
          </p:nvPr>
        </p:nvSpPr>
        <p:spPr>
          <a:xfrm>
            <a:off x="7769842" y="2192866"/>
            <a:ext cx="3456432" cy="626534"/>
          </a:xfrm>
        </p:spPr>
        <p:txBody>
          <a:bodyPr/>
          <a:lstStyle/>
          <a:p>
            <a:r>
              <a:rPr lang="en-US" b="1" dirty="0"/>
              <a:t>Framework Usage</a:t>
            </a:r>
            <a:endParaRPr lang="en-US" dirty="0"/>
          </a:p>
        </p:txBody>
      </p:sp>
      <p:sp>
        <p:nvSpPr>
          <p:cNvPr id="10" name="Text Placeholder 9">
            <a:extLst>
              <a:ext uri="{FF2B5EF4-FFF2-40B4-BE49-F238E27FC236}">
                <a16:creationId xmlns:a16="http://schemas.microsoft.com/office/drawing/2014/main" id="{92B6610B-0431-10CD-7397-BCBFF14D6690}"/>
              </a:ext>
            </a:extLst>
          </p:cNvPr>
          <p:cNvSpPr>
            <a:spLocks noGrp="1"/>
          </p:cNvSpPr>
          <p:nvPr>
            <p:ph type="body" idx="6"/>
          </p:nvPr>
        </p:nvSpPr>
        <p:spPr>
          <a:xfrm>
            <a:off x="7769843" y="2904565"/>
            <a:ext cx="3409395" cy="3314132"/>
          </a:xfrm>
        </p:spPr>
        <p:txBody>
          <a:bodyPr>
            <a:normAutofit/>
          </a:bodyPr>
          <a:lstStyle/>
          <a:p>
            <a:pPr marL="228600" indent="0">
              <a:lnSpc>
                <a:spcPct val="130000"/>
              </a:lnSpc>
              <a:spcBef>
                <a:spcPts val="500"/>
              </a:spcBef>
              <a:spcAft>
                <a:spcPts val="500"/>
              </a:spcAft>
            </a:pPr>
            <a:r>
              <a:rPr lang="en-US" sz="1200" dirty="0">
                <a:solidFill>
                  <a:srgbClr val="FFFFFF"/>
                </a:solidFill>
                <a:latin typeface="Tahoma"/>
                <a:ea typeface="Tahoma"/>
                <a:cs typeface="Tahoma"/>
              </a:rPr>
              <a:t>Google Test is a popular unit testing framework used in Visual Studio for writing and running unit tests. It provides a structured and organized way to create, automate, and manage tests, making it easier for developers to ensure the reliability and correctness of their code.</a:t>
            </a:r>
            <a:endParaRPr lang="en-US" dirty="0"/>
          </a:p>
          <a:p>
            <a:endParaRPr lang="en-US" b="1" dirty="0">
              <a:latin typeface="Tahoma"/>
              <a:ea typeface="Tahoma"/>
              <a:cs typeface="Tahoma"/>
            </a:endParaRPr>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1275177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r>
              <a:rPr lang="en-US" dirty="0">
                <a:solidFill>
                  <a:srgbClr val="FFFFFF"/>
                </a:solidFill>
                <a:latin typeface="Tahoma"/>
              </a:rPr>
              <a:t>Collection Resize Test</a:t>
            </a:r>
            <a:endParaRPr lang="en-US" dirty="0">
              <a:latin typeface="Tahoma"/>
            </a:endParaRPr>
          </a:p>
        </p:txBody>
      </p:sp>
      <p:sp>
        <p:nvSpPr>
          <p:cNvPr id="196" name="Google Shape;196;g9504e29505_0_0"/>
          <p:cNvSpPr txBox="1">
            <a:spLocks noGrp="1"/>
          </p:cNvSpPr>
          <p:nvPr>
            <p:ph type="body" idx="1"/>
          </p:nvPr>
        </p:nvSpPr>
        <p:spPr>
          <a:xfrm>
            <a:off x="685800" y="2194560"/>
            <a:ext cx="4649275" cy="4303242"/>
          </a:xfrm>
          <a:prstGeom prst="rect">
            <a:avLst/>
          </a:prstGeom>
          <a:noFill/>
          <a:ln>
            <a:noFill/>
          </a:ln>
        </p:spPr>
        <p:txBody>
          <a:bodyPr spcFirstLastPara="1" wrap="square" lIns="91425" tIns="45700" rIns="91425" bIns="45700" anchor="t" anchorCtr="0">
            <a:noAutofit/>
          </a:bodyPr>
          <a:lstStyle/>
          <a:p>
            <a:pPr marL="0" indent="0">
              <a:lnSpc>
                <a:spcPct val="120000"/>
              </a:lnSpc>
              <a:spcBef>
                <a:spcPts val="500"/>
              </a:spcBef>
              <a:buNone/>
            </a:pPr>
            <a:r>
              <a:rPr lang="en-US" sz="1600" dirty="0">
                <a:latin typeface="Tahoma"/>
              </a:rPr>
              <a:t>Purpose: </a:t>
            </a:r>
          </a:p>
          <a:p>
            <a:pPr marL="0" indent="0">
              <a:lnSpc>
                <a:spcPct val="120000"/>
              </a:lnSpc>
              <a:spcBef>
                <a:spcPts val="500"/>
              </a:spcBef>
              <a:buNone/>
            </a:pPr>
            <a:r>
              <a:rPr lang="en-US" sz="1200" dirty="0">
                <a:solidFill>
                  <a:srgbClr val="FFFFFF"/>
                </a:solidFill>
                <a:latin typeface="Tahoma"/>
                <a:ea typeface="Tahoma"/>
                <a:cs typeface="Tahoma"/>
              </a:rPr>
              <a:t>To verify that increasing the size of the collection through resizing increases its size as expected</a:t>
            </a:r>
            <a:endParaRPr lang="en-US" dirty="0">
              <a:latin typeface="Tahoma"/>
            </a:endParaRPr>
          </a:p>
          <a:p>
            <a:pPr marL="0" indent="0">
              <a:lnSpc>
                <a:spcPct val="120000"/>
              </a:lnSpc>
              <a:spcBef>
                <a:spcPts val="500"/>
              </a:spcBef>
              <a:buNone/>
            </a:pPr>
            <a:endParaRPr lang="en-US" sz="1200" dirty="0">
              <a:latin typeface="Tahoma"/>
              <a:ea typeface="Tahoma"/>
              <a:cs typeface="Tahoma"/>
            </a:endParaRPr>
          </a:p>
          <a:p>
            <a:pPr marL="0" indent="0">
              <a:lnSpc>
                <a:spcPct val="120000"/>
              </a:lnSpc>
              <a:spcBef>
                <a:spcPts val="0"/>
              </a:spcBef>
              <a:spcAft>
                <a:spcPts val="500"/>
              </a:spcAft>
              <a:buNone/>
            </a:pPr>
            <a:r>
              <a:rPr lang="en-US" sz="1600" dirty="0">
                <a:latin typeface="Tahoma"/>
              </a:rPr>
              <a:t>Test Type:</a:t>
            </a:r>
          </a:p>
          <a:p>
            <a:pPr marL="0" indent="0">
              <a:lnSpc>
                <a:spcPct val="120000"/>
              </a:lnSpc>
              <a:spcBef>
                <a:spcPts val="0"/>
              </a:spcBef>
              <a:spcAft>
                <a:spcPts val="500"/>
              </a:spcAft>
              <a:buNone/>
            </a:pPr>
            <a:r>
              <a:rPr lang="en-US" sz="1200" dirty="0">
                <a:latin typeface="Tahoma"/>
                <a:ea typeface="Tahoma"/>
                <a:cs typeface="Tahoma"/>
              </a:rPr>
              <a:t>Positive</a:t>
            </a:r>
            <a:endParaRPr lang="en-US" dirty="0">
              <a:latin typeface="Tahoma"/>
              <a:ea typeface="Tahoma"/>
              <a:cs typeface="Tahoma"/>
            </a:endParaRPr>
          </a:p>
          <a:p>
            <a:pPr marL="0" indent="0">
              <a:lnSpc>
                <a:spcPct val="120000"/>
              </a:lnSpc>
              <a:spcBef>
                <a:spcPts val="0"/>
              </a:spcBef>
              <a:spcAft>
                <a:spcPts val="500"/>
              </a:spcAft>
              <a:buNone/>
            </a:pPr>
            <a:br>
              <a:rPr lang="en-US" sz="1600" dirty="0">
                <a:latin typeface="Tahoma"/>
              </a:rPr>
            </a:br>
            <a:r>
              <a:rPr lang="en-US" sz="1600" dirty="0">
                <a:latin typeface="Tahoma"/>
              </a:rPr>
              <a:t>Vulnerability Tested:</a:t>
            </a:r>
            <a:endParaRPr lang="en-US" dirty="0">
              <a:latin typeface="Tahoma"/>
            </a:endParaRPr>
          </a:p>
          <a:p>
            <a:pPr marL="0" indent="0">
              <a:lnSpc>
                <a:spcPct val="120000"/>
              </a:lnSpc>
              <a:spcBef>
                <a:spcPts val="0"/>
              </a:spcBef>
              <a:spcAft>
                <a:spcPts val="500"/>
              </a:spcAft>
              <a:buNone/>
            </a:pPr>
            <a:r>
              <a:rPr lang="en-US" sz="1200" dirty="0">
                <a:latin typeface="Tahoma"/>
                <a:ea typeface="Tahoma"/>
                <a:cs typeface="Tahoma"/>
              </a:rPr>
              <a:t>Buffer overflows or underflows, which can be exploited by attackers to overwrite memory or cause memory access violations</a:t>
            </a:r>
            <a:endParaRPr lang="en-US" dirty="0">
              <a:latin typeface="Tahoma"/>
              <a:ea typeface="Tahoma"/>
              <a:cs typeface="Tahoma"/>
            </a:endParaRPr>
          </a:p>
          <a:p>
            <a:pPr marL="0" indent="0">
              <a:lnSpc>
                <a:spcPct val="120000"/>
              </a:lnSpc>
              <a:spcBef>
                <a:spcPts val="0"/>
              </a:spcBef>
              <a:spcAft>
                <a:spcPts val="500"/>
              </a:spcAft>
              <a:buNone/>
            </a:pPr>
            <a:br>
              <a:rPr lang="en-US" sz="1600" dirty="0">
                <a:latin typeface="Tahoma"/>
              </a:rPr>
            </a:br>
            <a:r>
              <a:rPr lang="en-US" sz="1600" dirty="0">
                <a:latin typeface="Tahoma"/>
              </a:rPr>
              <a:t>Take it one step further:</a:t>
            </a:r>
            <a:endParaRPr lang="en-US" dirty="0">
              <a:latin typeface="Tahoma"/>
            </a:endParaRPr>
          </a:p>
          <a:p>
            <a:pPr marL="0" indent="0">
              <a:lnSpc>
                <a:spcPct val="120000"/>
              </a:lnSpc>
              <a:spcBef>
                <a:spcPts val="0"/>
              </a:spcBef>
              <a:spcAft>
                <a:spcPts val="500"/>
              </a:spcAft>
              <a:buNone/>
            </a:pPr>
            <a:r>
              <a:rPr lang="en-US" sz="1200" dirty="0">
                <a:latin typeface="Tahoma"/>
                <a:ea typeface="Tahoma"/>
                <a:cs typeface="Tahoma"/>
              </a:rPr>
              <a:t>Test for boundary cases, such as resizing to the maximum allowed size</a:t>
            </a:r>
            <a:endParaRPr lang="en-US" sz="1200"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711782BF-4823-405E-F746-2E4359CD7ED8}"/>
              </a:ext>
            </a:extLst>
          </p:cNvPr>
          <p:cNvSpPr txBox="1"/>
          <p:nvPr/>
        </p:nvSpPr>
        <p:spPr>
          <a:xfrm>
            <a:off x="6460901" y="2232337"/>
            <a:ext cx="290847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dirty="0">
                <a:solidFill>
                  <a:schemeClr val="bg1"/>
                </a:solidFill>
                <a:latin typeface="Tahoma"/>
              </a:rPr>
              <a:t>Test:</a:t>
            </a:r>
          </a:p>
        </p:txBody>
      </p:sp>
      <p:sp>
        <p:nvSpPr>
          <p:cNvPr id="3" name="TextBox 2">
            <a:extLst>
              <a:ext uri="{FF2B5EF4-FFF2-40B4-BE49-F238E27FC236}">
                <a16:creationId xmlns:a16="http://schemas.microsoft.com/office/drawing/2014/main" id="{DF908DC5-E79A-F9F8-6955-1E5F4B03E3AC}"/>
              </a:ext>
            </a:extLst>
          </p:cNvPr>
          <p:cNvSpPr txBox="1"/>
          <p:nvPr/>
        </p:nvSpPr>
        <p:spPr>
          <a:xfrm>
            <a:off x="6460901" y="4486140"/>
            <a:ext cx="290847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dirty="0">
                <a:solidFill>
                  <a:schemeClr val="bg1"/>
                </a:solidFill>
                <a:latin typeface="Tahoma"/>
              </a:rPr>
              <a:t>Result:</a:t>
            </a:r>
          </a:p>
        </p:txBody>
      </p:sp>
      <p:pic>
        <p:nvPicPr>
          <p:cNvPr id="6" name="Picture 5" descr="A computer code with text&#10;&#10;Description automatically generated">
            <a:extLst>
              <a:ext uri="{FF2B5EF4-FFF2-40B4-BE49-F238E27FC236}">
                <a16:creationId xmlns:a16="http://schemas.microsoft.com/office/drawing/2014/main" id="{ABAE83B7-C5BC-369F-F161-415EC574C999}"/>
              </a:ext>
            </a:extLst>
          </p:cNvPr>
          <p:cNvPicPr>
            <a:picLocks noChangeAspect="1"/>
          </p:cNvPicPr>
          <p:nvPr/>
        </p:nvPicPr>
        <p:blipFill>
          <a:blip r:embed="rId5"/>
          <a:stretch>
            <a:fillRect/>
          </a:stretch>
        </p:blipFill>
        <p:spPr>
          <a:xfrm>
            <a:off x="6672195" y="2626083"/>
            <a:ext cx="3333750" cy="1047750"/>
          </a:xfrm>
          <a:prstGeom prst="rect">
            <a:avLst/>
          </a:prstGeom>
        </p:spPr>
      </p:pic>
      <p:pic>
        <p:nvPicPr>
          <p:cNvPr id="7" name="Picture 6">
            <a:extLst>
              <a:ext uri="{FF2B5EF4-FFF2-40B4-BE49-F238E27FC236}">
                <a16:creationId xmlns:a16="http://schemas.microsoft.com/office/drawing/2014/main" id="{4D0454A8-7547-53F3-508F-D977E1253FC0}"/>
              </a:ext>
            </a:extLst>
          </p:cNvPr>
          <p:cNvPicPr>
            <a:picLocks noChangeAspect="1"/>
          </p:cNvPicPr>
          <p:nvPr/>
        </p:nvPicPr>
        <p:blipFill>
          <a:blip r:embed="rId6"/>
          <a:stretch>
            <a:fillRect/>
          </a:stretch>
        </p:blipFill>
        <p:spPr>
          <a:xfrm>
            <a:off x="6675147" y="4989021"/>
            <a:ext cx="4057650" cy="314325"/>
          </a:xfrm>
          <a:prstGeom prst="rect">
            <a:avLst/>
          </a:prstGeom>
        </p:spPr>
      </p:pic>
    </p:spTree>
    <p:custDataLst>
      <p:tags r:id="rId1"/>
    </p:custDataLst>
    <p:extLst>
      <p:ext uri="{BB962C8B-B14F-4D97-AF65-F5344CB8AC3E}">
        <p14:creationId xmlns:p14="http://schemas.microsoft.com/office/powerpoint/2010/main" val="9067123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7</TotalTime>
  <Words>352</Words>
  <Application>Microsoft Office PowerPoint</Application>
  <PresentationFormat>Widescreen</PresentationFormat>
  <Paragraphs>39</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Collection Resize Test</vt:lpstr>
      <vt:lpstr>Insertion at the Beginning Test</vt:lpstr>
      <vt:lpstr>Collection Clearing Test</vt:lpstr>
      <vt:lpstr>Out-of-Range Access Test</vt:lpstr>
      <vt:lpstr>Negative Resize Test</vt:lpstr>
      <vt:lpstr>AUTOMATION SUMMARY</vt:lpstr>
      <vt:lpstr>TOOLS</vt:lpstr>
      <vt:lpstr>TOOLS - Continued</vt:lpstr>
      <vt:lpstr>RISKS AND BENEFITS</vt:lpstr>
      <vt:lpstr>RISKS AND BENEFITS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Ankita Koli</cp:lastModifiedBy>
  <cp:revision>1124</cp:revision>
  <dcterms:created xsi:type="dcterms:W3CDTF">2020-08-19T17:59:24Z</dcterms:created>
  <dcterms:modified xsi:type="dcterms:W3CDTF">2023-12-12T01:27:11Z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