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4" r:id="rId4"/>
    <p:sldId id="258" r:id="rId5"/>
    <p:sldId id="260" r:id="rId6"/>
    <p:sldId id="262" r:id="rId7"/>
    <p:sldId id="263" r:id="rId8"/>
    <p:sldId id="266" r:id="rId9"/>
    <p:sldId id="267" r:id="rId10"/>
    <p:sldId id="278" r:id="rId11"/>
    <p:sldId id="270" r:id="rId12"/>
    <p:sldId id="269" r:id="rId13"/>
    <p:sldId id="271" r:id="rId14"/>
    <p:sldId id="272" r:id="rId15"/>
    <p:sldId id="273" r:id="rId16"/>
    <p:sldId id="274" r:id="rId17"/>
    <p:sldId id="279" r:id="rId18"/>
    <p:sldId id="275"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2BF2F2A-3173-4CFD-902A-8EF01FF06E33}" type="datetimeFigureOut">
              <a:rPr lang="en-US" smtClean="0"/>
              <a:pPr/>
              <a:t>7/13/2022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2AACC6B-7F48-4852-B7C1-3383259AE2C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BF2F2A-3173-4CFD-902A-8EF01FF06E33}"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ACC6B-7F48-4852-B7C1-3383259AE2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2BF2F2A-3173-4CFD-902A-8EF01FF06E33}" type="datetimeFigureOut">
              <a:rPr lang="en-US" smtClean="0"/>
              <a:pPr/>
              <a:t>7/13/2022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2AACC6B-7F48-4852-B7C1-3383259AE2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2BF2F2A-3173-4CFD-902A-8EF01FF06E33}"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2AACC6B-7F48-4852-B7C1-3383259AE2C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2BF2F2A-3173-4CFD-902A-8EF01FF06E33}" type="datetimeFigureOut">
              <a:rPr lang="en-US" smtClean="0"/>
              <a:pPr/>
              <a:t>7/13/2022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2AACC6B-7F48-4852-B7C1-3383259AE2C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2BF2F2A-3173-4CFD-902A-8EF01FF06E33}" type="datetimeFigureOut">
              <a:rPr lang="en-US" smtClean="0"/>
              <a:pPr/>
              <a:t>7/13/2022</a:t>
            </a:fld>
            <a:endParaRPr lang="en-US"/>
          </a:p>
        </p:txBody>
      </p:sp>
      <p:sp>
        <p:nvSpPr>
          <p:cNvPr id="10" name="Slide Number Placeholder 9"/>
          <p:cNvSpPr>
            <a:spLocks noGrp="1"/>
          </p:cNvSpPr>
          <p:nvPr>
            <p:ph type="sldNum" sz="quarter" idx="16"/>
          </p:nvPr>
        </p:nvSpPr>
        <p:spPr/>
        <p:txBody>
          <a:bodyPr rtlCol="0"/>
          <a:lstStyle/>
          <a:p>
            <a:fld id="{02AACC6B-7F48-4852-B7C1-3383259AE2C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2BF2F2A-3173-4CFD-902A-8EF01FF06E33}" type="datetimeFigureOut">
              <a:rPr lang="en-US" smtClean="0"/>
              <a:pPr/>
              <a:t>7/13/2022</a:t>
            </a:fld>
            <a:endParaRPr lang="en-US"/>
          </a:p>
        </p:txBody>
      </p:sp>
      <p:sp>
        <p:nvSpPr>
          <p:cNvPr id="12" name="Slide Number Placeholder 11"/>
          <p:cNvSpPr>
            <a:spLocks noGrp="1"/>
          </p:cNvSpPr>
          <p:nvPr>
            <p:ph type="sldNum" sz="quarter" idx="16"/>
          </p:nvPr>
        </p:nvSpPr>
        <p:spPr/>
        <p:txBody>
          <a:bodyPr rtlCol="0"/>
          <a:lstStyle/>
          <a:p>
            <a:fld id="{02AACC6B-7F48-4852-B7C1-3383259AE2C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2BF2F2A-3173-4CFD-902A-8EF01FF06E33}" type="datetimeFigureOut">
              <a:rPr lang="en-US" smtClean="0"/>
              <a:pPr/>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2AACC6B-7F48-4852-B7C1-3383259AE2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F2F2A-3173-4CFD-902A-8EF01FF06E33}" type="datetimeFigureOut">
              <a:rPr lang="en-US" smtClean="0"/>
              <a:pPr/>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2AACC6B-7F48-4852-B7C1-3383259AE2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2BF2F2A-3173-4CFD-902A-8EF01FF06E33}"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2AACC6B-7F48-4852-B7C1-3383259AE2C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2BF2F2A-3173-4CFD-902A-8EF01FF06E33}" type="datetimeFigureOut">
              <a:rPr lang="en-US" smtClean="0"/>
              <a:pPr/>
              <a:t>7/13/2022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2AACC6B-7F48-4852-B7C1-3383259AE2C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2BF2F2A-3173-4CFD-902A-8EF01FF06E33}" type="datetimeFigureOut">
              <a:rPr lang="en-US" smtClean="0"/>
              <a:pPr/>
              <a:t>7/13/2022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2AACC6B-7F48-4852-B7C1-3383259AE2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4400"/>
            <a:ext cx="8458200" cy="1222375"/>
          </a:xfrm>
        </p:spPr>
        <p:txBody>
          <a:bodyPr>
            <a:normAutofit/>
          </a:bodyPr>
          <a:lstStyle/>
          <a:p>
            <a:pPr algn="ctr"/>
            <a:r>
              <a:rPr lang="en-US" sz="6600" dirty="0">
                <a:latin typeface="Algerian" pitchFamily="82" charset="0"/>
              </a:rPr>
              <a:t>TABLEAU</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Supported by Tableau</a:t>
            </a:r>
          </a:p>
        </p:txBody>
      </p:sp>
      <p:sp>
        <p:nvSpPr>
          <p:cNvPr id="3" name="Content Placeholder 2"/>
          <p:cNvSpPr>
            <a:spLocks noGrp="1"/>
          </p:cNvSpPr>
          <p:nvPr>
            <p:ph sz="quarter" idx="1"/>
          </p:nvPr>
        </p:nvSpPr>
        <p:spPr>
          <a:xfrm>
            <a:off x="228600" y="1600200"/>
            <a:ext cx="8537448" cy="4495800"/>
          </a:xfrm>
        </p:spPr>
        <p:txBody>
          <a:bodyPr/>
          <a:lstStyle/>
          <a:p>
            <a:r>
              <a:rPr lang="en-US" dirty="0"/>
              <a:t>Spreadsheet</a:t>
            </a:r>
          </a:p>
          <a:p>
            <a:r>
              <a:rPr lang="en-US" dirty="0"/>
              <a:t>Database (</a:t>
            </a:r>
            <a:r>
              <a:rPr lang="en-US" dirty="0" err="1"/>
              <a:t>MySql</a:t>
            </a:r>
            <a:r>
              <a:rPr lang="en-US" dirty="0"/>
              <a:t>, </a:t>
            </a:r>
            <a:r>
              <a:rPr lang="en-US" dirty="0" err="1"/>
              <a:t>Sql</a:t>
            </a:r>
            <a:r>
              <a:rPr lang="en-US" dirty="0"/>
              <a:t> Server, </a:t>
            </a:r>
            <a:r>
              <a:rPr lang="en-US" dirty="0" err="1"/>
              <a:t>MongoDb</a:t>
            </a:r>
            <a:r>
              <a:rPr lang="en-US" dirty="0"/>
              <a:t> etc)</a:t>
            </a:r>
          </a:p>
          <a:p>
            <a:r>
              <a:rPr lang="en-US" dirty="0"/>
              <a:t>Big Data</a:t>
            </a:r>
          </a:p>
          <a:p>
            <a:r>
              <a:rPr lang="en-US" dirty="0"/>
              <a:t>Cloud Database</a:t>
            </a:r>
          </a:p>
          <a:p>
            <a:r>
              <a:rPr lang="en-US" dirty="0"/>
              <a:t>Data warehouse</a:t>
            </a:r>
          </a:p>
          <a:p>
            <a:r>
              <a:rPr lang="en-US" dirty="0"/>
              <a:t>+ 50 different databases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Tableau Data Types</a:t>
            </a:r>
          </a:p>
        </p:txBody>
      </p:sp>
      <p:pic>
        <p:nvPicPr>
          <p:cNvPr id="6" name="Content Placeholder 5" descr="tableau_datatypes.png"/>
          <p:cNvPicPr>
            <a:picLocks noGrp="1" noChangeAspect="1"/>
          </p:cNvPicPr>
          <p:nvPr>
            <p:ph sz="quarter" idx="1"/>
          </p:nvPr>
        </p:nvPicPr>
        <p:blipFill>
          <a:blip r:embed="rId2"/>
          <a:stretch>
            <a:fillRect/>
          </a:stretch>
        </p:blipFill>
        <p:spPr>
          <a:xfrm>
            <a:off x="228600" y="1600200"/>
            <a:ext cx="8763000" cy="5029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orkspace_navigation.jpg"/>
          <p:cNvPicPr>
            <a:picLocks noChangeAspect="1"/>
          </p:cNvPicPr>
          <p:nvPr/>
        </p:nvPicPr>
        <p:blipFill>
          <a:blip r:embed="rId2"/>
          <a:stretch>
            <a:fillRect/>
          </a:stretch>
        </p:blipFill>
        <p:spPr>
          <a:xfrm>
            <a:off x="0" y="685800"/>
            <a:ext cx="9144000" cy="6172200"/>
          </a:xfrm>
          <a:prstGeom prst="rect">
            <a:avLst/>
          </a:prstGeom>
        </p:spPr>
      </p:pic>
      <p:sp>
        <p:nvSpPr>
          <p:cNvPr id="3" name="Rectangle 2"/>
          <p:cNvSpPr/>
          <p:nvPr/>
        </p:nvSpPr>
        <p:spPr>
          <a:xfrm>
            <a:off x="1981200" y="152400"/>
            <a:ext cx="4876800" cy="523220"/>
          </a:xfrm>
          <a:prstGeom prst="rect">
            <a:avLst/>
          </a:prstGeom>
        </p:spPr>
        <p:txBody>
          <a:bodyPr wrap="square">
            <a:spAutoFit/>
          </a:bodyPr>
          <a:lstStyle/>
          <a:p>
            <a:pPr algn="ctr"/>
            <a:r>
              <a:rPr lang="en-US" sz="2800" b="1" dirty="0"/>
              <a:t>Tableau Navigation Window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Understanding Tableau UI</a:t>
            </a:r>
          </a:p>
        </p:txBody>
      </p:sp>
      <p:sp>
        <p:nvSpPr>
          <p:cNvPr id="3" name="Content Placeholder 2"/>
          <p:cNvSpPr>
            <a:spLocks noGrp="1"/>
          </p:cNvSpPr>
          <p:nvPr>
            <p:ph sz="quarter" idx="1"/>
          </p:nvPr>
        </p:nvSpPr>
        <p:spPr>
          <a:xfrm>
            <a:off x="228600" y="1600200"/>
            <a:ext cx="8686800" cy="5105400"/>
          </a:xfrm>
        </p:spPr>
        <p:txBody>
          <a:bodyPr>
            <a:normAutofit lnSpcReduction="10000"/>
          </a:bodyPr>
          <a:lstStyle/>
          <a:p>
            <a:pPr algn="just"/>
            <a:r>
              <a:rPr lang="en-US" dirty="0"/>
              <a:t>Once we connect to a data source in tableau, the columns get divided into dimensions and measures.</a:t>
            </a:r>
          </a:p>
          <a:p>
            <a:pPr algn="just"/>
            <a:r>
              <a:rPr lang="en-US" b="1" dirty="0"/>
              <a:t>Dimensions </a:t>
            </a:r>
            <a:r>
              <a:rPr lang="en-US" dirty="0"/>
              <a:t>-</a:t>
            </a:r>
            <a:r>
              <a:rPr lang="en-US" b="1" dirty="0"/>
              <a:t> </a:t>
            </a:r>
            <a:r>
              <a:rPr lang="en-US" dirty="0"/>
              <a:t>A dimension is a field that is an independent variable. It mostly consist of textual data</a:t>
            </a:r>
          </a:p>
          <a:p>
            <a:pPr algn="just"/>
            <a:r>
              <a:rPr lang="en-US" b="1" dirty="0"/>
              <a:t>Measures </a:t>
            </a:r>
            <a:r>
              <a:rPr lang="en-US" dirty="0"/>
              <a:t>- A measure is a field that is an dependent variable. It mostly consist of numerical data. Its value is a function of one or more dimensions.</a:t>
            </a:r>
          </a:p>
          <a:p>
            <a:pPr algn="just"/>
            <a:r>
              <a:rPr lang="en-US" b="1" dirty="0"/>
              <a:t>Show Me </a:t>
            </a:r>
            <a:r>
              <a:rPr lang="en-US" dirty="0"/>
              <a:t>– It shows all the possible visualizations available for our data source. The visualizations that are highlighted are the ones that are currently available</a:t>
            </a:r>
          </a:p>
          <a:p>
            <a:endParaRPr lang="en-US" dirty="0"/>
          </a:p>
          <a:p>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1600200"/>
            <a:ext cx="8537448" cy="5029200"/>
          </a:xfrm>
        </p:spPr>
        <p:txBody>
          <a:bodyPr>
            <a:normAutofit/>
          </a:bodyPr>
          <a:lstStyle/>
          <a:p>
            <a:pPr algn="just"/>
            <a:r>
              <a:rPr lang="en-US" b="1" dirty="0"/>
              <a:t>Marks Card </a:t>
            </a:r>
            <a:r>
              <a:rPr lang="en-US" dirty="0"/>
              <a:t>-</a:t>
            </a:r>
            <a:r>
              <a:rPr lang="en-US" b="1" dirty="0"/>
              <a:t> </a:t>
            </a:r>
            <a:r>
              <a:rPr lang="en-US" dirty="0"/>
              <a:t>Marks card can be used to design the visualization. The data components of the visualization such as color, size, shape, path, label, and tooltip used in the visualizations can be modified in the marks card. </a:t>
            </a:r>
          </a:p>
          <a:p>
            <a:pPr algn="just"/>
            <a:r>
              <a:rPr lang="en-US" b="1" dirty="0"/>
              <a:t>Page Shelf </a:t>
            </a:r>
            <a:r>
              <a:rPr lang="en-US" dirty="0"/>
              <a:t>-</a:t>
            </a:r>
            <a:r>
              <a:rPr lang="en-US" b="1" dirty="0"/>
              <a:t> </a:t>
            </a:r>
            <a:r>
              <a:rPr lang="en-US" dirty="0"/>
              <a:t>Page shelf can be used to view the visualization in video format by keeping the relevant filter on the page shelf. </a:t>
            </a:r>
          </a:p>
          <a:p>
            <a:pPr algn="just"/>
            <a:r>
              <a:rPr lang="en-US" b="1" dirty="0"/>
              <a:t>Filter Shelf </a:t>
            </a:r>
            <a:r>
              <a:rPr lang="en-US" dirty="0"/>
              <a:t>- The filters that can control the visualization can be placed on the filter shelf, and the required dimensions or measures can be filtered in. </a:t>
            </a:r>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1600200"/>
            <a:ext cx="8839200" cy="5105400"/>
          </a:xfrm>
        </p:spPr>
        <p:txBody>
          <a:bodyPr>
            <a:normAutofit lnSpcReduction="10000"/>
          </a:bodyPr>
          <a:lstStyle/>
          <a:p>
            <a:r>
              <a:rPr lang="en-US" b="1" dirty="0"/>
              <a:t>Sets and Parameters Shelf </a:t>
            </a:r>
            <a:r>
              <a:rPr lang="en-US" dirty="0"/>
              <a:t>- The user-defined sets and parameters can be viewed in the sets and parameter shelf. It can also be used to edit the existing sets and parameters. </a:t>
            </a:r>
          </a:p>
          <a:p>
            <a:r>
              <a:rPr lang="en-US" b="1" dirty="0"/>
              <a:t>Worksheet </a:t>
            </a:r>
            <a:r>
              <a:rPr lang="en-US" dirty="0"/>
              <a:t>- The worksheet is the place where the actual visualization can be viewed in the workbook. The design and functionalities of the visual can be viewed in the worksheet. </a:t>
            </a:r>
          </a:p>
          <a:p>
            <a:r>
              <a:rPr lang="en-US" b="1" dirty="0"/>
              <a:t>Toolbar Icon </a:t>
            </a:r>
            <a:r>
              <a:rPr lang="en-US" dirty="0"/>
              <a:t>- Toolbar icon present below the menu bar can be used to edit the workbook using different features such as undo, redo, save, new data source, slideshow and so on. </a:t>
            </a:r>
          </a:p>
          <a:p>
            <a:endParaRPr lang="en-US"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Tableau Navigation</a:t>
            </a:r>
          </a:p>
        </p:txBody>
      </p:sp>
      <p:sp>
        <p:nvSpPr>
          <p:cNvPr id="3" name="Content Placeholder 2"/>
          <p:cNvSpPr>
            <a:spLocks noGrp="1"/>
          </p:cNvSpPr>
          <p:nvPr>
            <p:ph sz="quarter" idx="1"/>
          </p:nvPr>
        </p:nvSpPr>
        <p:spPr>
          <a:xfrm>
            <a:off x="152400" y="1600200"/>
            <a:ext cx="8839200" cy="5105400"/>
          </a:xfrm>
        </p:spPr>
        <p:txBody>
          <a:bodyPr>
            <a:noAutofit/>
          </a:bodyPr>
          <a:lstStyle/>
          <a:p>
            <a:pPr algn="just"/>
            <a:r>
              <a:rPr lang="en-US" sz="2500" b="1" dirty="0"/>
              <a:t>Data Source </a:t>
            </a:r>
            <a:r>
              <a:rPr lang="en-US" sz="2500" dirty="0"/>
              <a:t>-</a:t>
            </a:r>
            <a:r>
              <a:rPr lang="en-US" sz="2500" b="1" dirty="0"/>
              <a:t> </a:t>
            </a:r>
            <a:r>
              <a:rPr lang="en-US" sz="2500" dirty="0"/>
              <a:t>The addition of new data source of modification of existing data source can be done using the 'Data Source' tab present at the bottom of the Tableau Desktop Window. </a:t>
            </a:r>
          </a:p>
          <a:p>
            <a:pPr algn="just"/>
            <a:r>
              <a:rPr lang="en-US" sz="2500" b="1" dirty="0"/>
              <a:t>Current Sheet </a:t>
            </a:r>
            <a:r>
              <a:rPr lang="en-US" sz="2500" dirty="0"/>
              <a:t>-</a:t>
            </a:r>
            <a:r>
              <a:rPr lang="en-US" sz="2500" b="1" dirty="0"/>
              <a:t> </a:t>
            </a:r>
            <a:r>
              <a:rPr lang="en-US" sz="2500" dirty="0"/>
              <a:t>Current Sheet can be viewed with the name of the sheet. All the sheets, dashboards and story board present in the workbook can be viewed here. </a:t>
            </a:r>
          </a:p>
          <a:p>
            <a:pPr algn="just"/>
            <a:r>
              <a:rPr lang="en-US" sz="2500" b="1" dirty="0"/>
              <a:t>New Sheet </a:t>
            </a:r>
            <a:r>
              <a:rPr lang="en-US" sz="2500" dirty="0"/>
              <a:t> - The new sheet icon present in the tab can be used to create a new worksheet in the Tableau Workbook. </a:t>
            </a:r>
          </a:p>
          <a:p>
            <a:pPr algn="just"/>
            <a:r>
              <a:rPr lang="en-US" sz="2500" b="1" dirty="0"/>
              <a:t>New Dashboard </a:t>
            </a:r>
            <a:r>
              <a:rPr lang="en-US" sz="2500" dirty="0"/>
              <a:t>-</a:t>
            </a:r>
            <a:r>
              <a:rPr lang="en-US" sz="2500" b="1" dirty="0"/>
              <a:t> </a:t>
            </a:r>
            <a:r>
              <a:rPr lang="en-US" sz="2500" dirty="0"/>
              <a:t>The new dashboard icon present in the tab can be used to create a new dashboard in the Tableau Workbook. </a:t>
            </a:r>
          </a:p>
          <a:p>
            <a:pPr algn="just"/>
            <a:r>
              <a:rPr lang="en-US" sz="2500" b="1" dirty="0"/>
              <a:t>New Storyboard </a:t>
            </a:r>
            <a:r>
              <a:rPr lang="en-US" sz="2500" dirty="0"/>
              <a:t>-</a:t>
            </a:r>
            <a:r>
              <a:rPr lang="en-US" sz="2500" b="1" dirty="0"/>
              <a:t> </a:t>
            </a:r>
            <a:r>
              <a:rPr lang="en-US" sz="2500" dirty="0"/>
              <a:t>The new storyboard icon present in the tab can be used to create new storyboard in the Tableau Workbook. </a:t>
            </a:r>
          </a:p>
          <a:p>
            <a:pPr algn="just"/>
            <a:endParaRPr lang="en-US" sz="2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 Types of Charts</a:t>
            </a:r>
          </a:p>
        </p:txBody>
      </p:sp>
      <p:sp>
        <p:nvSpPr>
          <p:cNvPr id="3" name="Content Placeholder 2"/>
          <p:cNvSpPr>
            <a:spLocks noGrp="1"/>
          </p:cNvSpPr>
          <p:nvPr>
            <p:ph sz="quarter" idx="1"/>
          </p:nvPr>
        </p:nvSpPr>
        <p:spPr>
          <a:xfrm>
            <a:off x="533400" y="1589566"/>
            <a:ext cx="3962400" cy="5116033"/>
          </a:xfrm>
        </p:spPr>
        <p:txBody>
          <a:bodyPr/>
          <a:lstStyle/>
          <a:p>
            <a:r>
              <a:rPr lang="en-US" sz="2000" dirty="0"/>
              <a:t>Bar Chart</a:t>
            </a:r>
          </a:p>
          <a:p>
            <a:r>
              <a:rPr lang="en-US" sz="2000" dirty="0"/>
              <a:t>Stacked Bar chart</a:t>
            </a:r>
          </a:p>
          <a:p>
            <a:r>
              <a:rPr lang="en-US" sz="2000" dirty="0"/>
              <a:t>Pie Chart</a:t>
            </a:r>
          </a:p>
          <a:p>
            <a:r>
              <a:rPr lang="en-US" sz="2000" dirty="0"/>
              <a:t>Line Chart</a:t>
            </a:r>
          </a:p>
          <a:p>
            <a:r>
              <a:rPr lang="en-US" sz="2000" dirty="0"/>
              <a:t>Scattered Chart</a:t>
            </a:r>
          </a:p>
          <a:p>
            <a:r>
              <a:rPr lang="en-US" sz="2000" dirty="0"/>
              <a:t>Packed Bubble Chart</a:t>
            </a:r>
          </a:p>
          <a:p>
            <a:r>
              <a:rPr lang="en-US" sz="2000" dirty="0"/>
              <a:t>World Map</a:t>
            </a:r>
          </a:p>
          <a:p>
            <a:r>
              <a:rPr lang="en-US" sz="2000" dirty="0"/>
              <a:t>Tree Map</a:t>
            </a:r>
          </a:p>
          <a:p>
            <a:r>
              <a:rPr lang="en-US" sz="2000" dirty="0"/>
              <a:t>Waterfall Chart</a:t>
            </a:r>
          </a:p>
          <a:p>
            <a:r>
              <a:rPr lang="en-US" sz="2000" dirty="0"/>
              <a:t>Country Map</a:t>
            </a:r>
          </a:p>
          <a:p>
            <a:r>
              <a:rPr lang="en-US" sz="2000" dirty="0"/>
              <a:t>State Map</a:t>
            </a:r>
          </a:p>
          <a:p>
            <a:r>
              <a:rPr lang="en-US" sz="2000" dirty="0"/>
              <a:t>Area Chart</a:t>
            </a:r>
          </a:p>
        </p:txBody>
      </p:sp>
      <p:sp>
        <p:nvSpPr>
          <p:cNvPr id="4" name="Content Placeholder 3"/>
          <p:cNvSpPr>
            <a:spLocks noGrp="1"/>
          </p:cNvSpPr>
          <p:nvPr>
            <p:ph sz="quarter" idx="2"/>
          </p:nvPr>
        </p:nvSpPr>
        <p:spPr>
          <a:xfrm>
            <a:off x="4844901" y="1589566"/>
            <a:ext cx="3886200" cy="5116033"/>
          </a:xfrm>
        </p:spPr>
        <p:txBody>
          <a:bodyPr>
            <a:normAutofit/>
          </a:bodyPr>
          <a:lstStyle/>
          <a:p>
            <a:r>
              <a:rPr lang="en-US" sz="2000" dirty="0"/>
              <a:t>Box and Whisker Chart</a:t>
            </a:r>
          </a:p>
          <a:p>
            <a:r>
              <a:rPr lang="en-US" sz="2000" dirty="0"/>
              <a:t>Area Charts</a:t>
            </a:r>
          </a:p>
          <a:p>
            <a:r>
              <a:rPr lang="en-US" sz="2000" dirty="0"/>
              <a:t>Histogram</a:t>
            </a:r>
          </a:p>
          <a:p>
            <a:r>
              <a:rPr lang="en-US" sz="2000" dirty="0"/>
              <a:t>Highlight Table</a:t>
            </a:r>
          </a:p>
          <a:p>
            <a:r>
              <a:rPr lang="en-US" sz="2000" dirty="0"/>
              <a:t>Heat Map</a:t>
            </a:r>
          </a:p>
          <a:p>
            <a:r>
              <a:rPr lang="en-US" sz="2000" dirty="0"/>
              <a:t>Word Map</a:t>
            </a:r>
          </a:p>
          <a:p>
            <a:r>
              <a:rPr lang="en-US" sz="2000" dirty="0"/>
              <a:t>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Tableau Visualizations</a:t>
            </a:r>
          </a:p>
        </p:txBody>
      </p:sp>
      <p:pic>
        <p:nvPicPr>
          <p:cNvPr id="4" name="Content Placeholder 3" descr="tab_visuals_1.png"/>
          <p:cNvPicPr>
            <a:picLocks noGrp="1" noChangeAspect="1"/>
          </p:cNvPicPr>
          <p:nvPr>
            <p:ph sz="quarter" idx="1"/>
          </p:nvPr>
        </p:nvPicPr>
        <p:blipFill>
          <a:blip r:embed="rId2"/>
          <a:stretch>
            <a:fillRect/>
          </a:stretch>
        </p:blipFill>
        <p:spPr>
          <a:xfrm>
            <a:off x="457200" y="1905001"/>
            <a:ext cx="8382000" cy="4114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Features and Limitations</a:t>
            </a:r>
          </a:p>
        </p:txBody>
      </p:sp>
      <p:sp>
        <p:nvSpPr>
          <p:cNvPr id="3" name="Content Placeholder 2"/>
          <p:cNvSpPr>
            <a:spLocks noGrp="1"/>
          </p:cNvSpPr>
          <p:nvPr>
            <p:ph sz="quarter" idx="2"/>
          </p:nvPr>
        </p:nvSpPr>
        <p:spPr>
          <a:xfrm>
            <a:off x="0" y="2133600"/>
            <a:ext cx="4495800" cy="4724400"/>
          </a:xfrm>
        </p:spPr>
        <p:txBody>
          <a:bodyPr/>
          <a:lstStyle/>
          <a:p>
            <a:r>
              <a:rPr lang="en-US" sz="2000" b="1" dirty="0"/>
              <a:t>Interactive visualizations</a:t>
            </a:r>
          </a:p>
          <a:p>
            <a:r>
              <a:rPr lang="en-US" sz="2000" b="1" dirty="0"/>
              <a:t>Can handle large amounts of data.</a:t>
            </a:r>
          </a:p>
          <a:p>
            <a:r>
              <a:rPr lang="en-US" sz="2000" b="1" dirty="0"/>
              <a:t>Real time analysis.</a:t>
            </a:r>
            <a:r>
              <a:rPr lang="en-US" sz="2000" dirty="0"/>
              <a:t> </a:t>
            </a:r>
          </a:p>
          <a:p>
            <a:r>
              <a:rPr lang="en-US" sz="2000" b="1" dirty="0"/>
              <a:t>Data Blending</a:t>
            </a:r>
          </a:p>
          <a:p>
            <a:r>
              <a:rPr lang="en-US" sz="2000" b="1" dirty="0"/>
              <a:t>Integration of different datasets.</a:t>
            </a:r>
          </a:p>
          <a:p>
            <a:r>
              <a:rPr lang="en-US" sz="2000" b="1" dirty="0"/>
              <a:t>Flexibility</a:t>
            </a:r>
          </a:p>
          <a:p>
            <a:r>
              <a:rPr lang="en-US" sz="2000" b="1" dirty="0"/>
              <a:t>Intuitive Platform</a:t>
            </a:r>
          </a:p>
        </p:txBody>
      </p:sp>
      <p:sp>
        <p:nvSpPr>
          <p:cNvPr id="4" name="Content Placeholder 3"/>
          <p:cNvSpPr>
            <a:spLocks noGrp="1"/>
          </p:cNvSpPr>
          <p:nvPr>
            <p:ph sz="quarter" idx="4"/>
          </p:nvPr>
        </p:nvSpPr>
        <p:spPr>
          <a:xfrm>
            <a:off x="4800600" y="2133600"/>
            <a:ext cx="4343400" cy="4724400"/>
          </a:xfrm>
        </p:spPr>
        <p:txBody>
          <a:bodyPr>
            <a:normAutofit/>
          </a:bodyPr>
          <a:lstStyle/>
          <a:p>
            <a:r>
              <a:rPr lang="en-US" sz="2000" b="1" dirty="0"/>
              <a:t>Scaling and Pricing for Enterprise.</a:t>
            </a:r>
          </a:p>
          <a:p>
            <a:r>
              <a:rPr lang="en-US" sz="2000" b="1" dirty="0"/>
              <a:t>Poor versioning.</a:t>
            </a:r>
          </a:p>
          <a:p>
            <a:r>
              <a:rPr lang="en-US" sz="2000" b="1" dirty="0"/>
              <a:t>Poor After-Sales Support</a:t>
            </a:r>
          </a:p>
          <a:p>
            <a:endParaRPr lang="en-US" sz="2000" b="1" dirty="0"/>
          </a:p>
        </p:txBody>
      </p:sp>
      <p:sp>
        <p:nvSpPr>
          <p:cNvPr id="5" name="Text Placeholder 4"/>
          <p:cNvSpPr>
            <a:spLocks noGrp="1"/>
          </p:cNvSpPr>
          <p:nvPr>
            <p:ph type="body" sz="quarter" idx="1"/>
          </p:nvPr>
        </p:nvSpPr>
        <p:spPr>
          <a:xfrm>
            <a:off x="0" y="1524000"/>
            <a:ext cx="4495800" cy="533400"/>
          </a:xfrm>
        </p:spPr>
        <p:txBody>
          <a:bodyPr>
            <a:normAutofit/>
          </a:bodyPr>
          <a:lstStyle/>
          <a:p>
            <a:pPr algn="ctr"/>
            <a:r>
              <a:rPr lang="en-US" sz="2800" dirty="0"/>
              <a:t>Advantages</a:t>
            </a:r>
          </a:p>
        </p:txBody>
      </p:sp>
      <p:sp>
        <p:nvSpPr>
          <p:cNvPr id="6" name="Text Placeholder 5"/>
          <p:cNvSpPr>
            <a:spLocks noGrp="1"/>
          </p:cNvSpPr>
          <p:nvPr>
            <p:ph type="body" sz="quarter" idx="3"/>
          </p:nvPr>
        </p:nvSpPr>
        <p:spPr>
          <a:xfrm>
            <a:off x="4800600" y="1524000"/>
            <a:ext cx="4343400" cy="533400"/>
          </a:xfrm>
        </p:spPr>
        <p:txBody>
          <a:bodyPr>
            <a:normAutofit/>
          </a:bodyPr>
          <a:lstStyle/>
          <a:p>
            <a:pPr algn="ctr"/>
            <a:r>
              <a:rPr lang="en-US" sz="2800" dirty="0"/>
              <a:t>Disadvantages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lstStyle/>
          <a:p>
            <a:pPr algn="ctr"/>
            <a:r>
              <a:rPr lang="en-US" dirty="0"/>
              <a:t>TABLEAU Overview</a:t>
            </a:r>
          </a:p>
        </p:txBody>
      </p:sp>
      <p:sp>
        <p:nvSpPr>
          <p:cNvPr id="3" name="Content Placeholder 2"/>
          <p:cNvSpPr>
            <a:spLocks noGrp="1"/>
          </p:cNvSpPr>
          <p:nvPr>
            <p:ph sz="quarter" idx="1"/>
          </p:nvPr>
        </p:nvSpPr>
        <p:spPr>
          <a:xfrm>
            <a:off x="228600" y="1524000"/>
            <a:ext cx="8763000" cy="5181600"/>
          </a:xfrm>
        </p:spPr>
        <p:txBody>
          <a:bodyPr/>
          <a:lstStyle/>
          <a:p>
            <a:pPr algn="just"/>
            <a:r>
              <a:rPr lang="en-US" sz="2800" dirty="0"/>
              <a:t>Tableau is a powerful and fastest growing data visualization tool used in the Business Intelligence Industry. It helps in simplifying raw data into easily understandable format. </a:t>
            </a:r>
          </a:p>
          <a:p>
            <a:pPr algn="just"/>
            <a:r>
              <a:rPr lang="en-US" sz="2800" dirty="0"/>
              <a:t>Data analysis is very fast with Tableau and the visualizations created are in the form of and worksheets, dashboards and stories. The data that is created using Tableau can be understood by professional at any level in an organization. It even allows a non-technical user to create a customized dashboard.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Scope of Visual Analytics</a:t>
            </a:r>
          </a:p>
        </p:txBody>
      </p:sp>
      <p:sp>
        <p:nvSpPr>
          <p:cNvPr id="3" name="Content Placeholder 2"/>
          <p:cNvSpPr>
            <a:spLocks noGrp="1"/>
          </p:cNvSpPr>
          <p:nvPr>
            <p:ph sz="quarter" idx="1"/>
          </p:nvPr>
        </p:nvSpPr>
        <p:spPr/>
        <p:txBody>
          <a:bodyPr/>
          <a:lstStyle/>
          <a:p>
            <a:r>
              <a:rPr lang="en-US" dirty="0"/>
              <a:t>Information Analytics</a:t>
            </a:r>
          </a:p>
          <a:p>
            <a:r>
              <a:rPr lang="en-US" dirty="0"/>
              <a:t>Geospatial Analytics</a:t>
            </a:r>
          </a:p>
          <a:p>
            <a:r>
              <a:rPr lang="en-US" dirty="0"/>
              <a:t>Scientific Analysis</a:t>
            </a:r>
          </a:p>
          <a:p>
            <a:r>
              <a:rPr lang="en-US" dirty="0"/>
              <a:t>Knowledge Discovery</a:t>
            </a:r>
          </a:p>
          <a:p>
            <a:r>
              <a:rPr lang="en-US" dirty="0"/>
              <a:t>Data Management and Knowledge Representation</a:t>
            </a:r>
          </a:p>
          <a:p>
            <a:r>
              <a:rPr lang="en-US" dirty="0"/>
              <a:t>Interactive Analysis</a:t>
            </a:r>
          </a:p>
          <a:p>
            <a:r>
              <a:rPr lang="en-US" dirty="0"/>
              <a:t>Presentation, Production and  Discovery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990600"/>
          </a:xfrm>
        </p:spPr>
        <p:txBody>
          <a:bodyPr/>
          <a:lstStyle/>
          <a:p>
            <a:pPr algn="ctr"/>
            <a:r>
              <a:rPr lang="en-US" dirty="0"/>
              <a:t>TABLEAU PRODUCTS</a:t>
            </a:r>
          </a:p>
        </p:txBody>
      </p:sp>
      <p:pic>
        <p:nvPicPr>
          <p:cNvPr id="4" name="Content Placeholder 3" descr="Tab_products.jpg"/>
          <p:cNvPicPr>
            <a:picLocks noGrp="1" noChangeAspect="1"/>
          </p:cNvPicPr>
          <p:nvPr>
            <p:ph sz="quarter" idx="1"/>
          </p:nvPr>
        </p:nvPicPr>
        <p:blipFill>
          <a:blip r:embed="rId2"/>
          <a:stretch>
            <a:fillRect/>
          </a:stretch>
        </p:blipFill>
        <p:spPr>
          <a:xfrm>
            <a:off x="1828800" y="1600200"/>
            <a:ext cx="5410200" cy="5105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Tableau Desktop</a:t>
            </a:r>
          </a:p>
        </p:txBody>
      </p:sp>
      <p:sp>
        <p:nvSpPr>
          <p:cNvPr id="3" name="Content Placeholder 2"/>
          <p:cNvSpPr>
            <a:spLocks noGrp="1"/>
          </p:cNvSpPr>
          <p:nvPr>
            <p:ph sz="quarter" idx="1"/>
          </p:nvPr>
        </p:nvSpPr>
        <p:spPr>
          <a:xfrm>
            <a:off x="228600" y="1600200"/>
            <a:ext cx="8686800" cy="5029200"/>
          </a:xfrm>
        </p:spPr>
        <p:txBody>
          <a:bodyPr>
            <a:normAutofit/>
          </a:bodyPr>
          <a:lstStyle/>
          <a:p>
            <a:pPr algn="just"/>
            <a:r>
              <a:rPr lang="en-US" dirty="0"/>
              <a:t>Tableau Desktop has a rich feature set and allows you to code and customize reports. Right from creating the charts, worksheets, to blending them all together to form a dashboard, all the necessary work is created in Tableau Desktop. </a:t>
            </a:r>
          </a:p>
          <a:p>
            <a:pPr algn="just"/>
            <a:r>
              <a:rPr lang="en-US" dirty="0"/>
              <a:t>For live data analysis, Tableau Desktop provides connectivity to Data Warehouse, as well as other various types of files. The workbooks and the dashboards created here can be either shared locally or publicly.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lstStyle/>
          <a:p>
            <a:pPr algn="ctr"/>
            <a:r>
              <a:rPr lang="en-US" dirty="0"/>
              <a:t>Tableau Public</a:t>
            </a:r>
          </a:p>
        </p:txBody>
      </p:sp>
      <p:sp>
        <p:nvSpPr>
          <p:cNvPr id="3" name="Content Placeholder 2"/>
          <p:cNvSpPr>
            <a:spLocks noGrp="1"/>
          </p:cNvSpPr>
          <p:nvPr>
            <p:ph sz="quarter" idx="1"/>
          </p:nvPr>
        </p:nvSpPr>
        <p:spPr>
          <a:xfrm>
            <a:off x="228600" y="1600200"/>
            <a:ext cx="8537448" cy="4953000"/>
          </a:xfrm>
        </p:spPr>
        <p:txBody>
          <a:bodyPr>
            <a:normAutofit/>
          </a:bodyPr>
          <a:lstStyle/>
          <a:p>
            <a:pPr algn="just"/>
            <a:r>
              <a:rPr lang="en-US" dirty="0"/>
              <a:t>It is Tableau version specially build for the cost-effective users. By the word "Public," it means that the workbooks created cannot be saved locally, in turn, it should be saved to the Tableau's public cloud which can be viewed and accessed by anyone. </a:t>
            </a:r>
          </a:p>
          <a:p>
            <a:pPr algn="just"/>
            <a:r>
              <a:rPr lang="en-US" dirty="0"/>
              <a:t>There is no privacy to the files saved to the cloud since anyone can download and access the same. This version is the best for the individuals who want to learn Tableau and for the ones who want to share their data with the general public.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Tableau Server</a:t>
            </a:r>
          </a:p>
        </p:txBody>
      </p:sp>
      <p:sp>
        <p:nvSpPr>
          <p:cNvPr id="3" name="Content Placeholder 2"/>
          <p:cNvSpPr>
            <a:spLocks noGrp="1"/>
          </p:cNvSpPr>
          <p:nvPr>
            <p:ph sz="quarter" idx="1"/>
          </p:nvPr>
        </p:nvSpPr>
        <p:spPr>
          <a:xfrm>
            <a:off x="228600" y="1600200"/>
            <a:ext cx="8686800" cy="5029200"/>
          </a:xfrm>
        </p:spPr>
        <p:txBody>
          <a:bodyPr>
            <a:normAutofit fontScale="92500" lnSpcReduction="10000"/>
          </a:bodyPr>
          <a:lstStyle/>
          <a:p>
            <a:pPr algn="just"/>
            <a:r>
              <a:rPr lang="en-US" dirty="0"/>
              <a:t>The software is specifically used to share the workbooks, visualizations that are created in the Tableau Desktop application across the organization. To share dashboards in the Tableau Server, you must first publish your work in the Tableau Desktop. Once the work has been uploaded to the server, it will be accessible only to the licensed users. </a:t>
            </a:r>
          </a:p>
          <a:p>
            <a:pPr algn="just"/>
            <a:r>
              <a:rPr lang="en-US" dirty="0"/>
              <a:t>However, It's not necessary that the licensed users need to have the Tableau Server installed on their machine. They just require the login credentials with which they can check reports via a web browser. The security is high in Tableau server, and it is much suited for quick and effective sharing of data in an organization. </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Tableau Online</a:t>
            </a:r>
          </a:p>
        </p:txBody>
      </p:sp>
      <p:sp>
        <p:nvSpPr>
          <p:cNvPr id="3" name="Content Placeholder 2"/>
          <p:cNvSpPr>
            <a:spLocks noGrp="1"/>
          </p:cNvSpPr>
          <p:nvPr>
            <p:ph sz="quarter" idx="1"/>
          </p:nvPr>
        </p:nvSpPr>
        <p:spPr>
          <a:xfrm>
            <a:off x="152400" y="1600200"/>
            <a:ext cx="8763000" cy="5029200"/>
          </a:xfrm>
        </p:spPr>
        <p:txBody>
          <a:bodyPr>
            <a:normAutofit fontScale="92500" lnSpcReduction="20000"/>
          </a:bodyPr>
          <a:lstStyle/>
          <a:p>
            <a:pPr algn="just"/>
            <a:r>
              <a:rPr lang="en-US" dirty="0"/>
              <a:t>As the name suggests, it is an online sharing tool of Tableau. Its functionalities are similar to Tableau Server, but the data is stored on servers hosted in the cloud which are maintained by the Tableau group. </a:t>
            </a:r>
          </a:p>
          <a:p>
            <a:pPr algn="just"/>
            <a:r>
              <a:rPr lang="en-US" dirty="0"/>
              <a:t>There is no storage limit on the data that can be published in the Tableau Online. Tableau Online creates a direct link to over 40 data sources that are hosted in the cloud such as the </a:t>
            </a:r>
            <a:r>
              <a:rPr lang="en-US" dirty="0" err="1"/>
              <a:t>MySQL</a:t>
            </a:r>
            <a:r>
              <a:rPr lang="en-US" dirty="0"/>
              <a:t>, Hive, Amazon Aurora, Spark SQL and many more. </a:t>
            </a:r>
          </a:p>
          <a:p>
            <a:pPr algn="just"/>
            <a:r>
              <a:rPr lang="en-US" dirty="0"/>
              <a:t>To publish, both Tableau Online and Server require the workbooks created by Tableau Desktop. Data that is streamed from the web applications say Google Analytics, Salesforce.com are also supported by Tableau Server and Tableau Online.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Tableau Reader</a:t>
            </a:r>
          </a:p>
        </p:txBody>
      </p:sp>
      <p:sp>
        <p:nvSpPr>
          <p:cNvPr id="3" name="Content Placeholder 2"/>
          <p:cNvSpPr>
            <a:spLocks noGrp="1"/>
          </p:cNvSpPr>
          <p:nvPr>
            <p:ph sz="quarter" idx="1"/>
          </p:nvPr>
        </p:nvSpPr>
        <p:spPr>
          <a:xfrm>
            <a:off x="228600" y="1600200"/>
            <a:ext cx="8537448" cy="5029200"/>
          </a:xfrm>
        </p:spPr>
        <p:txBody>
          <a:bodyPr>
            <a:normAutofit/>
          </a:bodyPr>
          <a:lstStyle/>
          <a:p>
            <a:pPr algn="just"/>
            <a:r>
              <a:rPr lang="en-US" dirty="0"/>
              <a:t>Tableau Reader is a free tool which allows you to view the workbooks and visualizations created using Tableau Desktop or Tableau Public. The data can be filtered but editing and modifications are restricted. The security level is zero in Tableau Reader as anyone who gets the workbook can view it using Tableau Reader. </a:t>
            </a:r>
          </a:p>
          <a:p>
            <a:pPr algn="just"/>
            <a:r>
              <a:rPr lang="en-US" dirty="0"/>
              <a:t>If you want to share the dashboards that you have created, the receiver should have Tableau Reader to view the document. </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853</TotalTime>
  <Words>1192</Words>
  <Application>Microsoft Office PowerPoint</Application>
  <PresentationFormat>On-screen Show (4:3)</PresentationFormat>
  <Paragraphs>90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Tw Cen MT</vt:lpstr>
      <vt:lpstr>Wingdings</vt:lpstr>
      <vt:lpstr>Wingdings 2</vt:lpstr>
      <vt:lpstr>Median</vt:lpstr>
      <vt:lpstr>TABLEAU</vt:lpstr>
      <vt:lpstr>TABLEAU Overview</vt:lpstr>
      <vt:lpstr>Scope of Visual Analytics</vt:lpstr>
      <vt:lpstr>TABLEAU PRODUCTS</vt:lpstr>
      <vt:lpstr>Tableau Desktop</vt:lpstr>
      <vt:lpstr>Tableau Public</vt:lpstr>
      <vt:lpstr>Tableau Server</vt:lpstr>
      <vt:lpstr>Tableau Online</vt:lpstr>
      <vt:lpstr>Tableau Reader</vt:lpstr>
      <vt:lpstr>Database Supported by Tableau</vt:lpstr>
      <vt:lpstr>Tableau Data Types</vt:lpstr>
      <vt:lpstr>PowerPoint Presentation</vt:lpstr>
      <vt:lpstr>Understanding Tableau UI</vt:lpstr>
      <vt:lpstr>PowerPoint Presentation</vt:lpstr>
      <vt:lpstr>PowerPoint Presentation</vt:lpstr>
      <vt:lpstr>Tableau Navigation</vt:lpstr>
      <vt:lpstr>Tableau  - Types of Charts</vt:lpstr>
      <vt:lpstr>Tableau Visualizations</vt:lpstr>
      <vt:lpstr>Tableau Features and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lenovo</dc:creator>
  <cp:lastModifiedBy>Dell</cp:lastModifiedBy>
  <cp:revision>12</cp:revision>
  <dcterms:created xsi:type="dcterms:W3CDTF">2020-01-10T11:38:05Z</dcterms:created>
  <dcterms:modified xsi:type="dcterms:W3CDTF">2022-07-13T03:04:47Z</dcterms:modified>
</cp:coreProperties>
</file>