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82" r:id="rId2"/>
    <p:sldMasterId id="2147483686" r:id="rId3"/>
    <p:sldMasterId id="2147483689" r:id="rId4"/>
  </p:sldMasterIdLst>
  <p:notesMasterIdLst>
    <p:notesMasterId r:id="rId67"/>
  </p:notesMasterIdLst>
  <p:handoutMasterIdLst>
    <p:handoutMasterId r:id="rId68"/>
  </p:handoutMasterIdLst>
  <p:sldIdLst>
    <p:sldId id="257" r:id="rId5"/>
    <p:sldId id="258" r:id="rId6"/>
    <p:sldId id="260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2" r:id="rId19"/>
    <p:sldId id="523" r:id="rId20"/>
    <p:sldId id="539" r:id="rId21"/>
    <p:sldId id="525" r:id="rId22"/>
    <p:sldId id="526" r:id="rId23"/>
    <p:sldId id="527" r:id="rId24"/>
    <p:sldId id="528" r:id="rId25"/>
    <p:sldId id="529" r:id="rId26"/>
    <p:sldId id="530" r:id="rId27"/>
    <p:sldId id="531" r:id="rId28"/>
    <p:sldId id="532" r:id="rId29"/>
    <p:sldId id="541" r:id="rId30"/>
    <p:sldId id="533" r:id="rId31"/>
    <p:sldId id="534" r:id="rId32"/>
    <p:sldId id="535" r:id="rId33"/>
    <p:sldId id="536" r:id="rId34"/>
    <p:sldId id="537" r:id="rId35"/>
    <p:sldId id="538" r:id="rId36"/>
    <p:sldId id="542" r:id="rId37"/>
    <p:sldId id="543" r:id="rId38"/>
    <p:sldId id="544" r:id="rId39"/>
    <p:sldId id="545" r:id="rId40"/>
    <p:sldId id="546" r:id="rId41"/>
    <p:sldId id="547" r:id="rId42"/>
    <p:sldId id="548" r:id="rId43"/>
    <p:sldId id="549" r:id="rId44"/>
    <p:sldId id="550" r:id="rId45"/>
    <p:sldId id="551" r:id="rId46"/>
    <p:sldId id="552" r:id="rId47"/>
    <p:sldId id="553" r:id="rId48"/>
    <p:sldId id="554" r:id="rId49"/>
    <p:sldId id="555" r:id="rId50"/>
    <p:sldId id="556" r:id="rId51"/>
    <p:sldId id="557" r:id="rId52"/>
    <p:sldId id="558" r:id="rId53"/>
    <p:sldId id="559" r:id="rId54"/>
    <p:sldId id="560" r:id="rId55"/>
    <p:sldId id="561" r:id="rId56"/>
    <p:sldId id="562" r:id="rId57"/>
    <p:sldId id="563" r:id="rId58"/>
    <p:sldId id="564" r:id="rId59"/>
    <p:sldId id="565" r:id="rId60"/>
    <p:sldId id="566" r:id="rId61"/>
    <p:sldId id="567" r:id="rId62"/>
    <p:sldId id="568" r:id="rId63"/>
    <p:sldId id="569" r:id="rId64"/>
    <p:sldId id="570" r:id="rId65"/>
    <p:sldId id="265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D1"/>
    <a:srgbClr val="D9D9D9"/>
    <a:srgbClr val="E46C0A"/>
    <a:srgbClr val="19715C"/>
    <a:srgbClr val="953735"/>
    <a:srgbClr val="C00000"/>
    <a:srgbClr val="FDEADA"/>
    <a:srgbClr val="F89A65"/>
    <a:srgbClr val="357562"/>
    <a:srgbClr val="E98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>
      <p:cViewPr varScale="1">
        <p:scale>
          <a:sx n="84" d="100"/>
          <a:sy n="84" d="100"/>
        </p:scale>
        <p:origin x="1512" y="42"/>
      </p:cViewPr>
      <p:guideLst>
        <p:guide orient="horz" pos="225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2" d="100"/>
          <a:sy n="122" d="100"/>
        </p:scale>
        <p:origin x="493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F0C13E-96B6-4914-8BFD-AACB6C2D99B9}" type="doc">
      <dgm:prSet loTypeId="urn:microsoft.com/office/officeart/2005/8/layout/defaul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N"/>
        </a:p>
      </dgm:t>
    </dgm:pt>
    <dgm:pt modelId="{5A705DF2-A84F-44F3-B2E4-CE5CBA7E7177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800" dirty="0">
              <a:latin typeface="Cambria" panose="02040503050406030204" pitchFamily="18" charset="0"/>
              <a:ea typeface="Cambria" panose="02040503050406030204" pitchFamily="18" charset="0"/>
            </a:rPr>
            <a:t>Inner Join</a:t>
          </a:r>
          <a:endParaRPr lang="en-IN" sz="28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2378485-317A-4938-9E15-EC0A60B0D35C}" type="parTrans" cxnId="{9FB45D1B-7419-4104-B753-11A89A7838C8}">
      <dgm:prSet/>
      <dgm:spPr/>
      <dgm:t>
        <a:bodyPr/>
        <a:lstStyle/>
        <a:p>
          <a:endParaRPr lang="en-IN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CB9F091-FFA0-48FE-A933-8F86050BE4CF}" type="sibTrans" cxnId="{9FB45D1B-7419-4104-B753-11A89A7838C8}">
      <dgm:prSet/>
      <dgm:spPr/>
      <dgm:t>
        <a:bodyPr/>
        <a:lstStyle/>
        <a:p>
          <a:endParaRPr lang="en-IN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A27A938-1515-4700-A223-08C6176F9871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800">
              <a:latin typeface="Cambria" panose="02040503050406030204" pitchFamily="18" charset="0"/>
              <a:ea typeface="Cambria" panose="02040503050406030204" pitchFamily="18" charset="0"/>
            </a:rPr>
            <a:t>Left Join</a:t>
          </a:r>
          <a:endParaRPr lang="en-IN" sz="28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A776497-7AE3-41D8-A3AC-FB061455EF48}" type="parTrans" cxnId="{C2259CB4-BBB7-4A5A-A782-6654DFB0D86F}">
      <dgm:prSet/>
      <dgm:spPr/>
      <dgm:t>
        <a:bodyPr/>
        <a:lstStyle/>
        <a:p>
          <a:endParaRPr lang="en-IN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1E9E4E3-D866-4E45-86AB-820715D888C2}" type="sibTrans" cxnId="{C2259CB4-BBB7-4A5A-A782-6654DFB0D86F}">
      <dgm:prSet/>
      <dgm:spPr/>
      <dgm:t>
        <a:bodyPr/>
        <a:lstStyle/>
        <a:p>
          <a:endParaRPr lang="en-IN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DB4C06A-D803-4067-AC3F-CCA4AEFB17BC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800">
              <a:latin typeface="Cambria" panose="02040503050406030204" pitchFamily="18" charset="0"/>
              <a:ea typeface="Cambria" panose="02040503050406030204" pitchFamily="18" charset="0"/>
            </a:rPr>
            <a:t>Right Join</a:t>
          </a:r>
          <a:endParaRPr lang="en-IN" sz="28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E37926E-4B18-43AE-9EFA-9B7E45F850A1}" type="parTrans" cxnId="{045BBD71-9A75-432D-B7C6-F30ADF13197B}">
      <dgm:prSet/>
      <dgm:spPr/>
      <dgm:t>
        <a:bodyPr/>
        <a:lstStyle/>
        <a:p>
          <a:endParaRPr lang="en-IN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4C7630C-1F78-49F6-BABB-A7B211D86FAF}" type="sibTrans" cxnId="{045BBD71-9A75-432D-B7C6-F30ADF13197B}">
      <dgm:prSet/>
      <dgm:spPr/>
      <dgm:t>
        <a:bodyPr/>
        <a:lstStyle/>
        <a:p>
          <a:endParaRPr lang="en-IN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E734577-0BDB-41F5-B318-2289FB2D7C6C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800">
              <a:latin typeface="Cambria" panose="02040503050406030204" pitchFamily="18" charset="0"/>
              <a:ea typeface="Cambria" panose="02040503050406030204" pitchFamily="18" charset="0"/>
            </a:rPr>
            <a:t>Full Outer Join</a:t>
          </a:r>
          <a:endParaRPr lang="en-IN" sz="28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51FCE6D-776E-4020-A7B6-441EA019A740}" type="parTrans" cxnId="{C071CC8D-BFA3-4944-A61F-DBA530C3FF5C}">
      <dgm:prSet/>
      <dgm:spPr/>
      <dgm:t>
        <a:bodyPr/>
        <a:lstStyle/>
        <a:p>
          <a:endParaRPr lang="en-IN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56BAE5B-0316-425C-B788-0292DABFBAE1}" type="sibTrans" cxnId="{C071CC8D-BFA3-4944-A61F-DBA530C3FF5C}">
      <dgm:prSet/>
      <dgm:spPr/>
      <dgm:t>
        <a:bodyPr/>
        <a:lstStyle/>
        <a:p>
          <a:endParaRPr lang="en-IN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85BB63F-98FC-47CD-8A1F-A8E9A1C106A7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800" dirty="0">
              <a:latin typeface="Cambria" panose="02040503050406030204" pitchFamily="18" charset="0"/>
              <a:ea typeface="Cambria" panose="02040503050406030204" pitchFamily="18" charset="0"/>
            </a:rPr>
            <a:t>Self Join</a:t>
          </a:r>
          <a:endParaRPr lang="en-IN" sz="28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990F714-F2D8-4FBD-BBF9-03DD28BCF9D0}" type="parTrans" cxnId="{A57D7182-AE91-4BE6-AC40-A268E69A7188}">
      <dgm:prSet/>
      <dgm:spPr/>
      <dgm:t>
        <a:bodyPr/>
        <a:lstStyle/>
        <a:p>
          <a:endParaRPr lang="en-IN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06EA7DC-8D5A-4D2B-AD3D-1668DF4B8F6B}" type="sibTrans" cxnId="{A57D7182-AE91-4BE6-AC40-A268E69A7188}">
      <dgm:prSet/>
      <dgm:spPr/>
      <dgm:t>
        <a:bodyPr/>
        <a:lstStyle/>
        <a:p>
          <a:endParaRPr lang="en-IN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1FB55A1-7E52-470A-A1AF-161C6E7E86A8}" type="pres">
      <dgm:prSet presAssocID="{C7F0C13E-96B6-4914-8BFD-AACB6C2D99B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01372C-86CF-4811-AF47-75B55F9C8B51}" type="pres">
      <dgm:prSet presAssocID="{5A705DF2-A84F-44F3-B2E4-CE5CBA7E717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595E1-12AA-42F7-BF59-584FCE1CE6B5}" type="pres">
      <dgm:prSet presAssocID="{BCB9F091-FFA0-48FE-A933-8F86050BE4CF}" presName="sibTrans" presStyleCnt="0"/>
      <dgm:spPr/>
    </dgm:pt>
    <dgm:pt modelId="{8A39399A-9727-48C8-BCA1-6AD3863A416A}" type="pres">
      <dgm:prSet presAssocID="{BA27A938-1515-4700-A223-08C6176F987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F4B5EF-E81F-461F-A07D-4FA0AAE67734}" type="pres">
      <dgm:prSet presAssocID="{01E9E4E3-D866-4E45-86AB-820715D888C2}" presName="sibTrans" presStyleCnt="0"/>
      <dgm:spPr/>
    </dgm:pt>
    <dgm:pt modelId="{608C790F-BF50-4F29-A18B-015D3901A09E}" type="pres">
      <dgm:prSet presAssocID="{8DB4C06A-D803-4067-AC3F-CCA4AEFB17B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8137EA-12F2-4060-92D7-0E57D429C0FC}" type="pres">
      <dgm:prSet presAssocID="{84C7630C-1F78-49F6-BABB-A7B211D86FAF}" presName="sibTrans" presStyleCnt="0"/>
      <dgm:spPr/>
    </dgm:pt>
    <dgm:pt modelId="{FB8202ED-14AC-40C1-9EFF-C1A9D3CE0EF4}" type="pres">
      <dgm:prSet presAssocID="{4E734577-0BDB-41F5-B318-2289FB2D7C6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E9F7A3-7F96-428A-9E3F-A15643903E92}" type="pres">
      <dgm:prSet presAssocID="{456BAE5B-0316-425C-B788-0292DABFBAE1}" presName="sibTrans" presStyleCnt="0"/>
      <dgm:spPr/>
    </dgm:pt>
    <dgm:pt modelId="{39001A4D-A777-472F-86BD-8190FC521B2F}" type="pres">
      <dgm:prSet presAssocID="{E85BB63F-98FC-47CD-8A1F-A8E9A1C106A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FF4857-2B91-4452-BE05-5262D37936F3}" type="presOf" srcId="{8DB4C06A-D803-4067-AC3F-CCA4AEFB17BC}" destId="{608C790F-BF50-4F29-A18B-015D3901A09E}" srcOrd="0" destOrd="0" presId="urn:microsoft.com/office/officeart/2005/8/layout/default"/>
    <dgm:cxn modelId="{4D63CFFC-8742-44C2-8A36-113986B481AA}" type="presOf" srcId="{4E734577-0BDB-41F5-B318-2289FB2D7C6C}" destId="{FB8202ED-14AC-40C1-9EFF-C1A9D3CE0EF4}" srcOrd="0" destOrd="0" presId="urn:microsoft.com/office/officeart/2005/8/layout/default"/>
    <dgm:cxn modelId="{6EB1C9C6-E877-4788-AF0B-6F79EA90ED66}" type="presOf" srcId="{E85BB63F-98FC-47CD-8A1F-A8E9A1C106A7}" destId="{39001A4D-A777-472F-86BD-8190FC521B2F}" srcOrd="0" destOrd="0" presId="urn:microsoft.com/office/officeart/2005/8/layout/default"/>
    <dgm:cxn modelId="{C2259CB4-BBB7-4A5A-A782-6654DFB0D86F}" srcId="{C7F0C13E-96B6-4914-8BFD-AACB6C2D99B9}" destId="{BA27A938-1515-4700-A223-08C6176F9871}" srcOrd="1" destOrd="0" parTransId="{FA776497-7AE3-41D8-A3AC-FB061455EF48}" sibTransId="{01E9E4E3-D866-4E45-86AB-820715D888C2}"/>
    <dgm:cxn modelId="{5E64EDED-B93A-4B5A-9065-4BCE104800C6}" type="presOf" srcId="{5A705DF2-A84F-44F3-B2E4-CE5CBA7E7177}" destId="{CA01372C-86CF-4811-AF47-75B55F9C8B51}" srcOrd="0" destOrd="0" presId="urn:microsoft.com/office/officeart/2005/8/layout/default"/>
    <dgm:cxn modelId="{49CFF280-5D3C-4B40-B9A9-49996950629A}" type="presOf" srcId="{BA27A938-1515-4700-A223-08C6176F9871}" destId="{8A39399A-9727-48C8-BCA1-6AD3863A416A}" srcOrd="0" destOrd="0" presId="urn:microsoft.com/office/officeart/2005/8/layout/default"/>
    <dgm:cxn modelId="{9FB45D1B-7419-4104-B753-11A89A7838C8}" srcId="{C7F0C13E-96B6-4914-8BFD-AACB6C2D99B9}" destId="{5A705DF2-A84F-44F3-B2E4-CE5CBA7E7177}" srcOrd="0" destOrd="0" parTransId="{42378485-317A-4938-9E15-EC0A60B0D35C}" sibTransId="{BCB9F091-FFA0-48FE-A933-8F86050BE4CF}"/>
    <dgm:cxn modelId="{045BBD71-9A75-432D-B7C6-F30ADF13197B}" srcId="{C7F0C13E-96B6-4914-8BFD-AACB6C2D99B9}" destId="{8DB4C06A-D803-4067-AC3F-CCA4AEFB17BC}" srcOrd="2" destOrd="0" parTransId="{AE37926E-4B18-43AE-9EFA-9B7E45F850A1}" sibTransId="{84C7630C-1F78-49F6-BABB-A7B211D86FAF}"/>
    <dgm:cxn modelId="{C071CC8D-BFA3-4944-A61F-DBA530C3FF5C}" srcId="{C7F0C13E-96B6-4914-8BFD-AACB6C2D99B9}" destId="{4E734577-0BDB-41F5-B318-2289FB2D7C6C}" srcOrd="3" destOrd="0" parTransId="{451FCE6D-776E-4020-A7B6-441EA019A740}" sibTransId="{456BAE5B-0316-425C-B788-0292DABFBAE1}"/>
    <dgm:cxn modelId="{A57D7182-AE91-4BE6-AC40-A268E69A7188}" srcId="{C7F0C13E-96B6-4914-8BFD-AACB6C2D99B9}" destId="{E85BB63F-98FC-47CD-8A1F-A8E9A1C106A7}" srcOrd="4" destOrd="0" parTransId="{0990F714-F2D8-4FBD-BBF9-03DD28BCF9D0}" sibTransId="{906EA7DC-8D5A-4D2B-AD3D-1668DF4B8F6B}"/>
    <dgm:cxn modelId="{5B6951F6-D04A-406A-97B2-7AD869F01D2D}" type="presOf" srcId="{C7F0C13E-96B6-4914-8BFD-AACB6C2D99B9}" destId="{91FB55A1-7E52-470A-A1AF-161C6E7E86A8}" srcOrd="0" destOrd="0" presId="urn:microsoft.com/office/officeart/2005/8/layout/default"/>
    <dgm:cxn modelId="{A750AD13-7A9E-417C-B988-7C64F35E9D07}" type="presParOf" srcId="{91FB55A1-7E52-470A-A1AF-161C6E7E86A8}" destId="{CA01372C-86CF-4811-AF47-75B55F9C8B51}" srcOrd="0" destOrd="0" presId="urn:microsoft.com/office/officeart/2005/8/layout/default"/>
    <dgm:cxn modelId="{23A2ECE0-F682-4702-97AB-98C38B226E39}" type="presParOf" srcId="{91FB55A1-7E52-470A-A1AF-161C6E7E86A8}" destId="{C13595E1-12AA-42F7-BF59-584FCE1CE6B5}" srcOrd="1" destOrd="0" presId="urn:microsoft.com/office/officeart/2005/8/layout/default"/>
    <dgm:cxn modelId="{315BF647-25A1-4319-97F9-E8EB10F73871}" type="presParOf" srcId="{91FB55A1-7E52-470A-A1AF-161C6E7E86A8}" destId="{8A39399A-9727-48C8-BCA1-6AD3863A416A}" srcOrd="2" destOrd="0" presId="urn:microsoft.com/office/officeart/2005/8/layout/default"/>
    <dgm:cxn modelId="{1C10BC0F-CED0-4A94-B005-8CF7D20EEBA8}" type="presParOf" srcId="{91FB55A1-7E52-470A-A1AF-161C6E7E86A8}" destId="{DBF4B5EF-E81F-461F-A07D-4FA0AAE67734}" srcOrd="3" destOrd="0" presId="urn:microsoft.com/office/officeart/2005/8/layout/default"/>
    <dgm:cxn modelId="{5F917A16-33B6-49FC-B01D-82B9A4D115E2}" type="presParOf" srcId="{91FB55A1-7E52-470A-A1AF-161C6E7E86A8}" destId="{608C790F-BF50-4F29-A18B-015D3901A09E}" srcOrd="4" destOrd="0" presId="urn:microsoft.com/office/officeart/2005/8/layout/default"/>
    <dgm:cxn modelId="{4A329FBD-296B-4ADD-ABCD-06451B5EBB85}" type="presParOf" srcId="{91FB55A1-7E52-470A-A1AF-161C6E7E86A8}" destId="{248137EA-12F2-4060-92D7-0E57D429C0FC}" srcOrd="5" destOrd="0" presId="urn:microsoft.com/office/officeart/2005/8/layout/default"/>
    <dgm:cxn modelId="{36066528-F3E3-4847-BD67-B298F3EC70AA}" type="presParOf" srcId="{91FB55A1-7E52-470A-A1AF-161C6E7E86A8}" destId="{FB8202ED-14AC-40C1-9EFF-C1A9D3CE0EF4}" srcOrd="6" destOrd="0" presId="urn:microsoft.com/office/officeart/2005/8/layout/default"/>
    <dgm:cxn modelId="{4793BFA5-540E-4D53-9C8D-1738F6BF5A50}" type="presParOf" srcId="{91FB55A1-7E52-470A-A1AF-161C6E7E86A8}" destId="{4DE9F7A3-7F96-428A-9E3F-A15643903E92}" srcOrd="7" destOrd="0" presId="urn:microsoft.com/office/officeart/2005/8/layout/default"/>
    <dgm:cxn modelId="{D0264C3D-4B99-474E-8488-9A0924CEABF6}" type="presParOf" srcId="{91FB55A1-7E52-470A-A1AF-161C6E7E86A8}" destId="{39001A4D-A777-472F-86BD-8190FC521B2F}" srcOrd="8" destOrd="0" presId="urn:microsoft.com/office/officeart/2005/8/layout/default"/>
  </dgm:cxnLst>
  <dgm:bg>
    <a:solidFill>
      <a:srgbClr val="FDEADA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01372C-86CF-4811-AF47-75B55F9C8B51}">
      <dsp:nvSpPr>
        <dsp:cNvPr id="0" name=""/>
        <dsp:cNvSpPr/>
      </dsp:nvSpPr>
      <dsp:spPr>
        <a:xfrm>
          <a:off x="0" y="52715"/>
          <a:ext cx="2357437" cy="141446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Cambria" panose="02040503050406030204" pitchFamily="18" charset="0"/>
              <a:ea typeface="Cambria" panose="02040503050406030204" pitchFamily="18" charset="0"/>
            </a:rPr>
            <a:t>Inner Join</a:t>
          </a:r>
          <a:endParaRPr lang="en-IN" sz="28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0" y="52715"/>
        <a:ext cx="2357437" cy="1414462"/>
      </dsp:txXfrm>
    </dsp:sp>
    <dsp:sp modelId="{8A39399A-9727-48C8-BCA1-6AD3863A416A}">
      <dsp:nvSpPr>
        <dsp:cNvPr id="0" name=""/>
        <dsp:cNvSpPr/>
      </dsp:nvSpPr>
      <dsp:spPr>
        <a:xfrm>
          <a:off x="2593181" y="52715"/>
          <a:ext cx="2357437" cy="141446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>
              <a:latin typeface="Cambria" panose="02040503050406030204" pitchFamily="18" charset="0"/>
              <a:ea typeface="Cambria" panose="02040503050406030204" pitchFamily="18" charset="0"/>
            </a:rPr>
            <a:t>Left Join</a:t>
          </a:r>
          <a:endParaRPr lang="en-IN" sz="2800" kern="120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593181" y="52715"/>
        <a:ext cx="2357437" cy="1414462"/>
      </dsp:txXfrm>
    </dsp:sp>
    <dsp:sp modelId="{608C790F-BF50-4F29-A18B-015D3901A09E}">
      <dsp:nvSpPr>
        <dsp:cNvPr id="0" name=""/>
        <dsp:cNvSpPr/>
      </dsp:nvSpPr>
      <dsp:spPr>
        <a:xfrm>
          <a:off x="5186362" y="52715"/>
          <a:ext cx="2357437" cy="141446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>
              <a:latin typeface="Cambria" panose="02040503050406030204" pitchFamily="18" charset="0"/>
              <a:ea typeface="Cambria" panose="02040503050406030204" pitchFamily="18" charset="0"/>
            </a:rPr>
            <a:t>Right Join</a:t>
          </a:r>
          <a:endParaRPr lang="en-IN" sz="2800" kern="120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5186362" y="52715"/>
        <a:ext cx="2357437" cy="1414462"/>
      </dsp:txXfrm>
    </dsp:sp>
    <dsp:sp modelId="{FB8202ED-14AC-40C1-9EFF-C1A9D3CE0EF4}">
      <dsp:nvSpPr>
        <dsp:cNvPr id="0" name=""/>
        <dsp:cNvSpPr/>
      </dsp:nvSpPr>
      <dsp:spPr>
        <a:xfrm>
          <a:off x="1296590" y="1702921"/>
          <a:ext cx="2357437" cy="141446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>
              <a:latin typeface="Cambria" panose="02040503050406030204" pitchFamily="18" charset="0"/>
              <a:ea typeface="Cambria" panose="02040503050406030204" pitchFamily="18" charset="0"/>
            </a:rPr>
            <a:t>Full Outer Join</a:t>
          </a:r>
          <a:endParaRPr lang="en-IN" sz="2800" kern="120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296590" y="1702921"/>
        <a:ext cx="2357437" cy="1414462"/>
      </dsp:txXfrm>
    </dsp:sp>
    <dsp:sp modelId="{39001A4D-A777-472F-86BD-8190FC521B2F}">
      <dsp:nvSpPr>
        <dsp:cNvPr id="0" name=""/>
        <dsp:cNvSpPr/>
      </dsp:nvSpPr>
      <dsp:spPr>
        <a:xfrm>
          <a:off x="3889771" y="1702921"/>
          <a:ext cx="2357437" cy="141446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Cambria" panose="02040503050406030204" pitchFamily="18" charset="0"/>
              <a:ea typeface="Cambria" panose="02040503050406030204" pitchFamily="18" charset="0"/>
            </a:rPr>
            <a:t>Self Join</a:t>
          </a:r>
          <a:endParaRPr lang="en-IN" sz="28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3889771" y="1702921"/>
        <a:ext cx="2357437" cy="141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3F709-A6C7-4261-951E-C08AF57EF303}" type="slidenum">
              <a:rPr lang="en-US" sz="900" smtClean="0">
                <a:latin typeface="Cambria" pitchFamily="18" charset="0"/>
              </a:rPr>
              <a:pPr/>
              <a:t>‹#›</a:t>
            </a:fld>
            <a:endParaRPr lang="en-US" sz="900" dirty="0">
              <a:latin typeface="Cambria" pitchFamily="18" charset="0"/>
            </a:endParaRP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02549E-8A34-4675-8317-76FB45A888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0" y="228600"/>
            <a:ext cx="495300" cy="389890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en-US" sz="1200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 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81050" y="228600"/>
            <a:ext cx="6076951" cy="389890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en-US" sz="1400" dirty="0">
                <a:solidFill>
                  <a:srgbClr val="FFFFFF"/>
                </a:solidFill>
                <a:latin typeface="Cambria"/>
                <a:ea typeface="Calibri"/>
                <a:cs typeface="Arial"/>
              </a:rPr>
              <a:t>Project Management: Training for BNP Paribas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8" name="Picture 2" descr="Description: 120616 - Final Logo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1601"/>
            <a:ext cx="400050" cy="62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2"/>
          <p:cNvSpPr>
            <a:spLocks noGrp="1"/>
          </p:cNvSpPr>
          <p:nvPr>
            <p:ph type="ftr" sz="quarter" idx="2"/>
          </p:nvPr>
        </p:nvSpPr>
        <p:spPr>
          <a:xfrm>
            <a:off x="609600" y="8685213"/>
            <a:ext cx="6019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Confidential and restricted. Do not distribute. </a:t>
            </a:r>
          </a:p>
        </p:txBody>
      </p:sp>
    </p:spTree>
    <p:extLst>
      <p:ext uri="{BB962C8B-B14F-4D97-AF65-F5344CB8AC3E}">
        <p14:creationId xmlns:p14="http://schemas.microsoft.com/office/powerpoint/2010/main" val="58197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A70BD-2EDA-462D-B609-6E0794C76524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384A8-3390-45A4-95BA-6769EDD5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13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06500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fld id="{CBA3C373-0A35-4802-891E-F0700FE29289}" type="datetime8">
              <a:rPr lang="en-US" sz="7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pPr eaLnBrk="1" hangingPunct="1"/>
              <a:t>6/25/2020 6:52 PM</a:t>
            </a:fld>
            <a:endParaRPr lang="en-US" sz="70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769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fld id="{2AFE489E-13D5-4701-A5D3-EF25AE96575F}" type="datetime8">
              <a:rPr lang="en-US" sz="7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pPr eaLnBrk="1" hangingPunct="1"/>
              <a:t>6/25/2020 6:52 PM</a:t>
            </a:fld>
            <a:endParaRPr lang="en-US" sz="70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5975" y="434975"/>
            <a:ext cx="5226050" cy="391953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386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353050" y="6791325"/>
            <a:ext cx="4094163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51" tIns="47425" rIns="94851" bIns="47425"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324022-7A17-4F31-924F-172BE11FC615}" type="slidenum">
              <a:rPr lang="en-US" sz="1200">
                <a:latin typeface="Calibri" panose="020F0502020204030204" pitchFamily="34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sz="1200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2016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353050" y="6791325"/>
            <a:ext cx="4094163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51" tIns="47425" rIns="94851" bIns="47425"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324022-7A17-4F31-924F-172BE11FC615}" type="slidenum">
              <a:rPr lang="en-US" sz="1200">
                <a:latin typeface="Calibri" panose="020F0502020204030204" pitchFamily="34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sz="1200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93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353050" y="6791325"/>
            <a:ext cx="4094163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51" tIns="47425" rIns="94851" bIns="47425"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324022-7A17-4F31-924F-172BE11FC615}" type="slidenum">
              <a:rPr lang="en-US" sz="1200">
                <a:latin typeface="Calibri" panose="020F0502020204030204" pitchFamily="34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33</a:t>
            </a:fld>
            <a:endParaRPr lang="en-US" sz="1200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4718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fld id="{2AFE489E-13D5-4701-A5D3-EF25AE96575F}" type="datetime8">
              <a:rPr lang="en-US" sz="7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pPr eaLnBrk="1" hangingPunct="1"/>
              <a:t>6/25/2020 6:52 PM</a:t>
            </a:fld>
            <a:endParaRPr lang="en-US" sz="70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5975" y="434975"/>
            <a:ext cx="5226050" cy="391953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012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fld id="{2AFE489E-13D5-4701-A5D3-EF25AE96575F}" type="datetime8">
              <a:rPr lang="en-US" sz="7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pPr eaLnBrk="1" hangingPunct="1"/>
              <a:t>6/25/2020 6:52 PM</a:t>
            </a:fld>
            <a:endParaRPr lang="en-US" sz="70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5975" y="434975"/>
            <a:ext cx="5226050" cy="391953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592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9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D29404EE-1E50-4E99-9412-569B7163050E}" type="slidenum">
              <a:rPr lang="en-US" sz="1200" smtClean="0">
                <a:solidFill>
                  <a:srgbClr val="000000"/>
                </a:solidFill>
                <a:latin typeface="Calibri" pitchFamily="34" charset="0"/>
              </a:rPr>
              <a:pPr/>
              <a:t>62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6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5915290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74B5CF-508C-4919-8818-4437286A136C}" type="datetimeFigureOut">
              <a:rPr lang="en-US"/>
              <a:pPr>
                <a:defRPr/>
              </a:pPr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9760B2-6744-460D-B86D-5BF82F8BD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5691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5027358"/>
      </p:ext>
    </p:extLst>
  </p:cSld>
  <p:clrMapOvr>
    <a:masterClrMapping/>
  </p:clrMapOvr>
  <p:transition>
    <p:wipe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04" y="914403"/>
            <a:ext cx="7890696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5756965"/>
      </p:ext>
    </p:extLst>
  </p:cSld>
  <p:clrMapOvr>
    <a:masterClrMapping/>
  </p:clrMapOvr>
  <p:transition>
    <p:wipe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28650"/>
            <a:ext cx="9144000" cy="6229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47783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solidFill>
                <a:prstClr val="black"/>
              </a:solidFill>
              <a:latin typeface="Cambria"/>
            </a:endParaRPr>
          </a:p>
        </p:txBody>
      </p:sp>
      <p:pic>
        <p:nvPicPr>
          <p:cNvPr id="6" name="Picture 11" descr="120616---Final-Logo-Transparent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612" y="0"/>
            <a:ext cx="7751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3"/>
            <a:ext cx="8569569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200">
                <a:latin typeface="Cambria" pitchFamily="18" charset="0"/>
              </a:defRPr>
            </a:lvl1pPr>
            <a:lvl2pPr>
              <a:defRPr sz="2000">
                <a:latin typeface="Cambria" pitchFamily="18" charset="0"/>
              </a:defRPr>
            </a:lvl2pPr>
            <a:lvl3pPr>
              <a:defRPr sz="2000">
                <a:latin typeface="Cambria" pitchFamily="18" charset="0"/>
              </a:defRPr>
            </a:lvl3pPr>
            <a:lvl4pPr>
              <a:defRPr sz="2000">
                <a:latin typeface="Cambria" pitchFamily="18" charset="0"/>
              </a:defRPr>
            </a:lvl4pPr>
            <a:lvl5pPr>
              <a:defRPr sz="20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477838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Private and Confidential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477838"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27878AB-AA45-454F-8E95-1305A2FAC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3231"/>
      </p:ext>
    </p:extLst>
  </p:cSld>
  <p:clrMapOvr>
    <a:masterClrMapping/>
  </p:clrMapOvr>
  <p:transition>
    <p:wipe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477838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Private and Confidential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477838"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C6A71638-5D5D-4D76-9B73-6C9254A28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3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DB09F-128C-4D05-A678-005FD1E73B6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141E1-D857-45BF-90B4-80080469E70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9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>
            <a:lvl1pPr marL="234950" indent="-234950">
              <a:defRPr sz="2000">
                <a:latin typeface="Cambria" pitchFamily="18" charset="0"/>
              </a:defRPr>
            </a:lvl1pPr>
            <a:lvl2pPr marL="457200" indent="-222250">
              <a:buSzPct val="70000"/>
              <a:buFont typeface="Courier New" pitchFamily="49" charset="0"/>
              <a:buChar char="o"/>
              <a:tabLst>
                <a:tab pos="457200" algn="l"/>
              </a:tabLst>
              <a:defRPr sz="1800">
                <a:latin typeface="Cambria" pitchFamily="18" charset="0"/>
              </a:defRPr>
            </a:lvl2pPr>
            <a:lvl3pPr marL="692150" indent="-234950">
              <a:defRPr sz="1600">
                <a:latin typeface="Cambria" pitchFamily="18" charset="0"/>
              </a:defRPr>
            </a:lvl3pPr>
            <a:lvl4pPr marL="914400" indent="-222250">
              <a:defRPr sz="1400">
                <a:latin typeface="Cambria" pitchFamily="18" charset="0"/>
              </a:defRPr>
            </a:lvl4pPr>
            <a:lvl5pPr marL="1371600" indent="-222250">
              <a:defRPr sz="1400"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C63E9-4DE7-4192-9224-BB38BF2BC03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9B9AE-938E-4C88-882B-5FFE5CEAD6C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959383"/>
      </p:ext>
    </p:extLst>
  </p:cSld>
  <p:clrMapOvr>
    <a:masterClrMapping/>
  </p:clrMapOvr>
  <p:transition>
    <p:wipe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Desktop\Pictur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12700"/>
            <a:ext cx="917575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5800" y="990600"/>
            <a:ext cx="5029200" cy="1905000"/>
          </a:xfrm>
        </p:spPr>
        <p:txBody>
          <a:bodyPr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685800" y="2895600"/>
            <a:ext cx="5410200" cy="685800"/>
          </a:xfrm>
        </p:spPr>
        <p:txBody>
          <a:bodyPr>
            <a:noAutofit/>
          </a:bodyPr>
          <a:lstStyle>
            <a:lvl1pPr marL="0" indent="0">
              <a:buNone/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1pPr>
            <a:lvl2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2pPr>
            <a:lvl3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3pPr>
            <a:lvl4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4pPr>
            <a:lvl5pPr>
              <a:defRPr lang="en-US" sz="3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6987493"/>
      </p:ext>
    </p:extLst>
  </p:cSld>
  <p:clrMapOvr>
    <a:masterClrMapping/>
  </p:clrMapOvr>
  <p:transition>
    <p:wipe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457200" y="1835150"/>
            <a:ext cx="2898775" cy="2898775"/>
            <a:chOff x="457200" y="2093913"/>
            <a:chExt cx="2898775" cy="2898775"/>
          </a:xfrm>
        </p:grpSpPr>
        <p:grpSp>
          <p:nvGrpSpPr>
            <p:cNvPr id="5" name="Group 1"/>
            <p:cNvGrpSpPr>
              <a:grpSpLocks/>
            </p:cNvGrpSpPr>
            <p:nvPr/>
          </p:nvGrpSpPr>
          <p:grpSpPr bwMode="auto">
            <a:xfrm>
              <a:off x="457200" y="2093913"/>
              <a:ext cx="2898775" cy="2898775"/>
              <a:chOff x="457200" y="2093913"/>
              <a:chExt cx="2898775" cy="2898775"/>
            </a:xfrm>
          </p:grpSpPr>
          <p:sp>
            <p:nvSpPr>
              <p:cNvPr id="10" name="Oval 6"/>
              <p:cNvSpPr>
                <a:spLocks noChangeArrowheads="1"/>
              </p:cNvSpPr>
              <p:nvPr/>
            </p:nvSpPr>
            <p:spPr bwMode="gray">
              <a:xfrm>
                <a:off x="1639888" y="3276600"/>
                <a:ext cx="533400" cy="533400"/>
              </a:xfrm>
              <a:prstGeom prst="ellipse">
                <a:avLst/>
              </a:pr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20000"/>
                  </a:spcAft>
                  <a:buClr>
                    <a:srgbClr val="000000"/>
                  </a:buClr>
                  <a:buSzPct val="80000"/>
                  <a:buFont typeface="Wingdings" pitchFamily="2" charset="2"/>
                  <a:buNone/>
                </a:pPr>
                <a:endParaRPr lang="de-DE" sz="1400">
                  <a:solidFill>
                    <a:srgbClr val="000000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gray">
              <a:xfrm>
                <a:off x="1066800" y="2703513"/>
                <a:ext cx="1679575" cy="1679575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2147483647 w 21600"/>
                  <a:gd name="T7" fmla="*/ 2147483647 h 21600"/>
                  <a:gd name="T8" fmla="*/ 2147483647 w 21600"/>
                  <a:gd name="T9" fmla="*/ 2147483647 h 21600"/>
                  <a:gd name="T10" fmla="*/ 2147483647 w 21600"/>
                  <a:gd name="T11" fmla="*/ 2147483647 h 21600"/>
                  <a:gd name="T12" fmla="*/ 2147483647 w 21600"/>
                  <a:gd name="T13" fmla="*/ 2147483647 h 21600"/>
                  <a:gd name="T14" fmla="*/ 2147483647 w 21600"/>
                  <a:gd name="T15" fmla="*/ 2147483647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4 w 21600"/>
                  <a:gd name="T25" fmla="*/ 3164 h 21600"/>
                  <a:gd name="T26" fmla="*/ 18436 w 21600"/>
                  <a:gd name="T27" fmla="*/ 18436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981" y="10800"/>
                    </a:moveTo>
                    <a:cubicBezTo>
                      <a:pt x="3981" y="14566"/>
                      <a:pt x="7034" y="17619"/>
                      <a:pt x="10800" y="17619"/>
                    </a:cubicBezTo>
                    <a:cubicBezTo>
                      <a:pt x="14566" y="17619"/>
                      <a:pt x="17619" y="14566"/>
                      <a:pt x="17619" y="10800"/>
                    </a:cubicBezTo>
                    <a:cubicBezTo>
                      <a:pt x="17619" y="7034"/>
                      <a:pt x="14566" y="3981"/>
                      <a:pt x="10800" y="3981"/>
                    </a:cubicBezTo>
                    <a:cubicBezTo>
                      <a:pt x="7034" y="3981"/>
                      <a:pt x="3981" y="7034"/>
                      <a:pt x="3981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5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AutoShape 8"/>
              <p:cNvSpPr>
                <a:spLocks noChangeArrowheads="1"/>
              </p:cNvSpPr>
              <p:nvPr/>
            </p:nvSpPr>
            <p:spPr bwMode="gray">
              <a:xfrm>
                <a:off x="457200" y="2093913"/>
                <a:ext cx="2898775" cy="2898775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2147483647 w 21600"/>
                  <a:gd name="T7" fmla="*/ 2147483647 h 21600"/>
                  <a:gd name="T8" fmla="*/ 2147483647 w 21600"/>
                  <a:gd name="T9" fmla="*/ 2147483647 h 21600"/>
                  <a:gd name="T10" fmla="*/ 2147483647 w 21600"/>
                  <a:gd name="T11" fmla="*/ 2147483647 h 21600"/>
                  <a:gd name="T12" fmla="*/ 2147483647 w 21600"/>
                  <a:gd name="T13" fmla="*/ 2147483647 h 21600"/>
                  <a:gd name="T14" fmla="*/ 2147483647 w 21600"/>
                  <a:gd name="T15" fmla="*/ 2147483647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8 w 21600"/>
                  <a:gd name="T25" fmla="*/ 3158 h 21600"/>
                  <a:gd name="T26" fmla="*/ 18442 w 21600"/>
                  <a:gd name="T27" fmla="*/ 1844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426" y="10800"/>
                    </a:moveTo>
                    <a:cubicBezTo>
                      <a:pt x="2426" y="15425"/>
                      <a:pt x="6175" y="19174"/>
                      <a:pt x="10800" y="19174"/>
                    </a:cubicBezTo>
                    <a:cubicBezTo>
                      <a:pt x="15425" y="19174"/>
                      <a:pt x="19174" y="15425"/>
                      <a:pt x="19174" y="10800"/>
                    </a:cubicBezTo>
                    <a:cubicBezTo>
                      <a:pt x="19174" y="6175"/>
                      <a:pt x="15425" y="2426"/>
                      <a:pt x="10800" y="2426"/>
                    </a:cubicBezTo>
                    <a:cubicBezTo>
                      <a:pt x="6175" y="2426"/>
                      <a:pt x="2426" y="6175"/>
                      <a:pt x="2426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5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498475" y="2098675"/>
              <a:ext cx="2855913" cy="2886075"/>
              <a:chOff x="339" y="1328"/>
              <a:chExt cx="1799" cy="1818"/>
            </a:xfrm>
          </p:grpSpPr>
          <p:sp>
            <p:nvSpPr>
              <p:cNvPr id="7" name="AutoShape 10"/>
              <p:cNvSpPr>
                <a:spLocks noChangeArrowheads="1"/>
              </p:cNvSpPr>
              <p:nvPr/>
            </p:nvSpPr>
            <p:spPr bwMode="gray">
              <a:xfrm rot="5400000">
                <a:off x="696" y="1709"/>
                <a:ext cx="1057" cy="10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45 w 21600"/>
                  <a:gd name="T13" fmla="*/ 0 h 21600"/>
                  <a:gd name="T14" fmla="*/ 21355 w 21600"/>
                  <a:gd name="T15" fmla="*/ 935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4740" y="7785"/>
                    </a:moveTo>
                    <a:cubicBezTo>
                      <a:pt x="5884" y="5485"/>
                      <a:pt x="8231" y="4031"/>
                      <a:pt x="10800" y="4032"/>
                    </a:cubicBezTo>
                    <a:cubicBezTo>
                      <a:pt x="13368" y="4032"/>
                      <a:pt x="15715" y="5485"/>
                      <a:pt x="16859" y="7785"/>
                    </a:cubicBezTo>
                    <a:lnTo>
                      <a:pt x="20469" y="5989"/>
                    </a:lnTo>
                    <a:cubicBezTo>
                      <a:pt x="18643" y="2319"/>
                      <a:pt x="14898" y="-1"/>
                      <a:pt x="10799" y="0"/>
                    </a:cubicBezTo>
                    <a:cubicBezTo>
                      <a:pt x="6701" y="0"/>
                      <a:pt x="2956" y="2319"/>
                      <a:pt x="1130" y="5989"/>
                    </a:cubicBezTo>
                    <a:lnTo>
                      <a:pt x="4740" y="7785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5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Freeform 14"/>
              <p:cNvSpPr>
                <a:spLocks/>
              </p:cNvSpPr>
              <p:nvPr/>
            </p:nvSpPr>
            <p:spPr bwMode="gray">
              <a:xfrm>
                <a:off x="1221" y="2088"/>
                <a:ext cx="208" cy="303"/>
              </a:xfrm>
              <a:custGeom>
                <a:avLst/>
                <a:gdLst>
                  <a:gd name="T0" fmla="*/ 0 w 208"/>
                  <a:gd name="T1" fmla="*/ 150 h 303"/>
                  <a:gd name="T2" fmla="*/ 76 w 208"/>
                  <a:gd name="T3" fmla="*/ 0 h 303"/>
                  <a:gd name="T4" fmla="*/ 78 w 208"/>
                  <a:gd name="T5" fmla="*/ 303 h 303"/>
                  <a:gd name="T6" fmla="*/ 0 w 208"/>
                  <a:gd name="T7" fmla="*/ 150 h 3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8"/>
                  <a:gd name="T13" fmla="*/ 0 h 303"/>
                  <a:gd name="T14" fmla="*/ 208 w 208"/>
                  <a:gd name="T15" fmla="*/ 303 h 3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8" h="303">
                    <a:moveTo>
                      <a:pt x="0" y="150"/>
                    </a:moveTo>
                    <a:cubicBezTo>
                      <a:pt x="12" y="122"/>
                      <a:pt x="58" y="37"/>
                      <a:pt x="76" y="0"/>
                    </a:cubicBezTo>
                    <a:cubicBezTo>
                      <a:pt x="205" y="54"/>
                      <a:pt x="208" y="245"/>
                      <a:pt x="78" y="303"/>
                    </a:cubicBezTo>
                    <a:cubicBezTo>
                      <a:pt x="32" y="221"/>
                      <a:pt x="16" y="181"/>
                      <a:pt x="0" y="15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5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AutoShape 12"/>
              <p:cNvSpPr>
                <a:spLocks noChangeArrowheads="1"/>
              </p:cNvSpPr>
              <p:nvPr/>
            </p:nvSpPr>
            <p:spPr bwMode="gray">
              <a:xfrm rot="5400000">
                <a:off x="330" y="1337"/>
                <a:ext cx="1818" cy="17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8 w 21600"/>
                  <a:gd name="T13" fmla="*/ 0 h 21600"/>
                  <a:gd name="T14" fmla="*/ 21362 w 21600"/>
                  <a:gd name="T15" fmla="*/ 9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362" y="7119"/>
                    </a:moveTo>
                    <a:cubicBezTo>
                      <a:pt x="4761" y="4290"/>
                      <a:pt x="7644" y="2500"/>
                      <a:pt x="10800" y="2501"/>
                    </a:cubicBezTo>
                    <a:cubicBezTo>
                      <a:pt x="13955" y="2501"/>
                      <a:pt x="16838" y="4290"/>
                      <a:pt x="18237" y="7119"/>
                    </a:cubicBezTo>
                    <a:lnTo>
                      <a:pt x="20479" y="6009"/>
                    </a:lnTo>
                    <a:cubicBezTo>
                      <a:pt x="18658" y="2329"/>
                      <a:pt x="14906" y="-1"/>
                      <a:pt x="10799" y="0"/>
                    </a:cubicBezTo>
                    <a:cubicBezTo>
                      <a:pt x="6693" y="0"/>
                      <a:pt x="2941" y="2329"/>
                      <a:pt x="1120" y="6009"/>
                    </a:cubicBezTo>
                    <a:lnTo>
                      <a:pt x="3362" y="7119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5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3" name="AutoShape 13"/>
          <p:cNvSpPr>
            <a:spLocks noChangeArrowheads="1"/>
          </p:cNvSpPr>
          <p:nvPr/>
        </p:nvSpPr>
        <p:spPr bwMode="gray">
          <a:xfrm flipH="1">
            <a:off x="1941513" y="1219200"/>
            <a:ext cx="6684962" cy="4124325"/>
          </a:xfrm>
          <a:prstGeom prst="homePlate">
            <a:avLst>
              <a:gd name="adj" fmla="val 25911"/>
            </a:avLst>
          </a:prstGeom>
          <a:solidFill>
            <a:schemeClr val="accent6">
              <a:lumMod val="40000"/>
              <a:lumOff val="60000"/>
              <a:alpha val="33000"/>
            </a:schemeClr>
          </a:solidFill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1080000" tIns="0" rIns="72000" bIns="0" anchor="ctr"/>
          <a:lstStyle/>
          <a:p>
            <a:pPr marL="457200" indent="-3476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sz="2000" dirty="0">
              <a:solidFill>
                <a:srgbClr val="035642"/>
              </a:solidFill>
              <a:latin typeface="Cambria" pitchFamily="18" charset="0"/>
              <a:ea typeface="ＭＳ Ｐゴシック" charset="-128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3581400" y="1219200"/>
            <a:ext cx="4648200" cy="4114800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US" sz="2000" b="1" kern="1200" baseline="0" dirty="0" smtClean="0">
                <a:solidFill>
                  <a:srgbClr val="035642"/>
                </a:solidFill>
                <a:latin typeface="Cambria" pitchFamily="18" charset="0"/>
                <a:ea typeface="ＭＳ Ｐゴシック" charset="-128"/>
                <a:cs typeface="Arial" pitchFamily="34" charset="0"/>
              </a:defRPr>
            </a:lvl1pPr>
            <a:lvl2pPr marL="457200" indent="-222250" algn="l">
              <a:buFont typeface="Arial" pitchFamily="34" charset="0"/>
              <a:buChar char="•"/>
              <a:defRPr lang="en-US" sz="2000" kern="1200" dirty="0" smtClean="0">
                <a:solidFill>
                  <a:srgbClr val="035642"/>
                </a:solidFill>
                <a:latin typeface="Cambria" pitchFamily="18" charset="0"/>
                <a:ea typeface="ＭＳ Ｐゴシック" charset="-128"/>
                <a:cs typeface="Arial" pitchFamily="34" charset="0"/>
              </a:defRPr>
            </a:lvl2pPr>
            <a:lvl3pPr marL="692150" indent="-234950" algn="l">
              <a:buFont typeface="Courier New" pitchFamily="49" charset="0"/>
              <a:buChar char="o"/>
              <a:defRPr lang="en-US" sz="2000" kern="1200" dirty="0" smtClean="0">
                <a:solidFill>
                  <a:srgbClr val="035642"/>
                </a:solidFill>
                <a:latin typeface="Cambria" pitchFamily="18" charset="0"/>
                <a:ea typeface="ＭＳ Ｐゴシック" charset="-128"/>
                <a:cs typeface="Arial" pitchFamily="34" charset="0"/>
              </a:defRPr>
            </a:lvl3pPr>
            <a:lvl4pPr algn="l">
              <a:defRPr lang="en-US" sz="2000" kern="1200" dirty="0" smtClean="0">
                <a:solidFill>
                  <a:srgbClr val="035642"/>
                </a:solidFill>
                <a:latin typeface="Cambria" pitchFamily="18" charset="0"/>
                <a:ea typeface="ＭＳ Ｐゴシック" charset="-128"/>
                <a:cs typeface="Arial" pitchFamily="34" charset="0"/>
              </a:defRPr>
            </a:lvl4pPr>
            <a:lvl5pPr algn="l">
              <a:defRPr lang="en-US" sz="2000" kern="1200" dirty="0">
                <a:solidFill>
                  <a:srgbClr val="035642"/>
                </a:solidFill>
                <a:latin typeface="Cambria" pitchFamily="18" charset="0"/>
                <a:ea typeface="ＭＳ Ｐゴシック" charset="-128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D29AC-0913-4CFA-95CA-CD5F60DCD8A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B7DE0-D996-412F-B0BA-3991E5B9F17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14350"/>
      </p:ext>
    </p:extLst>
  </p:cSld>
  <p:clrMapOvr>
    <a:masterClrMapping/>
  </p:clrMapOvr>
  <p:transition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27207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15A89-D0D8-46C7-B868-B2190ECC241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3D1B7-AE99-4FAD-98AE-AA751A467EA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53405"/>
      </p:ext>
    </p:extLst>
  </p:cSld>
  <p:clrMapOvr>
    <a:masterClrMapping/>
  </p:clrMapOvr>
  <p:transition>
    <p:wipe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A53A3-1CD3-4FDA-BA06-4EBC73F9545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6B762-3360-45D7-B808-C412BA363F8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740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CBDA0-971B-4ED3-9B2D-E78A19D1B10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089FE-7212-4AFF-BD5A-E3F3E062768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497243"/>
      </p:ext>
    </p:extLst>
  </p:cSld>
  <p:clrMapOvr>
    <a:masterClrMapping/>
  </p:clrMapOvr>
  <p:transition>
    <p:wipe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4F8B5-1FE7-4F7F-9D7E-8C30AEA3FAC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00FBF-6FED-43C9-8C9D-F7E3888B853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5711"/>
      </p:ext>
    </p:extLst>
  </p:cSld>
  <p:clrMapOvr>
    <a:masterClrMapping/>
  </p:clrMapOvr>
  <p:transition>
    <p:wipe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92404-A91D-4CD9-BA4D-AC54B737F36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8CE51-28B5-4A33-9A9F-591C576927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61793"/>
      </p:ext>
    </p:extLst>
  </p:cSld>
  <p:clrMapOvr>
    <a:masterClrMapping/>
  </p:clrMapOvr>
  <p:transition>
    <p:wipe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EB681-E8A5-4F80-8980-722A886CAD7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B306B-07F5-4FDD-A901-9B7003DD635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458623"/>
      </p:ext>
    </p:extLst>
  </p:cSld>
  <p:clrMapOvr>
    <a:masterClrMapping/>
  </p:clrMapOvr>
  <p:transition>
    <p:wipe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3059"/>
            <a:ext cx="8229600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 marL="742950" indent="-285750">
              <a:buFont typeface="Courier New" pitchFamily="49" charset="0"/>
              <a:buChar char="o"/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238925"/>
      </p:ext>
    </p:extLst>
  </p:cSld>
  <p:clrMapOvr>
    <a:masterClrMapping/>
  </p:clrMapOvr>
  <p:transition>
    <p:wipe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6515816"/>
      </p:ext>
    </p:extLst>
  </p:cSld>
  <p:clrMapOvr>
    <a:masterClrMapping/>
  </p:clrMapOvr>
  <p:transition>
    <p:wipe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04" y="914400"/>
            <a:ext cx="7890696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5990730"/>
      </p:ext>
    </p:extLst>
  </p:cSld>
  <p:clrMapOvr>
    <a:masterClrMapping/>
  </p:clrMapOvr>
  <p:transition>
    <p:wipe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04" y="914400"/>
            <a:ext cx="7890696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9836062"/>
      </p:ext>
    </p:extLst>
  </p:cSld>
  <p:clrMapOvr>
    <a:masterClrMapping/>
  </p:clrMapOvr>
  <p:transition>
    <p:wipe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21066E9-DEC4-4300-8F56-223BBD4CB2F6}" type="datetimeFigureOut">
              <a:rPr lang="en-US"/>
              <a:pPr>
                <a:defRPr/>
              </a:pPr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F8F00A1-7057-43EF-9B9E-3739400E84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8752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15C3819-90E0-4194-A3D8-157F2D8B35C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6/25/2020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8515BBE-9032-4361-B50C-E7CC7450F9F2}" type="slidenum">
              <a:rPr lang="en-I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60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3478D87-00A2-4A87-A4B3-BE4158E9F636}" type="datetimeFigureOut">
              <a:rPr lang="en-US"/>
              <a:pPr>
                <a:defRPr/>
              </a:pPr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050C078-2A89-4340-A5BE-80BF75254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352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85FE45-6B80-49DE-96BE-09A4F0F60FF3}" type="datetimeFigureOut">
              <a:rPr lang="en-US"/>
              <a:pPr>
                <a:defRPr/>
              </a:pPr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B9D30EF-60B4-4A47-8A45-5D3D0D1C18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1687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5FC387D-7796-4A3C-8FF4-CC75E7F210F0}" type="datetimeFigureOut">
              <a:rPr lang="en-US"/>
              <a:pPr>
                <a:defRPr/>
              </a:pPr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4CEA0A9-3ACB-48E6-8395-96D57D1389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0552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4EBA90-4B0C-4440-9FDB-0CE93A690310}" type="datetimeFigureOut">
              <a:rPr lang="en-US"/>
              <a:pPr>
                <a:defRPr/>
              </a:pPr>
              <a:t>6/25/2020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DD6F2FA-1CAE-41FC-B6B8-99C624A72C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116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8E7CF09-DAF5-4B85-BF46-442F7E13AA3D}" type="datetimeFigureOut">
              <a:rPr lang="en-US"/>
              <a:pPr>
                <a:defRPr/>
              </a:pPr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F6966F9-8BA7-4662-8ED4-5AA134B5FB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0769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AB98074-3E5A-453B-BBDF-77762564A577}" type="datetimeFigureOut">
              <a:rPr lang="en-US"/>
              <a:pPr>
                <a:defRPr/>
              </a:pPr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28AE1E4-0976-435A-B2B9-49EFB8CD35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6529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ags" Target="../tags/tag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7201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1" descr="120616---Final-Logo-Transparent.pn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93100" y="0"/>
            <a:ext cx="774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Private and Confidential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5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ransition>
    <p:wipe dir="u"/>
  </p:transition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5pPr>
      <a:lvl6pPr marL="45714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293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440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58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7"/>
            <a:ext cx="2895600" cy="365125"/>
          </a:xfrm>
          <a:prstGeom prst="rect">
            <a:avLst/>
          </a:prstGeom>
        </p:spPr>
        <p:txBody>
          <a:bodyPr/>
          <a:lstStyle>
            <a:lvl1pPr algn="ctr" defTabSz="9144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Private and Confidential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7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400" eaLnBrk="1" hangingPunct="1">
              <a:defRPr sz="120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F81BE4-A7F9-4A01-8777-2DD842CE1A71}" type="slidenum">
              <a:rPr lang="en-US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623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MS PGothic" panose="020B0600070205080204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MS PGothic" panose="020B0600070205080204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MS PGothic" panose="020B0600070205080204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MS PGothic" panose="020B0600070205080204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01600"/>
            <a:ext cx="61849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BABE29-8300-4A2F-85B1-0763801B440B}" type="datetimeFigureOut">
              <a:rPr lang="en-US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6/25/2020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C9C02A-646F-4FF4-B45A-F39CE1A215B2}" type="slidenum">
              <a:rPr lang="en-US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8" name="Picture 11" descr="120616---Final-Logo-Transparent.pn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100" y="0"/>
            <a:ext cx="7747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1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27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ransition>
    <p:wipe dir="u"/>
  </p:transition>
  <p:txStyles>
    <p:titleStyle>
      <a:lvl1pPr algn="l" rtl="0" fontAlgn="base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4" Type="http://schemas.openxmlformats.org/officeDocument/2006/relationships/image" Target="../media/image20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4" Type="http://schemas.openxmlformats.org/officeDocument/2006/relationships/image" Target="../media/image20.jp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Box 1"/>
          <p:cNvSpPr txBox="1">
            <a:spLocks noChangeArrowheads="1"/>
          </p:cNvSpPr>
          <p:nvPr/>
        </p:nvSpPr>
        <p:spPr bwMode="auto">
          <a:xfrm>
            <a:off x="685800" y="990600"/>
            <a:ext cx="5638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fontAlgn="base">
              <a:spcBef>
                <a:spcPts val="50"/>
              </a:spcBef>
              <a:spcAft>
                <a:spcPts val="50"/>
              </a:spcAft>
            </a:pPr>
            <a:r>
              <a:rPr lang="en-US" sz="4800" b="1" dirty="0">
                <a:solidFill>
                  <a:srgbClr val="FFFFFF"/>
                </a:solidFill>
                <a:latin typeface="Cambria" pitchFamily="18" charset="0"/>
                <a:cs typeface="Arial" charset="0"/>
              </a:rPr>
              <a:t>Structured Query Language (SQL)</a:t>
            </a:r>
          </a:p>
        </p:txBody>
      </p:sp>
      <p:sp>
        <p:nvSpPr>
          <p:cNvPr id="90117" name="Rectangle 4"/>
          <p:cNvSpPr>
            <a:spLocks noChangeArrowheads="1"/>
          </p:cNvSpPr>
          <p:nvPr/>
        </p:nvSpPr>
        <p:spPr bwMode="auto">
          <a:xfrm>
            <a:off x="714377" y="2609854"/>
            <a:ext cx="538162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chemeClr val="bg1"/>
                </a:solidFill>
                <a:latin typeface="Cambria" pitchFamily="18" charset="0"/>
                <a:ea typeface="Arial Unicode MS" pitchFamily="34" charset="-128"/>
                <a:cs typeface="Arial" charset="0"/>
              </a:rPr>
              <a:t>Advanced SQL Concepts – Part I</a:t>
            </a:r>
            <a:endParaRPr lang="en-US" sz="2800" b="1" dirty="0">
              <a:solidFill>
                <a:schemeClr val="bg1"/>
              </a:solidFill>
              <a:latin typeface="Cambria" pitchFamily="18" charset="0"/>
              <a:ea typeface="Arial Unicode MS" pitchFamily="34" charset="-128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3089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How to query date?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739B535-5796-4D7D-96DC-F199814A900B}"/>
              </a:ext>
            </a:extLst>
          </p:cNvPr>
          <p:cNvSpPr/>
          <p:nvPr/>
        </p:nvSpPr>
        <p:spPr>
          <a:xfrm>
            <a:off x="0" y="830149"/>
            <a:ext cx="9144000" cy="1074852"/>
          </a:xfrm>
          <a:prstGeom prst="rect">
            <a:avLst/>
          </a:prstGeom>
          <a:solidFill>
            <a:srgbClr val="FDEADA">
              <a:alpha val="78822"/>
            </a:srgbClr>
          </a:solidFill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algn="ctr" defTabSz="455613" eaLnBrk="0" hangingPunct="0">
              <a:spcBef>
                <a:spcPct val="20000"/>
              </a:spcBef>
            </a:pPr>
            <a:r>
              <a:rPr lang="en-US" sz="2000" dirty="0">
                <a:latin typeface="Cambria" panose="02040503050406030204" pitchFamily="18" charset="0"/>
              </a:rPr>
              <a:t>Find orders between 2000-03-15 and 2000-03-20</a:t>
            </a:r>
          </a:p>
        </p:txBody>
      </p:sp>
      <p:sp>
        <p:nvSpPr>
          <p:cNvPr id="16" name="Rectangle: Rounded Corners 17">
            <a:extLst>
              <a:ext uri="{FF2B5EF4-FFF2-40B4-BE49-F238E27FC236}">
                <a16:creationId xmlns:a16="http://schemas.microsoft.com/office/drawing/2014/main" xmlns="" id="{C10BD580-E9C1-46CD-A3FC-551A651FC891}"/>
              </a:ext>
            </a:extLst>
          </p:cNvPr>
          <p:cNvSpPr/>
          <p:nvPr/>
        </p:nvSpPr>
        <p:spPr>
          <a:xfrm>
            <a:off x="1600200" y="2355176"/>
            <a:ext cx="5943600" cy="3562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Syntax</a:t>
            </a:r>
          </a:p>
        </p:txBody>
      </p:sp>
      <p:sp>
        <p:nvSpPr>
          <p:cNvPr id="17" name="Rectangle: Rounded Corners 18">
            <a:extLst>
              <a:ext uri="{FF2B5EF4-FFF2-40B4-BE49-F238E27FC236}">
                <a16:creationId xmlns:a16="http://schemas.microsoft.com/office/drawing/2014/main" xmlns="" id="{9CBF5F11-E6E5-4360-A02F-86FC9AAFA3AB}"/>
              </a:ext>
            </a:extLst>
          </p:cNvPr>
          <p:cNvSpPr/>
          <p:nvPr/>
        </p:nvSpPr>
        <p:spPr>
          <a:xfrm>
            <a:off x="1614761" y="2724773"/>
            <a:ext cx="5929039" cy="161862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</a:p>
          <a:p>
            <a:pPr lvl="0"/>
            <a:r>
              <a:rPr lang="en-US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salesorders</a:t>
            </a:r>
            <a:endParaRPr lang="en-US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OrderDate</a:t>
            </a:r>
            <a:r>
              <a:rPr lang="en-US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between</a:t>
            </a:r>
            <a:r>
              <a:rPr lang="en-US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'2000-03-15' and '2000-03-20';</a:t>
            </a:r>
          </a:p>
          <a:p>
            <a:pPr lvl="0"/>
            <a:endParaRPr lang="en-US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" name="Google Shape;199;p40">
            <a:extLst>
              <a:ext uri="{FF2B5EF4-FFF2-40B4-BE49-F238E27FC236}">
                <a16:creationId xmlns:a16="http://schemas.microsoft.com/office/drawing/2014/main" xmlns="" id="{8C2CD97A-86E4-4664-AFAD-6C448CACBF4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2600" y="4800600"/>
            <a:ext cx="5638800" cy="9334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252789490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How to query date?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739B535-5796-4D7D-96DC-F199814A900B}"/>
              </a:ext>
            </a:extLst>
          </p:cNvPr>
          <p:cNvSpPr/>
          <p:nvPr/>
        </p:nvSpPr>
        <p:spPr>
          <a:xfrm>
            <a:off x="0" y="830149"/>
            <a:ext cx="9144000" cy="1074852"/>
          </a:xfrm>
          <a:prstGeom prst="rect">
            <a:avLst/>
          </a:prstGeom>
          <a:solidFill>
            <a:srgbClr val="FDEADA">
              <a:alpha val="78822"/>
            </a:srgbClr>
          </a:solidFill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algn="ctr" defTabSz="455613" eaLnBrk="0" hangingPunct="0">
              <a:spcBef>
                <a:spcPct val="20000"/>
              </a:spcBef>
            </a:pPr>
            <a:r>
              <a:rPr lang="en-US" sz="2000" dirty="0">
                <a:latin typeface="Cambria" panose="02040503050406030204" pitchFamily="18" charset="0"/>
              </a:rPr>
              <a:t>Extract year from the date values</a:t>
            </a:r>
          </a:p>
        </p:txBody>
      </p:sp>
      <p:sp>
        <p:nvSpPr>
          <p:cNvPr id="16" name="Rectangle: Rounded Corners 17">
            <a:extLst>
              <a:ext uri="{FF2B5EF4-FFF2-40B4-BE49-F238E27FC236}">
                <a16:creationId xmlns:a16="http://schemas.microsoft.com/office/drawing/2014/main" xmlns="" id="{C10BD580-E9C1-46CD-A3FC-551A651FC891}"/>
              </a:ext>
            </a:extLst>
          </p:cNvPr>
          <p:cNvSpPr/>
          <p:nvPr/>
        </p:nvSpPr>
        <p:spPr>
          <a:xfrm>
            <a:off x="1600200" y="2355176"/>
            <a:ext cx="5943600" cy="3562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Syntax</a:t>
            </a:r>
          </a:p>
        </p:txBody>
      </p:sp>
      <p:sp>
        <p:nvSpPr>
          <p:cNvPr id="17" name="Rectangle: Rounded Corners 18">
            <a:extLst>
              <a:ext uri="{FF2B5EF4-FFF2-40B4-BE49-F238E27FC236}">
                <a16:creationId xmlns:a16="http://schemas.microsoft.com/office/drawing/2014/main" xmlns="" id="{9CBF5F11-E6E5-4360-A02F-86FC9AAFA3AB}"/>
              </a:ext>
            </a:extLst>
          </p:cNvPr>
          <p:cNvSpPr/>
          <p:nvPr/>
        </p:nvSpPr>
        <p:spPr>
          <a:xfrm>
            <a:off x="1614761" y="2724773"/>
            <a:ext cx="5929039" cy="108522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EXTRACT(</a:t>
            </a:r>
            <a:r>
              <a:rPr lang="en-US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YEAR FROM </a:t>
            </a:r>
            <a:r>
              <a:rPr lang="en-US" dirty="0" err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OrderDate</a:t>
            </a:r>
            <a:r>
              <a:rPr lang="en-US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SalesOrders</a:t>
            </a:r>
            <a:r>
              <a:rPr lang="en-US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/>
            <a:endParaRPr lang="en-US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" name="Google Shape;207;p41">
            <a:extLst>
              <a:ext uri="{FF2B5EF4-FFF2-40B4-BE49-F238E27FC236}">
                <a16:creationId xmlns:a16="http://schemas.microsoft.com/office/drawing/2014/main" xmlns="" id="{2969179A-63A9-4A3C-8967-7A3A506549D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200" y="4114800"/>
            <a:ext cx="1480350" cy="1503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310537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How to query date?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739B535-5796-4D7D-96DC-F199814A900B}"/>
              </a:ext>
            </a:extLst>
          </p:cNvPr>
          <p:cNvSpPr/>
          <p:nvPr/>
        </p:nvSpPr>
        <p:spPr>
          <a:xfrm>
            <a:off x="0" y="830149"/>
            <a:ext cx="9144000" cy="1074852"/>
          </a:xfrm>
          <a:prstGeom prst="rect">
            <a:avLst/>
          </a:prstGeom>
          <a:solidFill>
            <a:srgbClr val="FDEADA">
              <a:alpha val="78822"/>
            </a:srgbClr>
          </a:solidFill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algn="ctr" defTabSz="455613" eaLnBrk="0" hangingPunct="0">
              <a:spcBef>
                <a:spcPct val="20000"/>
              </a:spcBef>
            </a:pPr>
            <a:r>
              <a:rPr lang="en-US" sz="2000" dirty="0">
                <a:latin typeface="Cambria" panose="02040503050406030204" pitchFamily="18" charset="0"/>
              </a:rPr>
              <a:t>Select the orders from the year 2000</a:t>
            </a:r>
          </a:p>
        </p:txBody>
      </p:sp>
      <p:sp>
        <p:nvSpPr>
          <p:cNvPr id="16" name="Rectangle: Rounded Corners 17">
            <a:extLst>
              <a:ext uri="{FF2B5EF4-FFF2-40B4-BE49-F238E27FC236}">
                <a16:creationId xmlns:a16="http://schemas.microsoft.com/office/drawing/2014/main" xmlns="" id="{C10BD580-E9C1-46CD-A3FC-551A651FC891}"/>
              </a:ext>
            </a:extLst>
          </p:cNvPr>
          <p:cNvSpPr/>
          <p:nvPr/>
        </p:nvSpPr>
        <p:spPr>
          <a:xfrm>
            <a:off x="1600200" y="2355176"/>
            <a:ext cx="5943600" cy="3562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Syntax</a:t>
            </a:r>
          </a:p>
        </p:txBody>
      </p:sp>
      <p:sp>
        <p:nvSpPr>
          <p:cNvPr id="17" name="Rectangle: Rounded Corners 18">
            <a:extLst>
              <a:ext uri="{FF2B5EF4-FFF2-40B4-BE49-F238E27FC236}">
                <a16:creationId xmlns:a16="http://schemas.microsoft.com/office/drawing/2014/main" xmlns="" id="{9CBF5F11-E6E5-4360-A02F-86FC9AAFA3AB}"/>
              </a:ext>
            </a:extLst>
          </p:cNvPr>
          <p:cNvSpPr/>
          <p:nvPr/>
        </p:nvSpPr>
        <p:spPr>
          <a:xfrm>
            <a:off x="1614761" y="2724773"/>
            <a:ext cx="5929039" cy="108522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salesorders</a:t>
            </a:r>
            <a:r>
              <a:rPr lang="en-US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WHERE YEAR</a:t>
            </a:r>
            <a:r>
              <a:rPr lang="en-US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OrderDate</a:t>
            </a:r>
            <a:r>
              <a:rPr lang="en-US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 = 2000;</a:t>
            </a:r>
          </a:p>
          <a:p>
            <a:pPr lvl="0"/>
            <a:endParaRPr lang="en-US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" name="Google Shape;215;p42">
            <a:extLst>
              <a:ext uri="{FF2B5EF4-FFF2-40B4-BE49-F238E27FC236}">
                <a16:creationId xmlns:a16="http://schemas.microsoft.com/office/drawing/2014/main" xmlns="" id="{A04636F5-6FB7-46EF-A5EA-501575D3DDD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66863" y="4114800"/>
            <a:ext cx="6010275" cy="1066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108487086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How to query date?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739B535-5796-4D7D-96DC-F199814A900B}"/>
              </a:ext>
            </a:extLst>
          </p:cNvPr>
          <p:cNvSpPr/>
          <p:nvPr/>
        </p:nvSpPr>
        <p:spPr>
          <a:xfrm>
            <a:off x="0" y="830149"/>
            <a:ext cx="9144000" cy="1074852"/>
          </a:xfrm>
          <a:prstGeom prst="rect">
            <a:avLst/>
          </a:prstGeom>
          <a:solidFill>
            <a:srgbClr val="FDEADA">
              <a:alpha val="78822"/>
            </a:srgbClr>
          </a:solidFill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algn="ctr" defTabSz="455613" eaLnBrk="0" hangingPunct="0">
              <a:spcBef>
                <a:spcPct val="20000"/>
              </a:spcBef>
            </a:pPr>
            <a:r>
              <a:rPr lang="en-US" sz="2000" dirty="0">
                <a:latin typeface="Cambria" panose="02040503050406030204" pitchFamily="18" charset="0"/>
              </a:rPr>
              <a:t>Format the date to ‘dd-mm-</a:t>
            </a:r>
            <a:r>
              <a:rPr lang="en-US" sz="2000" dirty="0" err="1">
                <a:latin typeface="Cambria" panose="02040503050406030204" pitchFamily="18" charset="0"/>
              </a:rPr>
              <a:t>yyyy</a:t>
            </a:r>
            <a:r>
              <a:rPr lang="en-US" sz="2000" dirty="0">
                <a:latin typeface="Cambria" panose="02040503050406030204" pitchFamily="18" charset="0"/>
              </a:rPr>
              <a:t>’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FEBD28D-65E6-4569-B53A-69C8A4EF6427}"/>
              </a:ext>
            </a:extLst>
          </p:cNvPr>
          <p:cNvGrpSpPr/>
          <p:nvPr/>
        </p:nvGrpSpPr>
        <p:grpSpPr>
          <a:xfrm>
            <a:off x="1219200" y="2355176"/>
            <a:ext cx="6705600" cy="1759624"/>
            <a:chOff x="1600200" y="2355176"/>
            <a:chExt cx="5943600" cy="1759624"/>
          </a:xfrm>
        </p:grpSpPr>
        <p:sp>
          <p:nvSpPr>
            <p:cNvPr id="16" name="Rectangle: Rounded Corners 17">
              <a:extLst>
                <a:ext uri="{FF2B5EF4-FFF2-40B4-BE49-F238E27FC236}">
                  <a16:creationId xmlns:a16="http://schemas.microsoft.com/office/drawing/2014/main" xmlns="" id="{C10BD580-E9C1-46CD-A3FC-551A651FC891}"/>
                </a:ext>
              </a:extLst>
            </p:cNvPr>
            <p:cNvSpPr/>
            <p:nvPr/>
          </p:nvSpPr>
          <p:spPr>
            <a:xfrm>
              <a:off x="1600200" y="2355176"/>
              <a:ext cx="5943600" cy="35621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latin typeface="Cambria" panose="02040503050406030204" pitchFamily="18" charset="0"/>
                </a:rPr>
                <a:t>Syntax</a:t>
              </a:r>
            </a:p>
          </p:txBody>
        </p:sp>
        <p:sp>
          <p:nvSpPr>
            <p:cNvPr id="17" name="Rectangle: Rounded Corners 18">
              <a:extLst>
                <a:ext uri="{FF2B5EF4-FFF2-40B4-BE49-F238E27FC236}">
                  <a16:creationId xmlns:a16="http://schemas.microsoft.com/office/drawing/2014/main" xmlns="" id="{9CBF5F11-E6E5-4360-A02F-86FC9AAFA3AB}"/>
                </a:ext>
              </a:extLst>
            </p:cNvPr>
            <p:cNvSpPr/>
            <p:nvPr/>
          </p:nvSpPr>
          <p:spPr>
            <a:xfrm>
              <a:off x="1614761" y="2724773"/>
              <a:ext cx="5929039" cy="139002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b="1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SELECT</a:t>
              </a:r>
              <a:r>
                <a:rPr lang="en-US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DATE_FORMAT(STR_TO_DATE(</a:t>
              </a:r>
              <a:r>
                <a:rPr lang="en-US" dirty="0" err="1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OrderDate</a:t>
              </a:r>
              <a:r>
                <a:rPr lang="en-US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,'%Y-%m-%d'), '%d-%m-%Y') </a:t>
              </a:r>
              <a:r>
                <a:rPr lang="en-US" b="1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as</a:t>
              </a:r>
              <a:r>
                <a:rPr lang="en-US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dirty="0" err="1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DateFormat</a:t>
              </a:r>
              <a:r>
                <a:rPr lang="en-US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b="1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from</a:t>
              </a:r>
              <a:r>
                <a:rPr lang="en-US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dirty="0" err="1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salesorders</a:t>
              </a:r>
              <a:r>
                <a:rPr lang="en-US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</a:p>
            <a:p>
              <a:pPr lvl="0"/>
              <a:endParaRPr lang="en-US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pic>
        <p:nvPicPr>
          <p:cNvPr id="8" name="Google Shape;223;p43">
            <a:extLst>
              <a:ext uri="{FF2B5EF4-FFF2-40B4-BE49-F238E27FC236}">
                <a16:creationId xmlns:a16="http://schemas.microsoft.com/office/drawing/2014/main" xmlns="" id="{6A8AB764-3FCB-4EEF-B1C0-AED660EEA73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62413" y="4332401"/>
            <a:ext cx="1019175" cy="1695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0326825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Cambri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990600"/>
            <a:ext cx="4419600" cy="411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00" dirty="0">
              <a:latin typeface="Cambria"/>
            </a:endParaRPr>
          </a:p>
        </p:txBody>
      </p:sp>
      <p:pic>
        <p:nvPicPr>
          <p:cNvPr id="53253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2"/>
          <a:stretch>
            <a:fillRect/>
          </a:stretch>
        </p:blipFill>
        <p:spPr bwMode="auto">
          <a:xfrm>
            <a:off x="293914" y="1676400"/>
            <a:ext cx="7937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TextBox 8"/>
          <p:cNvSpPr txBox="1">
            <a:spLocks noChangeArrowheads="1"/>
          </p:cNvSpPr>
          <p:nvPr/>
        </p:nvSpPr>
        <p:spPr bwMode="auto">
          <a:xfrm>
            <a:off x="1981200" y="3066871"/>
            <a:ext cx="57467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600" b="1" dirty="0">
                <a:latin typeface="Cambria" panose="02040503050406030204" pitchFamily="18" charset="0"/>
              </a:rPr>
              <a:t>Union, Union All &amp; Intersect Operators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2108261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Union Operator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739B535-5796-4D7D-96DC-F199814A900B}"/>
              </a:ext>
            </a:extLst>
          </p:cNvPr>
          <p:cNvSpPr/>
          <p:nvPr/>
        </p:nvSpPr>
        <p:spPr>
          <a:xfrm>
            <a:off x="0" y="830149"/>
            <a:ext cx="9144000" cy="1074852"/>
          </a:xfrm>
          <a:prstGeom prst="rect">
            <a:avLst/>
          </a:prstGeom>
          <a:solidFill>
            <a:srgbClr val="FDEADA">
              <a:alpha val="78822"/>
            </a:srgbClr>
          </a:solidFill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algn="ctr" defTabSz="455613" eaLnBrk="0" hangingPunct="0">
              <a:spcBef>
                <a:spcPct val="20000"/>
              </a:spcBef>
            </a:pPr>
            <a:r>
              <a:rPr lang="en-US" sz="2000" dirty="0">
                <a:latin typeface="Cambria" panose="02040503050406030204" pitchFamily="18" charset="0"/>
              </a:rPr>
              <a:t>Union operator allows us to combine two or more result sets of queries into a single result set</a:t>
            </a:r>
          </a:p>
        </p:txBody>
      </p:sp>
      <p:sp>
        <p:nvSpPr>
          <p:cNvPr id="16" name="Rectangle: Rounded Corners 17">
            <a:extLst>
              <a:ext uri="{FF2B5EF4-FFF2-40B4-BE49-F238E27FC236}">
                <a16:creationId xmlns:a16="http://schemas.microsoft.com/office/drawing/2014/main" xmlns="" id="{C10BD580-E9C1-46CD-A3FC-551A651FC891}"/>
              </a:ext>
            </a:extLst>
          </p:cNvPr>
          <p:cNvSpPr/>
          <p:nvPr/>
        </p:nvSpPr>
        <p:spPr>
          <a:xfrm>
            <a:off x="1600200" y="2355176"/>
            <a:ext cx="5943600" cy="3562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Syntax</a:t>
            </a:r>
          </a:p>
        </p:txBody>
      </p:sp>
      <p:sp>
        <p:nvSpPr>
          <p:cNvPr id="17" name="Rectangle: Rounded Corners 18">
            <a:extLst>
              <a:ext uri="{FF2B5EF4-FFF2-40B4-BE49-F238E27FC236}">
                <a16:creationId xmlns:a16="http://schemas.microsoft.com/office/drawing/2014/main" xmlns="" id="{9CBF5F11-E6E5-4360-A02F-86FC9AAFA3AB}"/>
              </a:ext>
            </a:extLst>
          </p:cNvPr>
          <p:cNvSpPr/>
          <p:nvPr/>
        </p:nvSpPr>
        <p:spPr>
          <a:xfrm>
            <a:off x="1614761" y="2724773"/>
            <a:ext cx="5929039" cy="161862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table1</a:t>
            </a:r>
          </a:p>
          <a:p>
            <a:pPr lvl="0"/>
            <a:r>
              <a:rPr lang="en-US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</a:p>
          <a:p>
            <a:pPr lvl="0"/>
            <a:r>
              <a:rPr lang="en-US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table2;</a:t>
            </a:r>
          </a:p>
          <a:p>
            <a:pPr lvl="0"/>
            <a:endParaRPr lang="en-US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84731541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Matching the Select Statement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B465F8C-5BEE-4D23-B6EF-E89756C945CD}"/>
              </a:ext>
            </a:extLst>
          </p:cNvPr>
          <p:cNvGrpSpPr/>
          <p:nvPr/>
        </p:nvGrpSpPr>
        <p:grpSpPr>
          <a:xfrm>
            <a:off x="1600200" y="1371600"/>
            <a:ext cx="5943600" cy="1988224"/>
            <a:chOff x="1600200" y="2355176"/>
            <a:chExt cx="5943600" cy="1988224"/>
          </a:xfrm>
        </p:grpSpPr>
        <p:sp>
          <p:nvSpPr>
            <p:cNvPr id="16" name="Rectangle: Rounded Corners 17">
              <a:extLst>
                <a:ext uri="{FF2B5EF4-FFF2-40B4-BE49-F238E27FC236}">
                  <a16:creationId xmlns:a16="http://schemas.microsoft.com/office/drawing/2014/main" xmlns="" id="{C10BD580-E9C1-46CD-A3FC-551A651FC891}"/>
                </a:ext>
              </a:extLst>
            </p:cNvPr>
            <p:cNvSpPr/>
            <p:nvPr/>
          </p:nvSpPr>
          <p:spPr>
            <a:xfrm>
              <a:off x="1600200" y="2355176"/>
              <a:ext cx="5943600" cy="35621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latin typeface="Cambria" panose="02040503050406030204" pitchFamily="18" charset="0"/>
                </a:rPr>
                <a:t>Syntax</a:t>
              </a:r>
            </a:p>
          </p:txBody>
        </p:sp>
        <p:sp>
          <p:nvSpPr>
            <p:cNvPr id="17" name="Rectangle: Rounded Corners 18">
              <a:extLst>
                <a:ext uri="{FF2B5EF4-FFF2-40B4-BE49-F238E27FC236}">
                  <a16:creationId xmlns:a16="http://schemas.microsoft.com/office/drawing/2014/main" xmlns="" id="{9CBF5F11-E6E5-4360-A02F-86FC9AAFA3AB}"/>
                </a:ext>
              </a:extLst>
            </p:cNvPr>
            <p:cNvSpPr/>
            <p:nvPr/>
          </p:nvSpPr>
          <p:spPr>
            <a:xfrm>
              <a:off x="1614761" y="2724773"/>
              <a:ext cx="5929039" cy="161862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b="1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SELECT</a:t>
              </a:r>
              <a:r>
                <a:rPr lang="en-US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Street, </a:t>
              </a:r>
              <a:r>
                <a:rPr lang="en-US" dirty="0" err="1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GivenName</a:t>
              </a:r>
              <a:r>
                <a:rPr lang="en-US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b="1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FROM</a:t>
              </a:r>
              <a:r>
                <a:rPr lang="en-US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dirty="0" err="1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event_a</a:t>
              </a:r>
              <a:endParaRPr lang="en-US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/>
              <a:r>
                <a:rPr lang="en-US" b="1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UNION</a:t>
              </a:r>
            </a:p>
            <a:p>
              <a:pPr lvl="0"/>
              <a:r>
                <a:rPr lang="en-US" b="1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SELECT</a:t>
              </a:r>
              <a:r>
                <a:rPr lang="en-US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dirty="0" err="1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GivenName</a:t>
              </a:r>
              <a:r>
                <a:rPr lang="en-US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Surname, </a:t>
              </a:r>
              <a:r>
                <a:rPr lang="en-US" dirty="0" err="1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CustomerID</a:t>
              </a:r>
              <a:r>
                <a:rPr lang="en-US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b="1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FROM</a:t>
              </a:r>
              <a:r>
                <a:rPr lang="en-US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dirty="0" err="1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event_b</a:t>
              </a:r>
              <a:r>
                <a:rPr lang="en-US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</a:p>
            <a:p>
              <a:pPr lvl="0"/>
              <a:endParaRPr lang="en-US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1BE72C9-7527-4E24-A493-67F78070C56D}"/>
              </a:ext>
            </a:extLst>
          </p:cNvPr>
          <p:cNvSpPr/>
          <p:nvPr/>
        </p:nvSpPr>
        <p:spPr>
          <a:xfrm>
            <a:off x="1600200" y="3962400"/>
            <a:ext cx="6019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Error Code: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1222. The used SELECT statements have a different number of columns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0.000 sec</a:t>
            </a:r>
          </a:p>
        </p:txBody>
      </p:sp>
    </p:spTree>
    <p:extLst>
      <p:ext uri="{BB962C8B-B14F-4D97-AF65-F5344CB8AC3E}">
        <p14:creationId xmlns:p14="http://schemas.microsoft.com/office/powerpoint/2010/main" val="1349211021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Union Operator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1BE72C9-7527-4E24-A493-67F78070C56D}"/>
              </a:ext>
            </a:extLst>
          </p:cNvPr>
          <p:cNvSpPr/>
          <p:nvPr/>
        </p:nvSpPr>
        <p:spPr>
          <a:xfrm>
            <a:off x="1600200" y="3962400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Note: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By default, the union operator removes duplicate rows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E373504B-F4C6-4655-8ACB-984E34225A08}"/>
              </a:ext>
            </a:extLst>
          </p:cNvPr>
          <p:cNvSpPr/>
          <p:nvPr/>
        </p:nvSpPr>
        <p:spPr>
          <a:xfrm>
            <a:off x="457200" y="1425464"/>
            <a:ext cx="8229600" cy="2308336"/>
          </a:xfrm>
          <a:prstGeom prst="roundRect">
            <a:avLst/>
          </a:prstGeom>
          <a:noFill/>
          <a:ln w="53975" cap="flat" cmpd="sng">
            <a:solidFill>
              <a:srgbClr val="EA915D"/>
            </a:solidFill>
          </a:ln>
          <a:effectLst/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Cambri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AAA73F5-D339-41FF-9CAB-92070D8337B5}"/>
              </a:ext>
            </a:extLst>
          </p:cNvPr>
          <p:cNvSpPr/>
          <p:nvPr/>
        </p:nvSpPr>
        <p:spPr>
          <a:xfrm>
            <a:off x="838200" y="1524000"/>
            <a:ext cx="7543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Basics rules to follow: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number and the orders of the column that appear in all SELECT statement must be the equal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data types of the columns must be the equal</a:t>
            </a:r>
          </a:p>
        </p:txBody>
      </p:sp>
    </p:spTree>
    <p:extLst>
      <p:ext uri="{BB962C8B-B14F-4D97-AF65-F5344CB8AC3E}">
        <p14:creationId xmlns:p14="http://schemas.microsoft.com/office/powerpoint/2010/main" val="3650733576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Union Operator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739B535-5796-4D7D-96DC-F199814A900B}"/>
              </a:ext>
            </a:extLst>
          </p:cNvPr>
          <p:cNvSpPr/>
          <p:nvPr/>
        </p:nvSpPr>
        <p:spPr>
          <a:xfrm>
            <a:off x="0" y="830149"/>
            <a:ext cx="9144000" cy="1074852"/>
          </a:xfrm>
          <a:prstGeom prst="rect">
            <a:avLst/>
          </a:prstGeom>
          <a:solidFill>
            <a:srgbClr val="FDEADA">
              <a:alpha val="78822"/>
            </a:srgbClr>
          </a:solidFill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algn="ctr" defTabSz="455613" eaLnBrk="0" hangingPunct="0">
              <a:spcBef>
                <a:spcPct val="20000"/>
              </a:spcBef>
            </a:pPr>
            <a:r>
              <a:rPr lang="en-US" sz="2000" dirty="0">
                <a:latin typeface="Cambria" panose="02040503050406030204" pitchFamily="18" charset="0"/>
              </a:rPr>
              <a:t>The union operator will eliminate the duplicate rows from the result table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xmlns="" id="{FA6A5297-43D2-42B9-BF5F-D95CAE9F9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935" y="1981200"/>
            <a:ext cx="4098131" cy="272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1171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Union Operator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E7F5418-F69C-48FB-98E6-001DA9C33149}"/>
              </a:ext>
            </a:extLst>
          </p:cNvPr>
          <p:cNvGrpSpPr/>
          <p:nvPr/>
        </p:nvGrpSpPr>
        <p:grpSpPr>
          <a:xfrm>
            <a:off x="1937563" y="1295400"/>
            <a:ext cx="5268875" cy="2781775"/>
            <a:chOff x="1893925" y="1295400"/>
            <a:chExt cx="5268875" cy="2781775"/>
          </a:xfrm>
        </p:grpSpPr>
        <p:graphicFrame>
          <p:nvGraphicFramePr>
            <p:cNvPr id="5" name="Google Shape;171;p37">
              <a:extLst>
                <a:ext uri="{FF2B5EF4-FFF2-40B4-BE49-F238E27FC236}">
                  <a16:creationId xmlns:a16="http://schemas.microsoft.com/office/drawing/2014/main" xmlns="" id="{B87D45EB-43B8-4E57-9B69-53325DC2536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53228026"/>
                </p:ext>
              </p:extLst>
            </p:nvPr>
          </p:nvGraphicFramePr>
          <p:xfrm>
            <a:off x="1893925" y="1791325"/>
            <a:ext cx="677075" cy="182868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677075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</a:tblGrid>
                <a:tr h="4199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/>
                          <a:t>ID</a:t>
                        </a:r>
                        <a:endParaRPr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C2F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4199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 dirty="0"/>
                          <a:t>1</a:t>
                        </a:r>
                        <a:endParaRPr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4199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/>
                          <a:t>2</a:t>
                        </a:r>
                        <a:endParaRPr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4199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 dirty="0"/>
                          <a:t>3</a:t>
                        </a:r>
                        <a:endParaRPr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6" name="Google Shape;172;p37">
              <a:extLst>
                <a:ext uri="{FF2B5EF4-FFF2-40B4-BE49-F238E27FC236}">
                  <a16:creationId xmlns:a16="http://schemas.microsoft.com/office/drawing/2014/main" xmlns="" id="{0B1F0C5F-DA32-4252-BE90-42D7C07AF06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89671147"/>
                </p:ext>
              </p:extLst>
            </p:nvPr>
          </p:nvGraphicFramePr>
          <p:xfrm>
            <a:off x="2884525" y="1791325"/>
            <a:ext cx="677075" cy="182868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677075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</a:tblGrid>
                <a:tr h="4199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/>
                          <a:t>ID</a:t>
                        </a:r>
                        <a:endParaRPr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C2F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4199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/>
                          <a:t>2</a:t>
                        </a:r>
                        <a:endParaRPr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4199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/>
                          <a:t>3</a:t>
                        </a:r>
                        <a:endParaRPr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4199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/>
                          <a:t>4</a:t>
                        </a:r>
                        <a:endParaRPr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</a:tbl>
            </a:graphicData>
          </a:graphic>
        </p:graphicFrame>
        <p:sp>
          <p:nvSpPr>
            <p:cNvPr id="7" name="Google Shape;173;p37">
              <a:extLst>
                <a:ext uri="{FF2B5EF4-FFF2-40B4-BE49-F238E27FC236}">
                  <a16:creationId xmlns:a16="http://schemas.microsoft.com/office/drawing/2014/main" xmlns="" id="{43486673-243F-4A80-AFAC-376C1212FAA8}"/>
                </a:ext>
              </a:extLst>
            </p:cNvPr>
            <p:cNvSpPr txBox="1"/>
            <p:nvPr/>
          </p:nvSpPr>
          <p:spPr>
            <a:xfrm>
              <a:off x="5397000" y="1295400"/>
              <a:ext cx="17658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solidFill>
                    <a:srgbClr val="3C3C3B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venir"/>
                  <a:sym typeface="Avenir"/>
                </a:rPr>
                <a:t>Output</a:t>
              </a:r>
              <a:endParaRPr b="1">
                <a:solidFill>
                  <a:srgbClr val="3C3C3B"/>
                </a:solidFill>
                <a:latin typeface="Cambria" panose="02040503050406030204" pitchFamily="18" charset="0"/>
                <a:ea typeface="Cambria" panose="02040503050406030204" pitchFamily="18" charset="0"/>
                <a:cs typeface="Avenir"/>
                <a:sym typeface="Avenir"/>
              </a:endParaRPr>
            </a:p>
          </p:txBody>
        </p:sp>
        <p:graphicFrame>
          <p:nvGraphicFramePr>
            <p:cNvPr id="8" name="Google Shape;174;p37">
              <a:extLst>
                <a:ext uri="{FF2B5EF4-FFF2-40B4-BE49-F238E27FC236}">
                  <a16:creationId xmlns:a16="http://schemas.microsoft.com/office/drawing/2014/main" xmlns="" id="{F4DE7CF3-4038-4C46-9FE5-90A195D2450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41858423"/>
                </p:ext>
              </p:extLst>
            </p:nvPr>
          </p:nvGraphicFramePr>
          <p:xfrm>
            <a:off x="5551525" y="1791325"/>
            <a:ext cx="677075" cy="228585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677075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</a:tblGrid>
                <a:tr h="4199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/>
                          <a:t>ID</a:t>
                        </a:r>
                        <a:endParaRPr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C2F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4199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/>
                          <a:t>1</a:t>
                        </a:r>
                        <a:endParaRPr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4199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/>
                          <a:t>2</a:t>
                        </a:r>
                        <a:endParaRPr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4199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/>
                          <a:t>3</a:t>
                        </a:r>
                        <a:endParaRPr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  <a:tr h="4199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/>
                          <a:t>4</a:t>
                        </a:r>
                        <a:endParaRPr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4"/>
                    </a:ext>
                  </a:extLst>
                </a:tr>
              </a:tbl>
            </a:graphicData>
          </a:graphic>
        </p:graphicFrame>
        <p:sp>
          <p:nvSpPr>
            <p:cNvPr id="9" name="Google Shape;175;p37">
              <a:extLst>
                <a:ext uri="{FF2B5EF4-FFF2-40B4-BE49-F238E27FC236}">
                  <a16:creationId xmlns:a16="http://schemas.microsoft.com/office/drawing/2014/main" xmlns="" id="{EC0A900D-D5D5-403F-AC7F-CBC37176ED79}"/>
                </a:ext>
              </a:extLst>
            </p:cNvPr>
            <p:cNvSpPr/>
            <p:nvPr/>
          </p:nvSpPr>
          <p:spPr>
            <a:xfrm>
              <a:off x="3997150" y="2526950"/>
              <a:ext cx="1104900" cy="4167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2335560-4EC2-4BC4-8BC3-2A1E902C2D14}"/>
              </a:ext>
            </a:extLst>
          </p:cNvPr>
          <p:cNvSpPr/>
          <p:nvPr/>
        </p:nvSpPr>
        <p:spPr>
          <a:xfrm>
            <a:off x="1828799" y="4385434"/>
            <a:ext cx="46482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rows with value 2 and 3 are duplicates, the union operator removed it and kept only distinct ones</a:t>
            </a:r>
          </a:p>
        </p:txBody>
      </p:sp>
    </p:spTree>
    <p:extLst>
      <p:ext uri="{BB962C8B-B14F-4D97-AF65-F5344CB8AC3E}">
        <p14:creationId xmlns:p14="http://schemas.microsoft.com/office/powerpoint/2010/main" val="3438650829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-1588" y="15240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Cambria" pitchFamily="18" charset="0"/>
              </a:rPr>
              <a:t>Agenda</a:t>
            </a:r>
          </a:p>
        </p:txBody>
      </p:sp>
      <p:grpSp>
        <p:nvGrpSpPr>
          <p:cNvPr id="8" name="Group 7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57200" y="2127250"/>
            <a:ext cx="2898775" cy="2898775"/>
            <a:chOff x="457200" y="2093913"/>
            <a:chExt cx="2898775" cy="2898775"/>
          </a:xfrm>
        </p:grpSpPr>
        <p:grpSp>
          <p:nvGrpSpPr>
            <p:cNvPr id="91141" name="Group 1"/>
            <p:cNvGrpSpPr>
              <a:grpSpLocks/>
            </p:cNvGrpSpPr>
            <p:nvPr/>
          </p:nvGrpSpPr>
          <p:grpSpPr bwMode="auto">
            <a:xfrm>
              <a:off x="457200" y="2093913"/>
              <a:ext cx="2898775" cy="2898775"/>
              <a:chOff x="457200" y="2093913"/>
              <a:chExt cx="2898775" cy="2898775"/>
            </a:xfrm>
          </p:grpSpPr>
          <p:sp>
            <p:nvSpPr>
              <p:cNvPr id="91146" name="Oval 6"/>
              <p:cNvSpPr>
                <a:spLocks noChangeArrowheads="1"/>
              </p:cNvSpPr>
              <p:nvPr/>
            </p:nvSpPr>
            <p:spPr bwMode="gray">
              <a:xfrm>
                <a:off x="1639888" y="3276600"/>
                <a:ext cx="533400" cy="533400"/>
              </a:xfrm>
              <a:prstGeom prst="ellipse">
                <a:avLst/>
              </a:pr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20000"/>
                  </a:spcAft>
                  <a:buClr>
                    <a:srgbClr val="000000"/>
                  </a:buClr>
                  <a:buSzPct val="80000"/>
                  <a:buFont typeface="Wingdings" pitchFamily="2" charset="2"/>
                  <a:buNone/>
                </a:pPr>
                <a:endParaRPr lang="de-DE" sz="1400">
                  <a:solidFill>
                    <a:srgbClr val="000000"/>
                  </a:solidFill>
                  <a:latin typeface="Arial" charset="0"/>
                  <a:ea typeface="Arial Unicode MS" pitchFamily="34" charset="-128"/>
                  <a:cs typeface="Arial" charset="0"/>
                </a:endParaRPr>
              </a:p>
            </p:txBody>
          </p:sp>
          <p:sp>
            <p:nvSpPr>
              <p:cNvPr id="91147" name="AutoShape 7"/>
              <p:cNvSpPr>
                <a:spLocks noChangeArrowheads="1"/>
              </p:cNvSpPr>
              <p:nvPr/>
            </p:nvSpPr>
            <p:spPr bwMode="gray">
              <a:xfrm>
                <a:off x="1066800" y="2703513"/>
                <a:ext cx="1679575" cy="1679575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2147483647 w 21600"/>
                  <a:gd name="T7" fmla="*/ 2147483647 h 21600"/>
                  <a:gd name="T8" fmla="*/ 2147483647 w 21600"/>
                  <a:gd name="T9" fmla="*/ 2147483647 h 21600"/>
                  <a:gd name="T10" fmla="*/ 2147483647 w 21600"/>
                  <a:gd name="T11" fmla="*/ 2147483647 h 21600"/>
                  <a:gd name="T12" fmla="*/ 2147483647 w 21600"/>
                  <a:gd name="T13" fmla="*/ 2147483647 h 21600"/>
                  <a:gd name="T14" fmla="*/ 2147483647 w 21600"/>
                  <a:gd name="T15" fmla="*/ 2147483647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4 w 21600"/>
                  <a:gd name="T25" fmla="*/ 3164 h 21600"/>
                  <a:gd name="T26" fmla="*/ 18436 w 21600"/>
                  <a:gd name="T27" fmla="*/ 18436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981" y="10800"/>
                    </a:moveTo>
                    <a:cubicBezTo>
                      <a:pt x="3981" y="14566"/>
                      <a:pt x="7034" y="17619"/>
                      <a:pt x="10800" y="17619"/>
                    </a:cubicBezTo>
                    <a:cubicBezTo>
                      <a:pt x="14566" y="17619"/>
                      <a:pt x="17619" y="14566"/>
                      <a:pt x="17619" y="10800"/>
                    </a:cubicBezTo>
                    <a:cubicBezTo>
                      <a:pt x="17619" y="7034"/>
                      <a:pt x="14566" y="3981"/>
                      <a:pt x="10800" y="3981"/>
                    </a:cubicBezTo>
                    <a:cubicBezTo>
                      <a:pt x="7034" y="3981"/>
                      <a:pt x="3981" y="7034"/>
                      <a:pt x="3981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>
                  <a:solidFill>
                    <a:prstClr val="white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1148" name="AutoShape 8"/>
              <p:cNvSpPr>
                <a:spLocks noChangeArrowheads="1"/>
              </p:cNvSpPr>
              <p:nvPr/>
            </p:nvSpPr>
            <p:spPr bwMode="gray">
              <a:xfrm>
                <a:off x="457200" y="2093913"/>
                <a:ext cx="2898775" cy="2898775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2147483647 w 21600"/>
                  <a:gd name="T7" fmla="*/ 2147483647 h 21600"/>
                  <a:gd name="T8" fmla="*/ 2147483647 w 21600"/>
                  <a:gd name="T9" fmla="*/ 2147483647 h 21600"/>
                  <a:gd name="T10" fmla="*/ 2147483647 w 21600"/>
                  <a:gd name="T11" fmla="*/ 2147483647 h 21600"/>
                  <a:gd name="T12" fmla="*/ 2147483647 w 21600"/>
                  <a:gd name="T13" fmla="*/ 2147483647 h 21600"/>
                  <a:gd name="T14" fmla="*/ 2147483647 w 21600"/>
                  <a:gd name="T15" fmla="*/ 2147483647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8 w 21600"/>
                  <a:gd name="T25" fmla="*/ 3158 h 21600"/>
                  <a:gd name="T26" fmla="*/ 18442 w 21600"/>
                  <a:gd name="T27" fmla="*/ 1844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426" y="10800"/>
                    </a:moveTo>
                    <a:cubicBezTo>
                      <a:pt x="2426" y="15425"/>
                      <a:pt x="6175" y="19174"/>
                      <a:pt x="10800" y="19174"/>
                    </a:cubicBezTo>
                    <a:cubicBezTo>
                      <a:pt x="15425" y="19174"/>
                      <a:pt x="19174" y="15425"/>
                      <a:pt x="19174" y="10800"/>
                    </a:cubicBezTo>
                    <a:cubicBezTo>
                      <a:pt x="19174" y="6175"/>
                      <a:pt x="15425" y="2426"/>
                      <a:pt x="10800" y="2426"/>
                    </a:cubicBezTo>
                    <a:cubicBezTo>
                      <a:pt x="6175" y="2426"/>
                      <a:pt x="2426" y="6175"/>
                      <a:pt x="2426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>
                  <a:solidFill>
                    <a:prstClr val="white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grpSp>
          <p:nvGrpSpPr>
            <p:cNvPr id="91142" name="Group 9"/>
            <p:cNvGrpSpPr>
              <a:grpSpLocks/>
            </p:cNvGrpSpPr>
            <p:nvPr/>
          </p:nvGrpSpPr>
          <p:grpSpPr bwMode="auto">
            <a:xfrm>
              <a:off x="498475" y="2098675"/>
              <a:ext cx="2855913" cy="2886075"/>
              <a:chOff x="339" y="1328"/>
              <a:chExt cx="1799" cy="1818"/>
            </a:xfrm>
          </p:grpSpPr>
          <p:sp>
            <p:nvSpPr>
              <p:cNvPr id="91143" name="AutoShape 10"/>
              <p:cNvSpPr>
                <a:spLocks noChangeArrowheads="1"/>
              </p:cNvSpPr>
              <p:nvPr/>
            </p:nvSpPr>
            <p:spPr bwMode="gray">
              <a:xfrm rot="5400000">
                <a:off x="696" y="1709"/>
                <a:ext cx="1057" cy="10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45 w 21600"/>
                  <a:gd name="T13" fmla="*/ 0 h 21600"/>
                  <a:gd name="T14" fmla="*/ 21355 w 21600"/>
                  <a:gd name="T15" fmla="*/ 935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4740" y="7785"/>
                    </a:moveTo>
                    <a:cubicBezTo>
                      <a:pt x="5884" y="5485"/>
                      <a:pt x="8231" y="4031"/>
                      <a:pt x="10800" y="4032"/>
                    </a:cubicBezTo>
                    <a:cubicBezTo>
                      <a:pt x="13368" y="4032"/>
                      <a:pt x="15715" y="5485"/>
                      <a:pt x="16859" y="7785"/>
                    </a:cubicBezTo>
                    <a:lnTo>
                      <a:pt x="20469" y="5989"/>
                    </a:lnTo>
                    <a:cubicBezTo>
                      <a:pt x="18643" y="2319"/>
                      <a:pt x="14898" y="-1"/>
                      <a:pt x="10799" y="0"/>
                    </a:cubicBezTo>
                    <a:cubicBezTo>
                      <a:pt x="6701" y="0"/>
                      <a:pt x="2956" y="2319"/>
                      <a:pt x="1130" y="5989"/>
                    </a:cubicBezTo>
                    <a:lnTo>
                      <a:pt x="4740" y="7785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>
                  <a:solidFill>
                    <a:prstClr val="white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1144" name="Freeform 11"/>
              <p:cNvSpPr>
                <a:spLocks/>
              </p:cNvSpPr>
              <p:nvPr/>
            </p:nvSpPr>
            <p:spPr bwMode="gray">
              <a:xfrm>
                <a:off x="1221" y="2152"/>
                <a:ext cx="0" cy="174"/>
              </a:xfrm>
              <a:custGeom>
                <a:avLst/>
                <a:gdLst>
                  <a:gd name="T0" fmla="*/ 0 w 208"/>
                  <a:gd name="T1" fmla="*/ 150 h 303"/>
                  <a:gd name="T2" fmla="*/ 76 w 208"/>
                  <a:gd name="T3" fmla="*/ 0 h 303"/>
                  <a:gd name="T4" fmla="*/ 78 w 208"/>
                  <a:gd name="T5" fmla="*/ 303 h 303"/>
                  <a:gd name="T6" fmla="*/ 0 w 208"/>
                  <a:gd name="T7" fmla="*/ 150 h 3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8"/>
                  <a:gd name="T13" fmla="*/ 0 h 303"/>
                  <a:gd name="T14" fmla="*/ 208 w 208"/>
                  <a:gd name="T15" fmla="*/ 303 h 3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8" h="303">
                    <a:moveTo>
                      <a:pt x="0" y="150"/>
                    </a:moveTo>
                    <a:cubicBezTo>
                      <a:pt x="12" y="122"/>
                      <a:pt x="58" y="37"/>
                      <a:pt x="76" y="0"/>
                    </a:cubicBezTo>
                    <a:cubicBezTo>
                      <a:pt x="205" y="54"/>
                      <a:pt x="208" y="245"/>
                      <a:pt x="78" y="303"/>
                    </a:cubicBezTo>
                    <a:cubicBezTo>
                      <a:pt x="32" y="221"/>
                      <a:pt x="16" y="181"/>
                      <a:pt x="0" y="15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>
                  <a:solidFill>
                    <a:prstClr val="white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1145" name="AutoShape 12"/>
              <p:cNvSpPr>
                <a:spLocks noChangeArrowheads="1"/>
              </p:cNvSpPr>
              <p:nvPr/>
            </p:nvSpPr>
            <p:spPr bwMode="gray">
              <a:xfrm rot="5400000">
                <a:off x="330" y="1337"/>
                <a:ext cx="1818" cy="17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8 w 21600"/>
                  <a:gd name="T13" fmla="*/ 0 h 21600"/>
                  <a:gd name="T14" fmla="*/ 21362 w 21600"/>
                  <a:gd name="T15" fmla="*/ 9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362" y="7119"/>
                    </a:moveTo>
                    <a:cubicBezTo>
                      <a:pt x="4761" y="4290"/>
                      <a:pt x="7644" y="2500"/>
                      <a:pt x="10800" y="2501"/>
                    </a:cubicBezTo>
                    <a:cubicBezTo>
                      <a:pt x="13955" y="2501"/>
                      <a:pt x="16838" y="4290"/>
                      <a:pt x="18237" y="7119"/>
                    </a:cubicBezTo>
                    <a:lnTo>
                      <a:pt x="20479" y="6009"/>
                    </a:lnTo>
                    <a:cubicBezTo>
                      <a:pt x="18658" y="2329"/>
                      <a:pt x="14906" y="-1"/>
                      <a:pt x="10799" y="0"/>
                    </a:cubicBezTo>
                    <a:cubicBezTo>
                      <a:pt x="6693" y="0"/>
                      <a:pt x="2941" y="2329"/>
                      <a:pt x="1120" y="6009"/>
                    </a:cubicBezTo>
                    <a:lnTo>
                      <a:pt x="3362" y="7119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>
                  <a:solidFill>
                    <a:prstClr val="white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</p:grpSp>
      <p:sp>
        <p:nvSpPr>
          <p:cNvPr id="17" name="AutoShape 13"/>
          <p:cNvSpPr>
            <a:spLocks noChangeArrowheads="1"/>
          </p:cNvSpPr>
          <p:nvPr/>
        </p:nvSpPr>
        <p:spPr bwMode="gray">
          <a:xfrm flipH="1">
            <a:off x="1941513" y="1514475"/>
            <a:ext cx="6684962" cy="4124325"/>
          </a:xfrm>
          <a:prstGeom prst="homePlate">
            <a:avLst>
              <a:gd name="adj" fmla="val 25911"/>
            </a:avLst>
          </a:prstGeom>
          <a:solidFill>
            <a:schemeClr val="accent6">
              <a:lumMod val="40000"/>
              <a:lumOff val="60000"/>
              <a:alpha val="33000"/>
            </a:schemeClr>
          </a:solidFill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1080000" tIns="0" rIns="72000" bIns="0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35642"/>
                </a:solidFill>
                <a:latin typeface="Cambria" pitchFamily="18" charset="0"/>
                <a:ea typeface="ＭＳ Ｐゴシック" charset="-128"/>
                <a:cs typeface="Arial" pitchFamily="34" charset="0"/>
              </a:rPr>
              <a:t>In this session, you will learn about:</a:t>
            </a:r>
            <a:r>
              <a:rPr lang="en-US" sz="2000" dirty="0">
                <a:solidFill>
                  <a:srgbClr val="035642"/>
                </a:solidFill>
                <a:latin typeface="Cambria" pitchFamily="18" charset="0"/>
                <a:ea typeface="ＭＳ Ｐゴシック" charset="-128"/>
                <a:cs typeface="Arial" pitchFamily="34" charset="0"/>
              </a:rPr>
              <a:t> 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endParaRPr lang="en-US" sz="2000" dirty="0">
              <a:solidFill>
                <a:srgbClr val="035642"/>
              </a:solidFill>
              <a:latin typeface="Cambria" pitchFamily="18" charset="0"/>
              <a:ea typeface="ＭＳ Ｐゴシック" charset="-128"/>
              <a:cs typeface="Arial" pitchFamily="34" charset="0"/>
            </a:endParaRPr>
          </a:p>
          <a:p>
            <a:pPr marL="457200" indent="-3476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  <a:ea typeface="ＭＳ Ｐゴシック" charset="-128"/>
                <a:cs typeface="Arial" pitchFamily="34" charset="0"/>
              </a:rPr>
              <a:t>Date functions</a:t>
            </a:r>
          </a:p>
          <a:p>
            <a:pPr marL="457200" indent="-3476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  <a:ea typeface="ＭＳ Ｐゴシック" charset="-128"/>
                <a:cs typeface="Arial" pitchFamily="34" charset="0"/>
              </a:rPr>
              <a:t>Union, Union All &amp; Intersect </a:t>
            </a:r>
            <a:r>
              <a:rPr lang="en-US" sz="2000" dirty="0" smtClean="0">
                <a:solidFill>
                  <a:srgbClr val="035642"/>
                </a:solidFill>
                <a:latin typeface="Cambria" pitchFamily="18" charset="0"/>
                <a:ea typeface="ＭＳ Ｐゴシック" charset="-128"/>
                <a:cs typeface="Arial" pitchFamily="34" charset="0"/>
              </a:rPr>
              <a:t>Operators</a:t>
            </a:r>
          </a:p>
          <a:p>
            <a:pPr marL="457200" indent="-3476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rgbClr val="035642"/>
                </a:solidFill>
                <a:latin typeface="Cambria" pitchFamily="18" charset="0"/>
                <a:ea typeface="ＭＳ Ｐゴシック" charset="-128"/>
                <a:cs typeface="Arial" pitchFamily="34" charset="0"/>
              </a:rPr>
              <a:t>Joins</a:t>
            </a:r>
            <a:endParaRPr lang="en-US" sz="2000" dirty="0">
              <a:solidFill>
                <a:srgbClr val="035642"/>
              </a:solidFill>
              <a:latin typeface="Cambria" pitchFamily="18" charset="0"/>
              <a:ea typeface="ＭＳ Ｐゴシック" charset="-128"/>
              <a:cs typeface="Arial" pitchFamily="34" charset="0"/>
            </a:endParaRPr>
          </a:p>
          <a:p>
            <a:pPr marL="109537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rgbClr val="035642"/>
              </a:solidFill>
              <a:latin typeface="Cambria" pitchFamily="18" charset="0"/>
              <a:ea typeface="ＭＳ Ｐゴシック" charset="-128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3697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Union Operator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739B535-5796-4D7D-96DC-F199814A900B}"/>
              </a:ext>
            </a:extLst>
          </p:cNvPr>
          <p:cNvSpPr/>
          <p:nvPr/>
        </p:nvSpPr>
        <p:spPr>
          <a:xfrm>
            <a:off x="0" y="830149"/>
            <a:ext cx="9144000" cy="565150"/>
          </a:xfrm>
          <a:prstGeom prst="rect">
            <a:avLst/>
          </a:prstGeom>
          <a:solidFill>
            <a:srgbClr val="FDEADA">
              <a:alpha val="78822"/>
            </a:srgbClr>
          </a:solidFill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algn="ctr" defTabSz="455613" eaLnBrk="0" hangingPunct="0">
              <a:spcBef>
                <a:spcPct val="20000"/>
              </a:spcBef>
            </a:pPr>
            <a:r>
              <a:rPr lang="en-US" sz="2000" dirty="0">
                <a:latin typeface="Cambria" panose="02040503050406030204" pitchFamily="18" charset="0"/>
              </a:rPr>
              <a:t>Consider the following two tables: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A714A63-985C-4E18-915A-8EA6C12D950B}"/>
              </a:ext>
            </a:extLst>
          </p:cNvPr>
          <p:cNvSpPr/>
          <p:nvPr/>
        </p:nvSpPr>
        <p:spPr>
          <a:xfrm>
            <a:off x="381000" y="1470146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Table1: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Event_A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table is as follows: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Following are the customers participated in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Event_A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Google Shape;182;p38">
            <a:extLst>
              <a:ext uri="{FF2B5EF4-FFF2-40B4-BE49-F238E27FC236}">
                <a16:creationId xmlns:a16="http://schemas.microsoft.com/office/drawing/2014/main" xmlns="" id="{51CE69AF-2654-459F-B2D7-1A1D64468F5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026" y="2246309"/>
            <a:ext cx="7597174" cy="14606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6A0EA28-566D-47FD-B60C-A0BE38F552F2}"/>
              </a:ext>
            </a:extLst>
          </p:cNvPr>
          <p:cNvSpPr/>
          <p:nvPr/>
        </p:nvSpPr>
        <p:spPr>
          <a:xfrm>
            <a:off x="381000" y="3874792"/>
            <a:ext cx="571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Table2: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Event_B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table is as follows: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Following are the customers participated in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Event_B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3" name="Google Shape;189;p39">
            <a:extLst>
              <a:ext uri="{FF2B5EF4-FFF2-40B4-BE49-F238E27FC236}">
                <a16:creationId xmlns:a16="http://schemas.microsoft.com/office/drawing/2014/main" xmlns="" id="{A5D196D4-83DF-493E-ACC0-7A3BD58DC2B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26" y="4731851"/>
            <a:ext cx="7597174" cy="121174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775772562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Union Operator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739B535-5796-4D7D-96DC-F199814A900B}"/>
              </a:ext>
            </a:extLst>
          </p:cNvPr>
          <p:cNvSpPr/>
          <p:nvPr/>
        </p:nvSpPr>
        <p:spPr>
          <a:xfrm>
            <a:off x="0" y="830149"/>
            <a:ext cx="9144000" cy="1074852"/>
          </a:xfrm>
          <a:prstGeom prst="rect">
            <a:avLst/>
          </a:prstGeom>
          <a:solidFill>
            <a:srgbClr val="FDEADA">
              <a:alpha val="78822"/>
            </a:srgbClr>
          </a:solidFill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algn="ctr" defTabSz="455613" eaLnBrk="0" hangingPunct="0">
              <a:spcBef>
                <a:spcPct val="20000"/>
              </a:spcBef>
            </a:pPr>
            <a:r>
              <a:rPr lang="en-US" sz="2000" dirty="0">
                <a:latin typeface="Cambria" panose="02040503050406030204" pitchFamily="18" charset="0"/>
              </a:rPr>
              <a:t>Find all the customers that exist in both the events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67000" y="2355176"/>
            <a:ext cx="3810000" cy="1988224"/>
            <a:chOff x="1600200" y="2355176"/>
            <a:chExt cx="5943600" cy="1988224"/>
          </a:xfrm>
        </p:grpSpPr>
        <p:sp>
          <p:nvSpPr>
            <p:cNvPr id="16" name="Rectangle: Rounded Corners 17">
              <a:extLst>
                <a:ext uri="{FF2B5EF4-FFF2-40B4-BE49-F238E27FC236}">
                  <a16:creationId xmlns:a16="http://schemas.microsoft.com/office/drawing/2014/main" xmlns="" id="{C10BD580-E9C1-46CD-A3FC-551A651FC891}"/>
                </a:ext>
              </a:extLst>
            </p:cNvPr>
            <p:cNvSpPr/>
            <p:nvPr/>
          </p:nvSpPr>
          <p:spPr>
            <a:xfrm>
              <a:off x="1600200" y="2355176"/>
              <a:ext cx="5943600" cy="35621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latin typeface="Cambria" panose="02040503050406030204" pitchFamily="18" charset="0"/>
                </a:rPr>
                <a:t>Syntax</a:t>
              </a:r>
            </a:p>
          </p:txBody>
        </p:sp>
        <p:sp>
          <p:nvSpPr>
            <p:cNvPr id="17" name="Rectangle: Rounded Corners 18">
              <a:extLst>
                <a:ext uri="{FF2B5EF4-FFF2-40B4-BE49-F238E27FC236}">
                  <a16:creationId xmlns:a16="http://schemas.microsoft.com/office/drawing/2014/main" xmlns="" id="{9CBF5F11-E6E5-4360-A02F-86FC9AAFA3AB}"/>
                </a:ext>
              </a:extLst>
            </p:cNvPr>
            <p:cNvSpPr/>
            <p:nvPr/>
          </p:nvSpPr>
          <p:spPr>
            <a:xfrm>
              <a:off x="1614761" y="2724773"/>
              <a:ext cx="5929039" cy="161862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b="1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SELECT * FROM </a:t>
              </a:r>
              <a:r>
                <a:rPr lang="en-US" b="1" dirty="0" err="1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event_a</a:t>
              </a:r>
              <a:endParaRPr lang="en-US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/>
              <a:r>
                <a:rPr lang="en-US" b="1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UNION</a:t>
              </a:r>
            </a:p>
            <a:p>
              <a:pPr lvl="0"/>
              <a:r>
                <a:rPr lang="en-US" b="1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SELECT * FROM </a:t>
              </a:r>
              <a:r>
                <a:rPr lang="en-US" b="1" dirty="0" err="1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event_b</a:t>
              </a:r>
              <a:r>
                <a:rPr lang="en-US" b="1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</a:p>
            <a:p>
              <a:pPr lvl="0"/>
              <a:endParaRPr lang="en-US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4408287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Union Operator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pic>
        <p:nvPicPr>
          <p:cNvPr id="6" name="Google Shape;205;p41">
            <a:extLst>
              <a:ext uri="{FF2B5EF4-FFF2-40B4-BE49-F238E27FC236}">
                <a16:creationId xmlns:a16="http://schemas.microsoft.com/office/drawing/2014/main" xmlns="" id="{5932C6F3-1CB6-4BFE-84FB-BFC439D4ED4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151" y="2446900"/>
            <a:ext cx="7597699" cy="1964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8642E0B-252E-4E26-A7F3-0F7B925DA7CD}"/>
              </a:ext>
            </a:extLst>
          </p:cNvPr>
          <p:cNvSpPr/>
          <p:nvPr/>
        </p:nvSpPr>
        <p:spPr>
          <a:xfrm>
            <a:off x="4062886" y="1905000"/>
            <a:ext cx="101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093666618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Union All Operator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739B535-5796-4D7D-96DC-F199814A900B}"/>
              </a:ext>
            </a:extLst>
          </p:cNvPr>
          <p:cNvSpPr/>
          <p:nvPr/>
        </p:nvSpPr>
        <p:spPr>
          <a:xfrm>
            <a:off x="0" y="830149"/>
            <a:ext cx="9144000" cy="1074852"/>
          </a:xfrm>
          <a:prstGeom prst="rect">
            <a:avLst/>
          </a:prstGeom>
          <a:solidFill>
            <a:srgbClr val="FDEADA">
              <a:alpha val="78822"/>
            </a:srgbClr>
          </a:solidFill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algn="ctr" defTabSz="455613" eaLnBrk="0" hangingPunct="0">
              <a:spcBef>
                <a:spcPct val="20000"/>
              </a:spcBef>
            </a:pPr>
            <a:r>
              <a:rPr lang="en-US" sz="2000" dirty="0">
                <a:latin typeface="Cambria" panose="02040503050406030204" pitchFamily="18" charset="0"/>
              </a:rPr>
              <a:t>Union all operator allows us to combine two or more result sets of queries into a single result set without removal of any duplicates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107913C-7E6D-4ACD-9C46-A5589C7B5E0B}"/>
              </a:ext>
            </a:extLst>
          </p:cNvPr>
          <p:cNvGrpSpPr/>
          <p:nvPr/>
        </p:nvGrpSpPr>
        <p:grpSpPr>
          <a:xfrm>
            <a:off x="2522935" y="1981200"/>
            <a:ext cx="4098131" cy="2727878"/>
            <a:chOff x="2522935" y="1981200"/>
            <a:chExt cx="4098131" cy="272787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F2A09138-4C1F-4963-B18D-52329ADB4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935" y="1981200"/>
              <a:ext cx="4098131" cy="2727878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D9B55150-DFA6-440A-88B6-236395DBEC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1001" y="2667000"/>
              <a:ext cx="533400" cy="609600"/>
            </a:xfrm>
            <a:prstGeom prst="line">
              <a:avLst/>
            </a:prstGeom>
            <a:ln w="19050">
              <a:solidFill>
                <a:srgbClr val="D1D1D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DD4FC95B-C249-44CF-AFC2-B11435A439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1000" y="2819400"/>
              <a:ext cx="609600" cy="696686"/>
            </a:xfrm>
            <a:prstGeom prst="line">
              <a:avLst/>
            </a:prstGeom>
            <a:ln w="19050">
              <a:solidFill>
                <a:srgbClr val="D1D1D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E9C4F86-EDCD-4A19-BAE9-EE77B6CDBE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7200" y="2971800"/>
              <a:ext cx="676058" cy="772638"/>
            </a:xfrm>
            <a:prstGeom prst="line">
              <a:avLst/>
            </a:prstGeom>
            <a:ln w="19050">
              <a:solidFill>
                <a:srgbClr val="D1D1D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230BC918-6F6A-4712-9231-7BC45C8431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3400" y="3200400"/>
              <a:ext cx="613904" cy="701604"/>
            </a:xfrm>
            <a:prstGeom prst="line">
              <a:avLst/>
            </a:prstGeom>
            <a:ln w="19050">
              <a:solidFill>
                <a:srgbClr val="D1D1D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24C22B47-BE76-4CA2-AC00-D73D99BEC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9600" y="3454533"/>
              <a:ext cx="511058" cy="584067"/>
            </a:xfrm>
            <a:prstGeom prst="line">
              <a:avLst/>
            </a:prstGeom>
            <a:ln w="19050">
              <a:solidFill>
                <a:srgbClr val="D1D1D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A87E43D4-3331-4D82-91D0-6ABDD09C0C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7200" y="2514600"/>
              <a:ext cx="381000" cy="457200"/>
            </a:xfrm>
            <a:prstGeom prst="line">
              <a:avLst/>
            </a:prstGeom>
            <a:ln w="19050">
              <a:solidFill>
                <a:srgbClr val="D1D1D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1885045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Union All Operator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66026" y="1588317"/>
            <a:ext cx="6211948" cy="3681367"/>
            <a:chOff x="994490" y="1295400"/>
            <a:chExt cx="6211948" cy="3681367"/>
          </a:xfrm>
        </p:grpSpPr>
        <p:graphicFrame>
          <p:nvGraphicFramePr>
            <p:cNvPr id="5" name="Google Shape;171;p37">
              <a:extLst>
                <a:ext uri="{FF2B5EF4-FFF2-40B4-BE49-F238E27FC236}">
                  <a16:creationId xmlns:a16="http://schemas.microsoft.com/office/drawing/2014/main" xmlns="" id="{B87D45EB-43B8-4E57-9B69-53325DC2536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9308309"/>
                </p:ext>
              </p:extLst>
            </p:nvPr>
          </p:nvGraphicFramePr>
          <p:xfrm>
            <a:off x="1937563" y="1791325"/>
            <a:ext cx="677075" cy="182868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677075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</a:tblGrid>
                <a:tr h="4199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/>
                          <a:t>ID</a:t>
                        </a:r>
                        <a:endParaRPr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C2F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4199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 dirty="0"/>
                          <a:t>1</a:t>
                        </a:r>
                        <a:endParaRPr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4199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/>
                          <a:t>2</a:t>
                        </a:r>
                        <a:endParaRPr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4199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 dirty="0"/>
                          <a:t>3</a:t>
                        </a:r>
                        <a:endParaRPr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6" name="Google Shape;172;p37">
              <a:extLst>
                <a:ext uri="{FF2B5EF4-FFF2-40B4-BE49-F238E27FC236}">
                  <a16:creationId xmlns:a16="http://schemas.microsoft.com/office/drawing/2014/main" xmlns="" id="{0B1F0C5F-DA32-4252-BE90-42D7C07AF06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06811627"/>
                </p:ext>
              </p:extLst>
            </p:nvPr>
          </p:nvGraphicFramePr>
          <p:xfrm>
            <a:off x="2928163" y="1791325"/>
            <a:ext cx="677075" cy="182868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677075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</a:tblGrid>
                <a:tr h="4199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/>
                          <a:t>ID</a:t>
                        </a:r>
                        <a:endParaRPr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C2F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4199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/>
                          <a:t>2</a:t>
                        </a:r>
                        <a:endParaRPr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4199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/>
                          <a:t>3</a:t>
                        </a:r>
                        <a:endParaRPr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4199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/>
                          <a:t>4</a:t>
                        </a:r>
                        <a:endParaRPr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</a:tbl>
            </a:graphicData>
          </a:graphic>
        </p:graphicFrame>
        <p:sp>
          <p:nvSpPr>
            <p:cNvPr id="7" name="Google Shape;173;p37">
              <a:extLst>
                <a:ext uri="{FF2B5EF4-FFF2-40B4-BE49-F238E27FC236}">
                  <a16:creationId xmlns:a16="http://schemas.microsoft.com/office/drawing/2014/main" xmlns="" id="{43486673-243F-4A80-AFAC-376C1212FAA8}"/>
                </a:ext>
              </a:extLst>
            </p:cNvPr>
            <p:cNvSpPr txBox="1"/>
            <p:nvPr/>
          </p:nvSpPr>
          <p:spPr>
            <a:xfrm>
              <a:off x="5440638" y="1295400"/>
              <a:ext cx="17658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solidFill>
                    <a:srgbClr val="3C3C3B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venir"/>
                  <a:sym typeface="Avenir"/>
                </a:rPr>
                <a:t>Output</a:t>
              </a:r>
              <a:endParaRPr b="1">
                <a:solidFill>
                  <a:srgbClr val="3C3C3B"/>
                </a:solidFill>
                <a:latin typeface="Cambria" panose="02040503050406030204" pitchFamily="18" charset="0"/>
                <a:ea typeface="Cambria" panose="02040503050406030204" pitchFamily="18" charset="0"/>
                <a:cs typeface="Avenir"/>
                <a:sym typeface="Avenir"/>
              </a:endParaRPr>
            </a:p>
          </p:txBody>
        </p:sp>
        <p:sp>
          <p:nvSpPr>
            <p:cNvPr id="9" name="Google Shape;175;p37">
              <a:extLst>
                <a:ext uri="{FF2B5EF4-FFF2-40B4-BE49-F238E27FC236}">
                  <a16:creationId xmlns:a16="http://schemas.microsoft.com/office/drawing/2014/main" xmlns="" id="{EC0A900D-D5D5-403F-AC7F-CBC37176ED79}"/>
                </a:ext>
              </a:extLst>
            </p:cNvPr>
            <p:cNvSpPr/>
            <p:nvPr/>
          </p:nvSpPr>
          <p:spPr>
            <a:xfrm>
              <a:off x="4040788" y="2526950"/>
              <a:ext cx="1104900" cy="4167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aphicFrame>
          <p:nvGraphicFramePr>
            <p:cNvPr id="10" name="Google Shape;237;p45">
              <a:extLst>
                <a:ext uri="{FF2B5EF4-FFF2-40B4-BE49-F238E27FC236}">
                  <a16:creationId xmlns:a16="http://schemas.microsoft.com/office/drawing/2014/main" xmlns="" id="{958C9045-1701-4E97-877E-74C64CB5DCB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04898528"/>
                </p:ext>
              </p:extLst>
            </p:nvPr>
          </p:nvGraphicFramePr>
          <p:xfrm>
            <a:off x="5566490" y="1776577"/>
            <a:ext cx="677075" cy="320019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677075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</a:tblGrid>
                <a:tr h="4199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/>
                          <a:t>ID</a:t>
                        </a:r>
                        <a:endParaRPr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C2F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31572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/>
                          <a:t>1</a:t>
                        </a:r>
                        <a:endParaRPr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21162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/>
                          <a:t>2</a:t>
                        </a:r>
                        <a:endParaRPr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2569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/>
                          <a:t>3</a:t>
                        </a:r>
                        <a:endParaRPr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  <a:tr h="2569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/>
                          <a:t>2</a:t>
                        </a:r>
                        <a:endParaRPr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4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/>
                          <a:t>3</a:t>
                        </a:r>
                        <a:endParaRPr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5"/>
                    </a:ext>
                  </a:extLst>
                </a:tr>
                <a:tr h="4199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 dirty="0"/>
                          <a:t>4</a:t>
                        </a:r>
                        <a:endParaRPr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A4C2F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6"/>
                    </a:ext>
                  </a:extLst>
                </a:tr>
              </a:tbl>
            </a:graphicData>
          </a:graphic>
        </p:graphicFrame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54A8A65-6CC6-45CF-AB4D-6E0E10E36391}"/>
                </a:ext>
              </a:extLst>
            </p:cNvPr>
            <p:cNvSpPr/>
            <p:nvPr/>
          </p:nvSpPr>
          <p:spPr>
            <a:xfrm>
              <a:off x="994490" y="4002999"/>
              <a:ext cx="4572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If we use the union all explicitly, the duplicate rows, if available remain in the 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4663996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Union All Operator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pic>
        <p:nvPicPr>
          <p:cNvPr id="11" name="Google Shape;255;p47">
            <a:extLst>
              <a:ext uri="{FF2B5EF4-FFF2-40B4-BE49-F238E27FC236}">
                <a16:creationId xmlns:a16="http://schemas.microsoft.com/office/drawing/2014/main" xmlns="" id="{88B75C9E-2132-46FB-A814-8B517F525D3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687" y="2263225"/>
            <a:ext cx="7236626" cy="23315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F2F2A63-E429-42EB-992B-B3D49387BF7D}"/>
              </a:ext>
            </a:extLst>
          </p:cNvPr>
          <p:cNvSpPr/>
          <p:nvPr/>
        </p:nvSpPr>
        <p:spPr>
          <a:xfrm>
            <a:off x="3810000" y="1752600"/>
            <a:ext cx="101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874434708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739B535-5796-4D7D-96DC-F199814A900B}"/>
              </a:ext>
            </a:extLst>
          </p:cNvPr>
          <p:cNvSpPr/>
          <p:nvPr/>
        </p:nvSpPr>
        <p:spPr>
          <a:xfrm>
            <a:off x="0" y="2819400"/>
            <a:ext cx="9144000" cy="1379651"/>
          </a:xfrm>
          <a:prstGeom prst="rect">
            <a:avLst/>
          </a:prstGeom>
          <a:solidFill>
            <a:srgbClr val="FDEADA">
              <a:alpha val="78822"/>
            </a:srgbClr>
          </a:solidFill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algn="ctr" defTabSz="455613" eaLnBrk="0" hangingPunct="0">
              <a:spcBef>
                <a:spcPct val="20000"/>
              </a:spcBef>
            </a:pPr>
            <a:r>
              <a:rPr lang="en" sz="2000" i="1" dirty="0">
                <a:latin typeface="Cambria" panose="02040503050406030204" pitchFamily="18" charset="0"/>
                <a:ea typeface="Trebuchet MS"/>
                <a:cs typeface="Trebuchet MS"/>
                <a:sym typeface="Trebuchet MS"/>
              </a:rPr>
              <a:t>MySQL DOES NOT support INTERSECT operator. However, you can emulate the INTERSECT using IN operator.</a:t>
            </a:r>
            <a:endParaRPr lang="en-US" sz="2000" dirty="0">
              <a:latin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46E9F90-DCC7-4B7B-A3EB-9C994DD8B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" y="152400"/>
            <a:ext cx="1728215" cy="175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43467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Intersect Operator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739B535-5796-4D7D-96DC-F199814A900B}"/>
              </a:ext>
            </a:extLst>
          </p:cNvPr>
          <p:cNvSpPr/>
          <p:nvPr/>
        </p:nvSpPr>
        <p:spPr>
          <a:xfrm>
            <a:off x="0" y="830149"/>
            <a:ext cx="9144000" cy="1074852"/>
          </a:xfrm>
          <a:prstGeom prst="rect">
            <a:avLst/>
          </a:prstGeom>
          <a:solidFill>
            <a:srgbClr val="FDEADA">
              <a:alpha val="78822"/>
            </a:srgbClr>
          </a:solidFill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algn="ctr" defTabSz="455613" eaLnBrk="0" hangingPunct="0">
              <a:spcBef>
                <a:spcPct val="20000"/>
              </a:spcBef>
            </a:pPr>
            <a:r>
              <a:rPr lang="en-US" sz="2000" dirty="0">
                <a:latin typeface="Cambria" panose="02040503050406030204" pitchFamily="18" charset="0"/>
              </a:rPr>
              <a:t>The Intersect operator is a set of operator that returns only distinct rows of two queries or more queries</a:t>
            </a:r>
          </a:p>
        </p:txBody>
      </p:sp>
      <p:sp>
        <p:nvSpPr>
          <p:cNvPr id="16" name="Rectangle: Rounded Corners 17">
            <a:extLst>
              <a:ext uri="{FF2B5EF4-FFF2-40B4-BE49-F238E27FC236}">
                <a16:creationId xmlns:a16="http://schemas.microsoft.com/office/drawing/2014/main" xmlns="" id="{C10BD580-E9C1-46CD-A3FC-551A651FC891}"/>
              </a:ext>
            </a:extLst>
          </p:cNvPr>
          <p:cNvSpPr/>
          <p:nvPr/>
        </p:nvSpPr>
        <p:spPr>
          <a:xfrm>
            <a:off x="1600200" y="2355176"/>
            <a:ext cx="5943600" cy="3562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Syntax</a:t>
            </a:r>
          </a:p>
        </p:txBody>
      </p:sp>
      <p:sp>
        <p:nvSpPr>
          <p:cNvPr id="17" name="Rectangle: Rounded Corners 18">
            <a:extLst>
              <a:ext uri="{FF2B5EF4-FFF2-40B4-BE49-F238E27FC236}">
                <a16:creationId xmlns:a16="http://schemas.microsoft.com/office/drawing/2014/main" xmlns="" id="{9CBF5F11-E6E5-4360-A02F-86FC9AAFA3AB}"/>
              </a:ext>
            </a:extLst>
          </p:cNvPr>
          <p:cNvSpPr/>
          <p:nvPr/>
        </p:nvSpPr>
        <p:spPr>
          <a:xfrm>
            <a:off x="1614761" y="2724773"/>
            <a:ext cx="5929039" cy="161862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table1</a:t>
            </a:r>
          </a:p>
          <a:p>
            <a:pPr lvl="0"/>
            <a:r>
              <a:rPr lang="en-US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WHERE table1.column_name IN (SELECT table2.column_name FROM table2);</a:t>
            </a:r>
          </a:p>
          <a:p>
            <a:pPr lvl="0"/>
            <a:endParaRPr lang="en-US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337F882-B252-4C53-B45A-17641E2BB4FD}"/>
              </a:ext>
            </a:extLst>
          </p:cNvPr>
          <p:cNvSpPr/>
          <p:nvPr/>
        </p:nvSpPr>
        <p:spPr>
          <a:xfrm>
            <a:off x="304800" y="46482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5613" eaLnBrk="0" hangingPunct="0">
              <a:spcBef>
                <a:spcPct val="20000"/>
              </a:spcBef>
            </a:pPr>
            <a:r>
              <a:rPr lang="en-US" dirty="0">
                <a:latin typeface="Cambria" panose="02040503050406030204" pitchFamily="18" charset="0"/>
              </a:rPr>
              <a:t>Since we can’t use intersect operator in MySQL, we use the IN operator to simulate the intersect query</a:t>
            </a:r>
          </a:p>
        </p:txBody>
      </p:sp>
    </p:spTree>
    <p:extLst>
      <p:ext uri="{BB962C8B-B14F-4D97-AF65-F5344CB8AC3E}">
        <p14:creationId xmlns:p14="http://schemas.microsoft.com/office/powerpoint/2010/main" val="3212667685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Intersect Operator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57200" y="2274832"/>
            <a:ext cx="8229600" cy="2308336"/>
            <a:chOff x="457200" y="1425464"/>
            <a:chExt cx="8229600" cy="2308336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xmlns="" id="{E373504B-F4C6-4655-8ACB-984E34225A08}"/>
                </a:ext>
              </a:extLst>
            </p:cNvPr>
            <p:cNvSpPr/>
            <p:nvPr/>
          </p:nvSpPr>
          <p:spPr>
            <a:xfrm>
              <a:off x="457200" y="1425464"/>
              <a:ext cx="8229600" cy="2308336"/>
            </a:xfrm>
            <a:prstGeom prst="roundRect">
              <a:avLst/>
            </a:prstGeom>
            <a:noFill/>
            <a:ln w="53975" cap="flat" cmpd="sng">
              <a:solidFill>
                <a:srgbClr val="EA915D"/>
              </a:solidFill>
            </a:ln>
            <a:effectLst/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Cambria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3AAA73F5-D339-41FF-9CAB-92070D8337B5}"/>
                </a:ext>
              </a:extLst>
            </p:cNvPr>
            <p:cNvSpPr/>
            <p:nvPr/>
          </p:nvSpPr>
          <p:spPr>
            <a:xfrm>
              <a:off x="800100" y="1610136"/>
              <a:ext cx="754380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Basics rules to follow:</a:t>
              </a:r>
            </a:p>
            <a:p>
              <a:endParaRPr lang="en-US" sz="2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The number and the orders of the column that appear in all SELECT statement must be the equal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The data types of the corresponding columns must be compatible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2352163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Intersect Operator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739B535-5796-4D7D-96DC-F199814A900B}"/>
              </a:ext>
            </a:extLst>
          </p:cNvPr>
          <p:cNvSpPr/>
          <p:nvPr/>
        </p:nvSpPr>
        <p:spPr>
          <a:xfrm>
            <a:off x="0" y="830149"/>
            <a:ext cx="9144000" cy="1074852"/>
          </a:xfrm>
          <a:prstGeom prst="rect">
            <a:avLst/>
          </a:prstGeom>
          <a:solidFill>
            <a:srgbClr val="FDEADA">
              <a:alpha val="78822"/>
            </a:srgbClr>
          </a:solidFill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algn="ctr" defTabSz="455613" eaLnBrk="0" hangingPunct="0">
              <a:spcBef>
                <a:spcPct val="20000"/>
              </a:spcBef>
            </a:pPr>
            <a:r>
              <a:rPr lang="en-US" sz="2000" dirty="0">
                <a:latin typeface="Cambria" panose="02040503050406030204" pitchFamily="18" charset="0"/>
              </a:rPr>
              <a:t>It returns the elements which are common from both the sets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D9B55150-DFA6-440A-88B6-236395DBEC2A}"/>
              </a:ext>
            </a:extLst>
          </p:cNvPr>
          <p:cNvCxnSpPr>
            <a:cxnSpLocks/>
          </p:cNvCxnSpPr>
          <p:nvPr/>
        </p:nvCxnSpPr>
        <p:spPr>
          <a:xfrm flipH="1">
            <a:off x="4191001" y="2743200"/>
            <a:ext cx="533400" cy="609600"/>
          </a:xfrm>
          <a:prstGeom prst="line">
            <a:avLst/>
          </a:prstGeom>
          <a:ln w="19050">
            <a:solidFill>
              <a:srgbClr val="D1D1D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DD4FC95B-C249-44CF-AFC2-B11435A439B1}"/>
              </a:ext>
            </a:extLst>
          </p:cNvPr>
          <p:cNvCxnSpPr>
            <a:cxnSpLocks/>
          </p:cNvCxnSpPr>
          <p:nvPr/>
        </p:nvCxnSpPr>
        <p:spPr>
          <a:xfrm flipH="1">
            <a:off x="4191001" y="2948624"/>
            <a:ext cx="609600" cy="696686"/>
          </a:xfrm>
          <a:prstGeom prst="line">
            <a:avLst/>
          </a:prstGeom>
          <a:ln w="19050">
            <a:solidFill>
              <a:srgbClr val="D1D1D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E9C4F86-EDCD-4A19-BAE9-EE77B6CDBED9}"/>
              </a:ext>
            </a:extLst>
          </p:cNvPr>
          <p:cNvCxnSpPr>
            <a:cxnSpLocks/>
          </p:cNvCxnSpPr>
          <p:nvPr/>
        </p:nvCxnSpPr>
        <p:spPr>
          <a:xfrm flipH="1">
            <a:off x="4267200" y="3136243"/>
            <a:ext cx="676058" cy="772638"/>
          </a:xfrm>
          <a:prstGeom prst="line">
            <a:avLst/>
          </a:prstGeom>
          <a:ln w="19050">
            <a:solidFill>
              <a:srgbClr val="D1D1D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30BC918-6F6A-4712-9231-7BC45C843118}"/>
              </a:ext>
            </a:extLst>
          </p:cNvPr>
          <p:cNvCxnSpPr>
            <a:cxnSpLocks/>
          </p:cNvCxnSpPr>
          <p:nvPr/>
        </p:nvCxnSpPr>
        <p:spPr>
          <a:xfrm flipH="1">
            <a:off x="4343400" y="3367337"/>
            <a:ext cx="613904" cy="701604"/>
          </a:xfrm>
          <a:prstGeom prst="line">
            <a:avLst/>
          </a:prstGeom>
          <a:ln w="19050">
            <a:solidFill>
              <a:srgbClr val="D1D1D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24C22B47-BE76-4CA2-AC00-D73D99BECF95}"/>
              </a:ext>
            </a:extLst>
          </p:cNvPr>
          <p:cNvCxnSpPr>
            <a:cxnSpLocks/>
          </p:cNvCxnSpPr>
          <p:nvPr/>
        </p:nvCxnSpPr>
        <p:spPr>
          <a:xfrm flipH="1">
            <a:off x="4432200" y="3687694"/>
            <a:ext cx="511058" cy="584067"/>
          </a:xfrm>
          <a:prstGeom prst="line">
            <a:avLst/>
          </a:prstGeom>
          <a:ln w="19050">
            <a:solidFill>
              <a:srgbClr val="D1D1D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DCEF874-7B9D-474F-B9C7-E768D0FE2F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8" t="24487" r="17328" b="23292"/>
          <a:stretch/>
        </p:blipFill>
        <p:spPr>
          <a:xfrm>
            <a:off x="2362200" y="1896950"/>
            <a:ext cx="4419600" cy="29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68925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Cambri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990600"/>
            <a:ext cx="4419600" cy="411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00" dirty="0">
              <a:latin typeface="Cambria"/>
            </a:endParaRPr>
          </a:p>
        </p:txBody>
      </p:sp>
      <p:pic>
        <p:nvPicPr>
          <p:cNvPr id="53253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2"/>
          <a:stretch>
            <a:fillRect/>
          </a:stretch>
        </p:blipFill>
        <p:spPr bwMode="auto">
          <a:xfrm>
            <a:off x="293914" y="1676400"/>
            <a:ext cx="7937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TextBox 8"/>
          <p:cNvSpPr txBox="1">
            <a:spLocks noChangeArrowheads="1"/>
          </p:cNvSpPr>
          <p:nvPr/>
        </p:nvSpPr>
        <p:spPr bwMode="auto">
          <a:xfrm>
            <a:off x="1981200" y="3429000"/>
            <a:ext cx="57467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600" b="1" dirty="0">
                <a:latin typeface="Cambria" panose="02040503050406030204" pitchFamily="18" charset="0"/>
              </a:rPr>
              <a:t>Date Functions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0871385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Intersect Operator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graphicFrame>
        <p:nvGraphicFramePr>
          <p:cNvPr id="5" name="Google Shape;171;p37">
            <a:extLst>
              <a:ext uri="{FF2B5EF4-FFF2-40B4-BE49-F238E27FC236}">
                <a16:creationId xmlns:a16="http://schemas.microsoft.com/office/drawing/2014/main" xmlns="" id="{B87D45EB-43B8-4E57-9B69-53325DC25361}"/>
              </a:ext>
            </a:extLst>
          </p:cNvPr>
          <p:cNvGraphicFramePr/>
          <p:nvPr/>
        </p:nvGraphicFramePr>
        <p:xfrm>
          <a:off x="1937563" y="1791325"/>
          <a:ext cx="677075" cy="1828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9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ID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9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Google Shape;172;p37">
            <a:extLst>
              <a:ext uri="{FF2B5EF4-FFF2-40B4-BE49-F238E27FC236}">
                <a16:creationId xmlns:a16="http://schemas.microsoft.com/office/drawing/2014/main" xmlns="" id="{0B1F0C5F-DA32-4252-BE90-42D7C07AF062}"/>
              </a:ext>
            </a:extLst>
          </p:cNvPr>
          <p:cNvGraphicFramePr/>
          <p:nvPr/>
        </p:nvGraphicFramePr>
        <p:xfrm>
          <a:off x="2928163" y="1791325"/>
          <a:ext cx="677075" cy="1828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9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ID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9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Google Shape;173;p37">
            <a:extLst>
              <a:ext uri="{FF2B5EF4-FFF2-40B4-BE49-F238E27FC236}">
                <a16:creationId xmlns:a16="http://schemas.microsoft.com/office/drawing/2014/main" xmlns="" id="{43486673-243F-4A80-AFAC-376C1212FAA8}"/>
              </a:ext>
            </a:extLst>
          </p:cNvPr>
          <p:cNvSpPr txBox="1"/>
          <p:nvPr/>
        </p:nvSpPr>
        <p:spPr>
          <a:xfrm>
            <a:off x="5440638" y="1295400"/>
            <a:ext cx="1765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3C3C3B"/>
                </a:solidFill>
                <a:latin typeface="Cambria" panose="02040503050406030204" pitchFamily="18" charset="0"/>
                <a:ea typeface="Cambria" panose="02040503050406030204" pitchFamily="18" charset="0"/>
                <a:cs typeface="Avenir"/>
                <a:sym typeface="Avenir"/>
              </a:rPr>
              <a:t>Output</a:t>
            </a:r>
            <a:endParaRPr b="1" dirty="0">
              <a:solidFill>
                <a:srgbClr val="3C3C3B"/>
              </a:solidFill>
              <a:latin typeface="Cambria" panose="02040503050406030204" pitchFamily="18" charset="0"/>
              <a:ea typeface="Cambria" panose="02040503050406030204" pitchFamily="18" charset="0"/>
              <a:cs typeface="Avenir"/>
              <a:sym typeface="Avenir"/>
            </a:endParaRPr>
          </a:p>
        </p:txBody>
      </p:sp>
      <p:sp>
        <p:nvSpPr>
          <p:cNvPr id="9" name="Google Shape;175;p37">
            <a:extLst>
              <a:ext uri="{FF2B5EF4-FFF2-40B4-BE49-F238E27FC236}">
                <a16:creationId xmlns:a16="http://schemas.microsoft.com/office/drawing/2014/main" xmlns="" id="{EC0A900D-D5D5-403F-AC7F-CBC37176ED79}"/>
              </a:ext>
            </a:extLst>
          </p:cNvPr>
          <p:cNvSpPr/>
          <p:nvPr/>
        </p:nvSpPr>
        <p:spPr>
          <a:xfrm>
            <a:off x="4040788" y="2526950"/>
            <a:ext cx="1104900" cy="416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54A8A65-6CC6-45CF-AB4D-6E0E10E36391}"/>
              </a:ext>
            </a:extLst>
          </p:cNvPr>
          <p:cNvSpPr/>
          <p:nvPr/>
        </p:nvSpPr>
        <p:spPr>
          <a:xfrm>
            <a:off x="1828800" y="4002999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intersect operator returns the intersection between two sets</a:t>
            </a:r>
          </a:p>
        </p:txBody>
      </p:sp>
      <p:graphicFrame>
        <p:nvGraphicFramePr>
          <p:cNvPr id="11" name="Google Shape;294;p52">
            <a:extLst>
              <a:ext uri="{FF2B5EF4-FFF2-40B4-BE49-F238E27FC236}">
                <a16:creationId xmlns:a16="http://schemas.microsoft.com/office/drawing/2014/main" xmlns="" id="{46FFE5C6-C582-4EFF-9115-D4EE3BC858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3086972"/>
              </p:ext>
            </p:extLst>
          </p:nvPr>
        </p:nvGraphicFramePr>
        <p:xfrm>
          <a:off x="5504351" y="1791325"/>
          <a:ext cx="677075" cy="13715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9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ID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723130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Intersect Operator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739B535-5796-4D7D-96DC-F199814A900B}"/>
              </a:ext>
            </a:extLst>
          </p:cNvPr>
          <p:cNvSpPr/>
          <p:nvPr/>
        </p:nvSpPr>
        <p:spPr>
          <a:xfrm>
            <a:off x="0" y="830149"/>
            <a:ext cx="9144000" cy="1074852"/>
          </a:xfrm>
          <a:prstGeom prst="rect">
            <a:avLst/>
          </a:prstGeom>
          <a:solidFill>
            <a:srgbClr val="FDEADA">
              <a:alpha val="78822"/>
            </a:srgbClr>
          </a:solidFill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algn="ctr" defTabSz="455613" eaLnBrk="0" hangingPunct="0">
              <a:spcBef>
                <a:spcPct val="20000"/>
              </a:spcBef>
            </a:pPr>
            <a:r>
              <a:rPr lang="en-US" sz="2000" dirty="0">
                <a:latin typeface="Cambria" panose="02040503050406030204" pitchFamily="18" charset="0"/>
              </a:rPr>
              <a:t>Find the common customers that exist in both the events</a:t>
            </a:r>
          </a:p>
        </p:txBody>
      </p:sp>
      <p:sp>
        <p:nvSpPr>
          <p:cNvPr id="16" name="Rectangle: Rounded Corners 17">
            <a:extLst>
              <a:ext uri="{FF2B5EF4-FFF2-40B4-BE49-F238E27FC236}">
                <a16:creationId xmlns:a16="http://schemas.microsoft.com/office/drawing/2014/main" xmlns="" id="{C10BD580-E9C1-46CD-A3FC-551A651FC891}"/>
              </a:ext>
            </a:extLst>
          </p:cNvPr>
          <p:cNvSpPr/>
          <p:nvPr/>
        </p:nvSpPr>
        <p:spPr>
          <a:xfrm>
            <a:off x="1600200" y="2355176"/>
            <a:ext cx="5943600" cy="3562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Syntax</a:t>
            </a:r>
          </a:p>
        </p:txBody>
      </p:sp>
      <p:sp>
        <p:nvSpPr>
          <p:cNvPr id="17" name="Rectangle: Rounded Corners 18">
            <a:extLst>
              <a:ext uri="{FF2B5EF4-FFF2-40B4-BE49-F238E27FC236}">
                <a16:creationId xmlns:a16="http://schemas.microsoft.com/office/drawing/2014/main" xmlns="" id="{9CBF5F11-E6E5-4360-A02F-86FC9AAFA3AB}"/>
              </a:ext>
            </a:extLst>
          </p:cNvPr>
          <p:cNvSpPr/>
          <p:nvPr/>
        </p:nvSpPr>
        <p:spPr>
          <a:xfrm>
            <a:off x="1614761" y="2724773"/>
            <a:ext cx="5929039" cy="161862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</a:t>
            </a:r>
            <a:r>
              <a:rPr lang="en-US" dirty="0" err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event_a</a:t>
            </a:r>
            <a:endParaRPr lang="en-US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dirty="0" err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event_a.CustomerID</a:t>
            </a:r>
            <a:r>
              <a:rPr lang="en-US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IN (SELECT </a:t>
            </a:r>
            <a:r>
              <a:rPr lang="en-US" dirty="0" err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event_b.CustomerID</a:t>
            </a:r>
            <a:r>
              <a:rPr lang="en-US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dirty="0" err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event_b</a:t>
            </a:r>
            <a:r>
              <a:rPr lang="en-US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/>
            <a:endParaRPr lang="en-US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21316770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Intersect Operator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F2F2A63-E429-42EB-992B-B3D49387BF7D}"/>
              </a:ext>
            </a:extLst>
          </p:cNvPr>
          <p:cNvSpPr/>
          <p:nvPr/>
        </p:nvSpPr>
        <p:spPr>
          <a:xfrm>
            <a:off x="4062886" y="2514600"/>
            <a:ext cx="101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Output:</a:t>
            </a:r>
          </a:p>
        </p:txBody>
      </p:sp>
      <p:pic>
        <p:nvPicPr>
          <p:cNvPr id="5" name="Google Shape;312;p54">
            <a:extLst>
              <a:ext uri="{FF2B5EF4-FFF2-40B4-BE49-F238E27FC236}">
                <a16:creationId xmlns:a16="http://schemas.microsoft.com/office/drawing/2014/main" xmlns="" id="{D273AF78-1603-4506-9EED-F80CF19DC32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3549" y="3008100"/>
            <a:ext cx="7996903" cy="841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860092257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Cambri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990600"/>
            <a:ext cx="4419600" cy="411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00" dirty="0">
              <a:latin typeface="Cambria"/>
            </a:endParaRPr>
          </a:p>
        </p:txBody>
      </p:sp>
      <p:pic>
        <p:nvPicPr>
          <p:cNvPr id="53253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2"/>
          <a:stretch>
            <a:fillRect/>
          </a:stretch>
        </p:blipFill>
        <p:spPr bwMode="auto">
          <a:xfrm>
            <a:off x="293914" y="1676400"/>
            <a:ext cx="7937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TextBox 8"/>
          <p:cNvSpPr txBox="1">
            <a:spLocks noChangeArrowheads="1"/>
          </p:cNvSpPr>
          <p:nvPr/>
        </p:nvSpPr>
        <p:spPr bwMode="auto">
          <a:xfrm>
            <a:off x="1698625" y="3453581"/>
            <a:ext cx="57467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600" b="1" dirty="0">
                <a:latin typeface="Cambria" panose="02040503050406030204" pitchFamily="18" charset="0"/>
              </a:rPr>
              <a:t>Joins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0595673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Joins Introduction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xmlns="" id="{8A5B8174-FE8F-4B8D-8DC9-85133561E9F6}"/>
              </a:ext>
            </a:extLst>
          </p:cNvPr>
          <p:cNvSpPr txBox="1">
            <a:spLocks/>
          </p:cNvSpPr>
          <p:nvPr/>
        </p:nvSpPr>
        <p:spPr>
          <a:xfrm>
            <a:off x="923514" y="1714621"/>
            <a:ext cx="7466012" cy="10285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 marL="341313" indent="-341313" algn="l" defTabSz="4556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mbria" pitchFamily="18" charset="0"/>
                <a:ea typeface="MS PGothic" pitchFamily="34" charset="-128"/>
                <a:cs typeface="MS PGothic"/>
              </a:defRPr>
            </a:lvl1pPr>
            <a:lvl2pPr marL="741363" indent="-284163" algn="l" defTabSz="4556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mbria" pitchFamily="18" charset="0"/>
                <a:ea typeface="MS PGothic" pitchFamily="34" charset="-128"/>
                <a:cs typeface="MS PGothic"/>
              </a:defRPr>
            </a:lvl2pPr>
            <a:lvl3pPr marL="1141413" indent="-227013" algn="l" defTabSz="4556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mbria" pitchFamily="18" charset="0"/>
                <a:ea typeface="MS PGothic" pitchFamily="34" charset="-128"/>
                <a:cs typeface="MS PGothic"/>
              </a:defRPr>
            </a:lvl3pPr>
            <a:lvl4pPr marL="1598613" indent="-227013" algn="l" defTabSz="4556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mbria" pitchFamily="18" charset="0"/>
                <a:ea typeface="MS PGothic" pitchFamily="34" charset="-128"/>
                <a:cs typeface="MS PGothic"/>
              </a:defRPr>
            </a:lvl4pPr>
            <a:lvl5pPr marL="2055813" indent="-227013" algn="l" defTabSz="4556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mbria" pitchFamily="18" charset="0"/>
                <a:ea typeface="MS PGothic" pitchFamily="34" charset="-128"/>
                <a:cs typeface="MS PGothic"/>
              </a:defRPr>
            </a:lvl5pPr>
            <a:lvl6pPr marL="251430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IN" sz="2000" b="1" dirty="0"/>
              <a:t> </a:t>
            </a:r>
            <a:r>
              <a:rPr lang="en-US" sz="2000" dirty="0"/>
              <a:t>MySQL Joins allow us to combine data from two or more tables, in the same table, that also helps us understand the relationship among those tables</a:t>
            </a:r>
          </a:p>
          <a:p>
            <a:pPr>
              <a:defRPr/>
            </a:pP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51BC8F6-844C-4B1A-B8C2-6718FBACD5EB}"/>
              </a:ext>
            </a:extLst>
          </p:cNvPr>
          <p:cNvSpPr/>
          <p:nvPr/>
        </p:nvSpPr>
        <p:spPr>
          <a:xfrm rot="20810659">
            <a:off x="754475" y="1585470"/>
            <a:ext cx="586556" cy="402386"/>
          </a:xfrm>
          <a:prstGeom prst="rect">
            <a:avLst/>
          </a:prstGeom>
          <a:solidFill>
            <a:srgbClr val="19705D"/>
          </a:solidFill>
          <a:ln>
            <a:noFill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</a:t>
            </a:r>
            <a:endParaRPr lang="en-IN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xmlns="" id="{57631816-809B-4F6C-862D-28252306E598}"/>
              </a:ext>
            </a:extLst>
          </p:cNvPr>
          <p:cNvSpPr txBox="1">
            <a:spLocks/>
          </p:cNvSpPr>
          <p:nvPr/>
        </p:nvSpPr>
        <p:spPr>
          <a:xfrm>
            <a:off x="923514" y="3262846"/>
            <a:ext cx="7466012" cy="9408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1313" indent="-341313" algn="l" defTabSz="4556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/>
              </a:defRPr>
            </a:lvl1pPr>
            <a:lvl2pPr marL="741363" indent="-284163" algn="l" defTabSz="4556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/>
              </a:defRPr>
            </a:lvl2pPr>
            <a:lvl3pPr marL="1141413" indent="-227013" algn="l" defTabSz="4556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/>
              </a:defRPr>
            </a:lvl3pPr>
            <a:lvl4pPr marL="1598613" indent="-227013" algn="l" defTabSz="4556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/>
              </a:defRPr>
            </a:lvl4pPr>
            <a:lvl5pPr marL="2055813" indent="-227013" algn="l" defTabSz="4556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/>
              </a:defRPr>
            </a:lvl5pPr>
            <a:lvl6pPr marL="251430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IN" sz="2000" b="1" dirty="0"/>
              <a:t>	</a:t>
            </a:r>
            <a:r>
              <a:rPr lang="en-US" sz="2000" dirty="0">
                <a:latin typeface="Cambria" pitchFamily="18" charset="0"/>
              </a:rPr>
              <a:t>These relations are established or identified with the help of key attributes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36DFB65-B748-4905-84FC-88FDC1772A7C}"/>
              </a:ext>
            </a:extLst>
          </p:cNvPr>
          <p:cNvSpPr/>
          <p:nvPr/>
        </p:nvSpPr>
        <p:spPr>
          <a:xfrm rot="20810659">
            <a:off x="754475" y="3102814"/>
            <a:ext cx="586556" cy="402386"/>
          </a:xfrm>
          <a:prstGeom prst="rect">
            <a:avLst/>
          </a:prstGeom>
          <a:solidFill>
            <a:srgbClr val="19705D"/>
          </a:solidFill>
          <a:ln>
            <a:noFill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</a:t>
            </a:r>
            <a:endParaRPr lang="en-IN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xmlns="" id="{39C99478-A2B1-4BF1-83F5-AA01FEBD2874}"/>
              </a:ext>
            </a:extLst>
          </p:cNvPr>
          <p:cNvSpPr txBox="1">
            <a:spLocks/>
          </p:cNvSpPr>
          <p:nvPr/>
        </p:nvSpPr>
        <p:spPr>
          <a:xfrm>
            <a:off x="892934" y="4696923"/>
            <a:ext cx="7466012" cy="10932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1313" indent="-341313" algn="l" defTabSz="4556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/>
              </a:defRPr>
            </a:lvl1pPr>
            <a:lvl2pPr marL="741363" indent="-284163" algn="l" defTabSz="4556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/>
              </a:defRPr>
            </a:lvl2pPr>
            <a:lvl3pPr marL="1141413" indent="-227013" algn="l" defTabSz="4556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/>
              </a:defRPr>
            </a:lvl3pPr>
            <a:lvl4pPr marL="1598613" indent="-227013" algn="l" defTabSz="4556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/>
              </a:defRPr>
            </a:lvl4pPr>
            <a:lvl5pPr marL="2055813" indent="-227013" algn="l" defTabSz="4556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/>
              </a:defRPr>
            </a:lvl5pPr>
            <a:lvl6pPr marL="251430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 other words, Facts and Dimensional tables are joined using Key columns to produce an output of records with more meaningful relationships between each data fields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7DA678C-C9AE-461D-A633-104775D9128B}"/>
              </a:ext>
            </a:extLst>
          </p:cNvPr>
          <p:cNvSpPr/>
          <p:nvPr/>
        </p:nvSpPr>
        <p:spPr>
          <a:xfrm rot="20810659">
            <a:off x="723895" y="4536891"/>
            <a:ext cx="586556" cy="402386"/>
          </a:xfrm>
          <a:prstGeom prst="rect">
            <a:avLst/>
          </a:prstGeom>
          <a:solidFill>
            <a:srgbClr val="19705D"/>
          </a:solidFill>
          <a:ln>
            <a:noFill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942939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0C65C52-0D83-4E8C-8D1B-4A141E7E491E}"/>
              </a:ext>
            </a:extLst>
          </p:cNvPr>
          <p:cNvSpPr/>
          <p:nvPr/>
        </p:nvSpPr>
        <p:spPr>
          <a:xfrm>
            <a:off x="0" y="2438400"/>
            <a:ext cx="9144000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Fact table consists of real time data, usually static in nature, and do not change frequently.  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i="1" dirty="0" err="1">
                <a:latin typeface="Cambria" panose="02040503050406030204" pitchFamily="18" charset="0"/>
                <a:ea typeface="Cambria" panose="02040503050406030204" pitchFamily="18" charset="0"/>
              </a:rPr>
              <a:t>E.g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 Customer data is single and do not change all the time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Dimension tables consists of data that is changed more frequently than the fact tables.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i="1" dirty="0" err="1">
                <a:latin typeface="Cambria" panose="02040503050406030204" pitchFamily="18" charset="0"/>
                <a:ea typeface="Cambria" panose="02040503050406030204" pitchFamily="18" charset="0"/>
              </a:rPr>
              <a:t>E.g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 : Transaction data which is frequently updated 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8FA44AE0-10BB-463E-B498-1B36710FC5CA}"/>
              </a:ext>
            </a:extLst>
          </p:cNvPr>
          <p:cNvSpPr txBox="1">
            <a:spLocks/>
          </p:cNvSpPr>
          <p:nvPr/>
        </p:nvSpPr>
        <p:spPr bwMode="auto">
          <a:xfrm>
            <a:off x="-1588" y="15240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endParaRPr lang="en-US" sz="2400" b="1" dirty="0">
              <a:latin typeface="Cambria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46E9F90-DCC7-4B7B-A3EB-9C994DD8B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" y="152400"/>
            <a:ext cx="1728215" cy="17538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783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Joins Introduction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E373504B-F4C6-4655-8ACB-984E34225A08}"/>
              </a:ext>
            </a:extLst>
          </p:cNvPr>
          <p:cNvSpPr/>
          <p:nvPr/>
        </p:nvSpPr>
        <p:spPr>
          <a:xfrm>
            <a:off x="457200" y="1741432"/>
            <a:ext cx="8229600" cy="3375136"/>
          </a:xfrm>
          <a:prstGeom prst="roundRect">
            <a:avLst/>
          </a:prstGeom>
          <a:noFill/>
          <a:ln w="53975" cap="flat" cmpd="sng">
            <a:solidFill>
              <a:srgbClr val="EA915D"/>
            </a:solidFill>
          </a:ln>
          <a:effectLst/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Cambri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AAA73F5-D339-41FF-9CAB-92070D8337B5}"/>
              </a:ext>
            </a:extLst>
          </p:cNvPr>
          <p:cNvSpPr/>
          <p:nvPr/>
        </p:nvSpPr>
        <p:spPr>
          <a:xfrm>
            <a:off x="685800" y="1981200"/>
            <a:ext cx="7848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For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Example: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Consider a table Customer(Name, Age, Address, Telephone). Consider another table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Account_Details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that contains details of different types of bank accounts held by a customer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Joins will help you present all the details of your customers at once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It prevents the need to do a repetition of the data and present it more systematically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935923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84739F8-AB8E-4C2F-BCD4-4047D9329B80}"/>
              </a:ext>
            </a:extLst>
          </p:cNvPr>
          <p:cNvSpPr/>
          <p:nvPr/>
        </p:nvSpPr>
        <p:spPr>
          <a:xfrm>
            <a:off x="0" y="1793660"/>
            <a:ext cx="9144000" cy="7700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With JOINs, queries avoids a lot of repetition of the data and able to present it in a more systematic way</a:t>
            </a:r>
            <a:endParaRPr lang="en-US" sz="2000" i="1" dirty="0">
              <a:latin typeface="Cambria" panose="02040503050406030204" pitchFamily="18" charset="0"/>
              <a:ea typeface="Cambria" panose="02040503050406030204" pitchFamily="18" charset="0"/>
              <a:cs typeface="Trebuchet MS"/>
              <a:sym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218D78E-F84C-4409-A374-0BF10B0DF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51" y="2895600"/>
            <a:ext cx="8796098" cy="20534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731EF39E-7E84-4BD0-9BC5-92EDC4E8E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1841581" cy="10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42849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Joins Introduction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ED2E667E-5D82-4A9E-B6CC-0DF684534465}"/>
              </a:ext>
            </a:extLst>
          </p:cNvPr>
          <p:cNvGraphicFramePr/>
          <p:nvPr>
            <p:extLst/>
          </p:nvPr>
        </p:nvGraphicFramePr>
        <p:xfrm>
          <a:off x="800100" y="1843951"/>
          <a:ext cx="7543800" cy="3170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CED77B4-8D5A-4139-A353-6A273154AD1C}"/>
              </a:ext>
            </a:extLst>
          </p:cNvPr>
          <p:cNvSpPr/>
          <p:nvPr/>
        </p:nvSpPr>
        <p:spPr>
          <a:xfrm>
            <a:off x="609600" y="1219200"/>
            <a:ext cx="7239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Following JOIN clauses are commonly used by all:</a:t>
            </a:r>
          </a:p>
        </p:txBody>
      </p:sp>
    </p:spTree>
    <p:extLst>
      <p:ext uri="{BB962C8B-B14F-4D97-AF65-F5344CB8AC3E}">
        <p14:creationId xmlns:p14="http://schemas.microsoft.com/office/powerpoint/2010/main" val="3890091553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Create Customer Table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739B535-5796-4D7D-96DC-F199814A900B}"/>
              </a:ext>
            </a:extLst>
          </p:cNvPr>
          <p:cNvSpPr/>
          <p:nvPr/>
        </p:nvSpPr>
        <p:spPr>
          <a:xfrm>
            <a:off x="0" y="830149"/>
            <a:ext cx="9144000" cy="1074852"/>
          </a:xfrm>
          <a:prstGeom prst="rect">
            <a:avLst/>
          </a:prstGeom>
          <a:solidFill>
            <a:srgbClr val="FDEADA">
              <a:alpha val="78822"/>
            </a:srgbClr>
          </a:solidFill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algn="ctr" defTabSz="455613" eaLnBrk="0" hangingPunct="0">
              <a:spcBef>
                <a:spcPct val="20000"/>
              </a:spcBef>
            </a:pPr>
            <a:r>
              <a:rPr lang="en-US" sz="2000" dirty="0">
                <a:latin typeface="Cambria" panose="02040503050406030204" pitchFamily="18" charset="0"/>
              </a:rPr>
              <a:t>Create a customer table with sample data having customer details only</a:t>
            </a:r>
          </a:p>
        </p:txBody>
      </p:sp>
      <p:sp>
        <p:nvSpPr>
          <p:cNvPr id="16" name="Rectangle: Rounded Corners 17">
            <a:extLst>
              <a:ext uri="{FF2B5EF4-FFF2-40B4-BE49-F238E27FC236}">
                <a16:creationId xmlns:a16="http://schemas.microsoft.com/office/drawing/2014/main" xmlns="" id="{C10BD580-E9C1-46CD-A3FC-551A651FC891}"/>
              </a:ext>
            </a:extLst>
          </p:cNvPr>
          <p:cNvSpPr/>
          <p:nvPr/>
        </p:nvSpPr>
        <p:spPr>
          <a:xfrm>
            <a:off x="114300" y="2344995"/>
            <a:ext cx="8915400" cy="39186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Syntax</a:t>
            </a:r>
          </a:p>
        </p:txBody>
      </p:sp>
      <p:sp>
        <p:nvSpPr>
          <p:cNvPr id="17" name="Rectangle: Rounded Corners 18">
            <a:extLst>
              <a:ext uri="{FF2B5EF4-FFF2-40B4-BE49-F238E27FC236}">
                <a16:creationId xmlns:a16="http://schemas.microsoft.com/office/drawing/2014/main" xmlns="" id="{9CBF5F11-E6E5-4360-A02F-86FC9AAFA3AB}"/>
              </a:ext>
            </a:extLst>
          </p:cNvPr>
          <p:cNvSpPr/>
          <p:nvPr/>
        </p:nvSpPr>
        <p:spPr>
          <a:xfrm>
            <a:off x="136142" y="2751583"/>
            <a:ext cx="8893559" cy="151561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Customer (</a:t>
            </a:r>
            <a:r>
              <a:rPr lang="en-US" sz="1600" dirty="0" err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cust_id</a:t>
            </a: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,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		     </a:t>
            </a:r>
            <a:r>
              <a:rPr lang="en-US" sz="1600" dirty="0" err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cust_name</a:t>
            </a: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(20),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		     </a:t>
            </a:r>
            <a:r>
              <a:rPr lang="en-US" sz="1600" dirty="0" err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contact_name</a:t>
            </a: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(20),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		     city  </a:t>
            </a:r>
            <a:r>
              <a:rPr lang="en-US" sz="1600" b="1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(10),        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		     telephone   </a:t>
            </a:r>
            <a:r>
              <a:rPr lang="en-US" sz="1600" b="1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(10));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B302C2F-CAB6-40C8-88C3-3C95BCD679CE}"/>
              </a:ext>
            </a:extLst>
          </p:cNvPr>
          <p:cNvSpPr/>
          <p:nvPr/>
        </p:nvSpPr>
        <p:spPr>
          <a:xfrm>
            <a:off x="148432" y="1940332"/>
            <a:ext cx="1464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sng" dirty="0">
                <a:latin typeface="Cambria" panose="02040503050406030204" pitchFamily="18" charset="0"/>
                <a:ea typeface="Cambria" panose="02040503050406030204" pitchFamily="18" charset="0"/>
              </a:rPr>
              <a:t>Create Table:</a:t>
            </a:r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xmlns="" id="{F736F9AC-E7DB-433F-8994-FC90EF8C4123}"/>
              </a:ext>
            </a:extLst>
          </p:cNvPr>
          <p:cNvSpPr/>
          <p:nvPr/>
        </p:nvSpPr>
        <p:spPr>
          <a:xfrm>
            <a:off x="114300" y="4644824"/>
            <a:ext cx="8915400" cy="39186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Syntax</a:t>
            </a:r>
          </a:p>
        </p:txBody>
      </p:sp>
      <p:sp>
        <p:nvSpPr>
          <p:cNvPr id="10" name="Rectangle: Rounded Corners 18">
            <a:extLst>
              <a:ext uri="{FF2B5EF4-FFF2-40B4-BE49-F238E27FC236}">
                <a16:creationId xmlns:a16="http://schemas.microsoft.com/office/drawing/2014/main" xmlns="" id="{D51F8178-CE08-423E-9179-484117BF0D1C}"/>
              </a:ext>
            </a:extLst>
          </p:cNvPr>
          <p:cNvSpPr/>
          <p:nvPr/>
        </p:nvSpPr>
        <p:spPr>
          <a:xfrm>
            <a:off x="136142" y="5051413"/>
            <a:ext cx="8893559" cy="134938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Customer </a:t>
            </a:r>
            <a:r>
              <a:rPr lang="en-US" sz="1600" b="1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(101, "Oliver", "Joy", "New York", 2016776708),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(102,"George", "George", "Chicago" , "209761700"),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(103,"Harry", "Harry", "Texas" , "2097617866"),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(104,"Jack", "Noah", "California", "2097627999");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3F17C53-4476-44E8-AEA8-859BA9CFD7FA}"/>
              </a:ext>
            </a:extLst>
          </p:cNvPr>
          <p:cNvSpPr/>
          <p:nvPr/>
        </p:nvSpPr>
        <p:spPr>
          <a:xfrm>
            <a:off x="148432" y="4240161"/>
            <a:ext cx="1680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sng" dirty="0">
                <a:latin typeface="Cambria" panose="02040503050406030204" pitchFamily="18" charset="0"/>
                <a:ea typeface="Cambria" panose="02040503050406030204" pitchFamily="18" charset="0"/>
              </a:rPr>
              <a:t>Insert Records:</a:t>
            </a:r>
          </a:p>
        </p:txBody>
      </p:sp>
    </p:spTree>
    <p:extLst>
      <p:ext uri="{BB962C8B-B14F-4D97-AF65-F5344CB8AC3E}">
        <p14:creationId xmlns:p14="http://schemas.microsoft.com/office/powerpoint/2010/main" val="2113135401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NOW()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739B535-5796-4D7D-96DC-F199814A900B}"/>
              </a:ext>
            </a:extLst>
          </p:cNvPr>
          <p:cNvSpPr/>
          <p:nvPr/>
        </p:nvSpPr>
        <p:spPr>
          <a:xfrm>
            <a:off x="0" y="830149"/>
            <a:ext cx="9144000" cy="1074852"/>
          </a:xfrm>
          <a:prstGeom prst="rect">
            <a:avLst/>
          </a:prstGeom>
          <a:solidFill>
            <a:srgbClr val="FDEADA">
              <a:alpha val="78822"/>
            </a:srgbClr>
          </a:solidFill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algn="ctr" defTabSz="455613" eaLnBrk="0" hangingPunct="0">
              <a:spcBef>
                <a:spcPct val="20000"/>
              </a:spcBef>
            </a:pPr>
            <a:r>
              <a:rPr lang="en-US" sz="2000" dirty="0">
                <a:latin typeface="Cambria" panose="02040503050406030204" pitchFamily="18" charset="0"/>
              </a:rPr>
              <a:t>Use Now() function to get the current date and time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F24403DE-AC7E-4CE3-8F3D-F1C26D431A61}"/>
              </a:ext>
            </a:extLst>
          </p:cNvPr>
          <p:cNvGrpSpPr/>
          <p:nvPr/>
        </p:nvGrpSpPr>
        <p:grpSpPr>
          <a:xfrm>
            <a:off x="2402338" y="2355176"/>
            <a:ext cx="4339324" cy="921424"/>
            <a:chOff x="2264735" y="3933056"/>
            <a:chExt cx="4339324" cy="921424"/>
          </a:xfrm>
        </p:grpSpPr>
        <p:sp>
          <p:nvSpPr>
            <p:cNvPr id="16" name="Rectangle: Rounded Corners 17">
              <a:extLst>
                <a:ext uri="{FF2B5EF4-FFF2-40B4-BE49-F238E27FC236}">
                  <a16:creationId xmlns:a16="http://schemas.microsoft.com/office/drawing/2014/main" xmlns="" id="{C10BD580-E9C1-46CD-A3FC-551A651FC891}"/>
                </a:ext>
              </a:extLst>
            </p:cNvPr>
            <p:cNvSpPr/>
            <p:nvPr/>
          </p:nvSpPr>
          <p:spPr>
            <a:xfrm>
              <a:off x="2264735" y="3933056"/>
              <a:ext cx="4339324" cy="35621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latin typeface="Cambria" panose="02040503050406030204" pitchFamily="18" charset="0"/>
                </a:rPr>
                <a:t>Syntax</a:t>
              </a:r>
            </a:p>
          </p:txBody>
        </p:sp>
        <p:sp>
          <p:nvSpPr>
            <p:cNvPr id="17" name="Rectangle: Rounded Corners 18">
              <a:extLst>
                <a:ext uri="{FF2B5EF4-FFF2-40B4-BE49-F238E27FC236}">
                  <a16:creationId xmlns:a16="http://schemas.microsoft.com/office/drawing/2014/main" xmlns="" id="{9CBF5F11-E6E5-4360-A02F-86FC9AAFA3AB}"/>
                </a:ext>
              </a:extLst>
            </p:cNvPr>
            <p:cNvSpPr/>
            <p:nvPr/>
          </p:nvSpPr>
          <p:spPr>
            <a:xfrm>
              <a:off x="2275366" y="4302653"/>
              <a:ext cx="4328693" cy="55182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GB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SELECT NOW();</a:t>
              </a:r>
            </a:p>
          </p:txBody>
        </p:sp>
      </p:grpSp>
      <p:pic>
        <p:nvPicPr>
          <p:cNvPr id="7" name="Google Shape;141;p33">
            <a:extLst>
              <a:ext uri="{FF2B5EF4-FFF2-40B4-BE49-F238E27FC236}">
                <a16:creationId xmlns:a16="http://schemas.microsoft.com/office/drawing/2014/main" xmlns="" id="{CE3739DC-AD7B-4580-82FB-A4B3D55ACEB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52838" y="3810000"/>
            <a:ext cx="1838325" cy="6286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864806432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Create Orders Table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739B535-5796-4D7D-96DC-F199814A900B}"/>
              </a:ext>
            </a:extLst>
          </p:cNvPr>
          <p:cNvSpPr/>
          <p:nvPr/>
        </p:nvSpPr>
        <p:spPr>
          <a:xfrm>
            <a:off x="0" y="830149"/>
            <a:ext cx="9144000" cy="1074852"/>
          </a:xfrm>
          <a:prstGeom prst="rect">
            <a:avLst/>
          </a:prstGeom>
          <a:solidFill>
            <a:srgbClr val="FDEADA">
              <a:alpha val="78822"/>
            </a:srgbClr>
          </a:solidFill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algn="ctr" defTabSz="455613" eaLnBrk="0" hangingPunct="0">
              <a:spcBef>
                <a:spcPct val="20000"/>
              </a:spcBef>
            </a:pPr>
            <a:r>
              <a:rPr lang="en-US" sz="2000" dirty="0">
                <a:latin typeface="Cambria" panose="02040503050406030204" pitchFamily="18" charset="0"/>
              </a:rPr>
              <a:t>Create a orders table with sample data having order details only</a:t>
            </a:r>
          </a:p>
        </p:txBody>
      </p:sp>
      <p:sp>
        <p:nvSpPr>
          <p:cNvPr id="16" name="Rectangle: Rounded Corners 17">
            <a:extLst>
              <a:ext uri="{FF2B5EF4-FFF2-40B4-BE49-F238E27FC236}">
                <a16:creationId xmlns:a16="http://schemas.microsoft.com/office/drawing/2014/main" xmlns="" id="{C10BD580-E9C1-46CD-A3FC-551A651FC891}"/>
              </a:ext>
            </a:extLst>
          </p:cNvPr>
          <p:cNvSpPr/>
          <p:nvPr/>
        </p:nvSpPr>
        <p:spPr>
          <a:xfrm>
            <a:off x="114300" y="2344995"/>
            <a:ext cx="8915400" cy="39186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Syntax</a:t>
            </a:r>
          </a:p>
        </p:txBody>
      </p:sp>
      <p:sp>
        <p:nvSpPr>
          <p:cNvPr id="17" name="Rectangle: Rounded Corners 18">
            <a:extLst>
              <a:ext uri="{FF2B5EF4-FFF2-40B4-BE49-F238E27FC236}">
                <a16:creationId xmlns:a16="http://schemas.microsoft.com/office/drawing/2014/main" xmlns="" id="{9CBF5F11-E6E5-4360-A02F-86FC9AAFA3AB}"/>
              </a:ext>
            </a:extLst>
          </p:cNvPr>
          <p:cNvSpPr/>
          <p:nvPr/>
        </p:nvSpPr>
        <p:spPr>
          <a:xfrm>
            <a:off x="136142" y="2751583"/>
            <a:ext cx="8893559" cy="125014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Orders ( </a:t>
            </a:r>
            <a:r>
              <a:rPr lang="en-US" sz="1600" dirty="0" err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cust_id</a:t>
            </a: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,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			 </a:t>
            </a:r>
            <a:r>
              <a:rPr lang="en-US" sz="1600" dirty="0" err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order_id</a:t>
            </a: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,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		     </a:t>
            </a:r>
            <a:r>
              <a:rPr lang="en-US" sz="1600" dirty="0" err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order_date</a:t>
            </a: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varchar(20)</a:t>
            </a: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		     </a:t>
            </a:r>
            <a:r>
              <a:rPr lang="en-US" sz="1600" dirty="0" err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shipper_id</a:t>
            </a: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varchar(20)</a:t>
            </a: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B302C2F-CAB6-40C8-88C3-3C95BCD679CE}"/>
              </a:ext>
            </a:extLst>
          </p:cNvPr>
          <p:cNvSpPr/>
          <p:nvPr/>
        </p:nvSpPr>
        <p:spPr>
          <a:xfrm>
            <a:off x="148432" y="1940332"/>
            <a:ext cx="1464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sng" dirty="0">
                <a:latin typeface="Cambria" panose="02040503050406030204" pitchFamily="18" charset="0"/>
                <a:ea typeface="Cambria" panose="02040503050406030204" pitchFamily="18" charset="0"/>
              </a:rPr>
              <a:t>Create Table:</a:t>
            </a:r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xmlns="" id="{F736F9AC-E7DB-433F-8994-FC90EF8C4123}"/>
              </a:ext>
            </a:extLst>
          </p:cNvPr>
          <p:cNvSpPr/>
          <p:nvPr/>
        </p:nvSpPr>
        <p:spPr>
          <a:xfrm>
            <a:off x="114300" y="4644824"/>
            <a:ext cx="8915400" cy="39186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Syntax</a:t>
            </a:r>
          </a:p>
        </p:txBody>
      </p:sp>
      <p:sp>
        <p:nvSpPr>
          <p:cNvPr id="10" name="Rectangle: Rounded Corners 18">
            <a:extLst>
              <a:ext uri="{FF2B5EF4-FFF2-40B4-BE49-F238E27FC236}">
                <a16:creationId xmlns:a16="http://schemas.microsoft.com/office/drawing/2014/main" xmlns="" id="{D51F8178-CE08-423E-9179-484117BF0D1C}"/>
              </a:ext>
            </a:extLst>
          </p:cNvPr>
          <p:cNvSpPr/>
          <p:nvPr/>
        </p:nvSpPr>
        <p:spPr>
          <a:xfrm>
            <a:off x="136142" y="5051413"/>
            <a:ext cx="8893559" cy="134938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Orders </a:t>
            </a:r>
            <a:r>
              <a:rPr lang="en-US" sz="1600" b="1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(101, 4501, '12/03/1997', 'A111' ),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(102, 4502, '13/03/1997', 'A112'),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(103, 4503, '14/03/1997', 'A113'),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(105, 4505, '16/03/1997', 'A115'),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(106, 4506, '17/03/1997', 'A116');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3F17C53-4476-44E8-AEA8-859BA9CFD7FA}"/>
              </a:ext>
            </a:extLst>
          </p:cNvPr>
          <p:cNvSpPr/>
          <p:nvPr/>
        </p:nvSpPr>
        <p:spPr>
          <a:xfrm>
            <a:off x="148432" y="4240161"/>
            <a:ext cx="1680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sng" dirty="0">
                <a:latin typeface="Cambria" panose="02040503050406030204" pitchFamily="18" charset="0"/>
                <a:ea typeface="Cambria" panose="02040503050406030204" pitchFamily="18" charset="0"/>
              </a:rPr>
              <a:t>Insert Records:</a:t>
            </a:r>
          </a:p>
        </p:txBody>
      </p:sp>
    </p:spTree>
    <p:extLst>
      <p:ext uri="{BB962C8B-B14F-4D97-AF65-F5344CB8AC3E}">
        <p14:creationId xmlns:p14="http://schemas.microsoft.com/office/powerpoint/2010/main" val="717794734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Alias for Tables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76378BF-B9FE-40FF-936C-F2E601A6E080}"/>
              </a:ext>
            </a:extLst>
          </p:cNvPr>
          <p:cNvGrpSpPr/>
          <p:nvPr/>
        </p:nvGrpSpPr>
        <p:grpSpPr>
          <a:xfrm>
            <a:off x="457200" y="1146111"/>
            <a:ext cx="8229600" cy="5181332"/>
            <a:chOff x="457200" y="920621"/>
            <a:chExt cx="8229600" cy="5181332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xmlns="" id="{E373504B-F4C6-4655-8ACB-984E34225A08}"/>
                </a:ext>
              </a:extLst>
            </p:cNvPr>
            <p:cNvSpPr/>
            <p:nvPr/>
          </p:nvSpPr>
          <p:spPr>
            <a:xfrm>
              <a:off x="457200" y="920621"/>
              <a:ext cx="8229600" cy="5016758"/>
            </a:xfrm>
            <a:prstGeom prst="roundRect">
              <a:avLst/>
            </a:prstGeom>
            <a:noFill/>
            <a:ln w="53975" cap="flat" cmpd="sng">
              <a:solidFill>
                <a:srgbClr val="EA915D"/>
              </a:solidFill>
            </a:ln>
            <a:effectLst/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Cambria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3AAA73F5-D339-41FF-9CAB-92070D8337B5}"/>
                </a:ext>
              </a:extLst>
            </p:cNvPr>
            <p:cNvSpPr/>
            <p:nvPr/>
          </p:nvSpPr>
          <p:spPr>
            <a:xfrm>
              <a:off x="800100" y="1085195"/>
              <a:ext cx="7124700" cy="50167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Tables aliases are useful when you are selecting common columns from both the tables that arises ambiguity errors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Aliases are given for tables as well as for individual columns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It is used to make column names more readable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lvl="2"/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Example:</a:t>
              </a:r>
            </a:p>
            <a:p>
              <a:pPr lvl="2"/>
              <a:endParaRPr lang="en-US" sz="2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A table is created in the database as Customer </a:t>
              </a: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It can be represented as Customer "</a:t>
              </a:r>
              <a:r>
                <a:rPr lang="en-US" sz="20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cust</a:t>
              </a:r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" when representing in the SQL query</a:t>
              </a: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Aliases are useful when you want to write table name in a shortcut form and avoid mess in the large queries. And it is easy for debugging</a:t>
              </a:r>
            </a:p>
            <a:p>
              <a:endParaRPr lang="en-US" sz="2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808472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Alias for Tables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739B535-5796-4D7D-96DC-F199814A900B}"/>
              </a:ext>
            </a:extLst>
          </p:cNvPr>
          <p:cNvSpPr/>
          <p:nvPr/>
        </p:nvSpPr>
        <p:spPr>
          <a:xfrm>
            <a:off x="0" y="830149"/>
            <a:ext cx="9144000" cy="1074852"/>
          </a:xfrm>
          <a:prstGeom prst="rect">
            <a:avLst/>
          </a:prstGeom>
          <a:solidFill>
            <a:srgbClr val="FDEADA">
              <a:alpha val="78822"/>
            </a:srgbClr>
          </a:solidFill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algn="ctr" defTabSz="455613" eaLnBrk="0" hangingPunct="0">
              <a:spcBef>
                <a:spcPct val="20000"/>
              </a:spcBef>
            </a:pPr>
            <a:r>
              <a:rPr lang="en-US" sz="2000" dirty="0">
                <a:latin typeface="Cambria" panose="02040503050406030204" pitchFamily="18" charset="0"/>
              </a:rPr>
              <a:t>Use the "Customer" and "Orders" tables, and give them the table aliases of "</a:t>
            </a:r>
            <a:r>
              <a:rPr lang="en-US" sz="2000" dirty="0" err="1">
                <a:latin typeface="Cambria" panose="02040503050406030204" pitchFamily="18" charset="0"/>
              </a:rPr>
              <a:t>cust</a:t>
            </a:r>
            <a:r>
              <a:rPr lang="en-US" sz="2000" dirty="0">
                <a:latin typeface="Cambria" panose="02040503050406030204" pitchFamily="18" charset="0"/>
              </a:rPr>
              <a:t>" and "</a:t>
            </a:r>
            <a:r>
              <a:rPr lang="en-US" sz="2000" dirty="0" err="1">
                <a:latin typeface="Cambria" panose="02040503050406030204" pitchFamily="18" charset="0"/>
              </a:rPr>
              <a:t>ord</a:t>
            </a:r>
            <a:r>
              <a:rPr lang="en-US" sz="2000" dirty="0">
                <a:latin typeface="Cambria" panose="02040503050406030204" pitchFamily="18" charset="0"/>
              </a:rPr>
              <a:t>" respectively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4C4430D-AF22-45D2-AE98-5D5F63CC80E7}"/>
              </a:ext>
            </a:extLst>
          </p:cNvPr>
          <p:cNvGrpSpPr/>
          <p:nvPr/>
        </p:nvGrpSpPr>
        <p:grpSpPr>
          <a:xfrm>
            <a:off x="76200" y="2355176"/>
            <a:ext cx="8991600" cy="1988224"/>
            <a:chOff x="1600200" y="2355176"/>
            <a:chExt cx="5943600" cy="1988224"/>
          </a:xfrm>
        </p:grpSpPr>
        <p:sp>
          <p:nvSpPr>
            <p:cNvPr id="16" name="Rectangle: Rounded Corners 17">
              <a:extLst>
                <a:ext uri="{FF2B5EF4-FFF2-40B4-BE49-F238E27FC236}">
                  <a16:creationId xmlns:a16="http://schemas.microsoft.com/office/drawing/2014/main" xmlns="" id="{C10BD580-E9C1-46CD-A3FC-551A651FC891}"/>
                </a:ext>
              </a:extLst>
            </p:cNvPr>
            <p:cNvSpPr/>
            <p:nvPr/>
          </p:nvSpPr>
          <p:spPr>
            <a:xfrm>
              <a:off x="1600200" y="2355176"/>
              <a:ext cx="5943600" cy="35621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latin typeface="Cambria" panose="02040503050406030204" pitchFamily="18" charset="0"/>
                </a:rPr>
                <a:t>Syntax</a:t>
              </a:r>
            </a:p>
          </p:txBody>
        </p:sp>
        <p:sp>
          <p:nvSpPr>
            <p:cNvPr id="17" name="Rectangle: Rounded Corners 18">
              <a:extLst>
                <a:ext uri="{FF2B5EF4-FFF2-40B4-BE49-F238E27FC236}">
                  <a16:creationId xmlns:a16="http://schemas.microsoft.com/office/drawing/2014/main" xmlns="" id="{9CBF5F11-E6E5-4360-A02F-86FC9AAFA3AB}"/>
                </a:ext>
              </a:extLst>
            </p:cNvPr>
            <p:cNvSpPr/>
            <p:nvPr/>
          </p:nvSpPr>
          <p:spPr>
            <a:xfrm>
              <a:off x="1614761" y="2724773"/>
              <a:ext cx="5929039" cy="161862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buClr>
                  <a:schemeClr val="dk1"/>
                </a:buClr>
                <a:buSzPts val="1100"/>
              </a:pPr>
              <a:r>
                <a:rPr lang="en-GB" b="1" dirty="0">
                  <a:solidFill>
                    <a:srgbClr val="22222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SELECT</a:t>
              </a:r>
              <a:r>
                <a:rPr lang="en-GB" dirty="0">
                  <a:solidFill>
                    <a:srgbClr val="22222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GB" dirty="0" err="1">
                  <a:solidFill>
                    <a:srgbClr val="22222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cust.cust_id</a:t>
              </a:r>
              <a:r>
                <a:rPr lang="en-GB" dirty="0">
                  <a:solidFill>
                    <a:srgbClr val="22222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GB" dirty="0" err="1">
                  <a:solidFill>
                    <a:srgbClr val="22222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cust.cust_name</a:t>
              </a:r>
              <a:r>
                <a:rPr lang="en-GB" dirty="0">
                  <a:solidFill>
                    <a:srgbClr val="22222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GB" dirty="0" err="1">
                  <a:solidFill>
                    <a:srgbClr val="22222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cust.contact_name</a:t>
              </a:r>
              <a:r>
                <a:rPr lang="en-GB" dirty="0">
                  <a:solidFill>
                    <a:srgbClr val="22222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GB" dirty="0" err="1">
                  <a:solidFill>
                    <a:srgbClr val="22222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cust.city</a:t>
              </a:r>
              <a:r>
                <a:rPr lang="en-GB" dirty="0">
                  <a:solidFill>
                    <a:srgbClr val="22222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GB" dirty="0" err="1">
                  <a:solidFill>
                    <a:srgbClr val="22222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cust</a:t>
              </a:r>
              <a:r>
                <a:rPr lang="en-GB" dirty="0">
                  <a:solidFill>
                    <a:srgbClr val="22222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 telephone,</a:t>
              </a:r>
            </a:p>
            <a:p>
              <a:pPr lvl="0">
                <a:buClr>
                  <a:schemeClr val="dk1"/>
                </a:buClr>
                <a:buSzPts val="1100"/>
              </a:pPr>
              <a:r>
                <a:rPr lang="en-GB" dirty="0" err="1">
                  <a:solidFill>
                    <a:srgbClr val="22222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ord.cust_id</a:t>
              </a:r>
              <a:r>
                <a:rPr lang="en-GB" dirty="0">
                  <a:solidFill>
                    <a:srgbClr val="22222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GB" dirty="0" err="1">
                  <a:solidFill>
                    <a:srgbClr val="22222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ord.order_id</a:t>
              </a:r>
              <a:r>
                <a:rPr lang="en-GB" dirty="0">
                  <a:solidFill>
                    <a:srgbClr val="22222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GB" dirty="0" err="1">
                  <a:solidFill>
                    <a:srgbClr val="22222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ord.order_date</a:t>
              </a:r>
              <a:r>
                <a:rPr lang="en-GB" dirty="0">
                  <a:solidFill>
                    <a:srgbClr val="22222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GB" dirty="0" err="1">
                  <a:solidFill>
                    <a:srgbClr val="22222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ord.shipper_id</a:t>
              </a:r>
              <a:endParaRPr lang="en-GB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>
                <a:buClr>
                  <a:schemeClr val="dk1"/>
                </a:buClr>
                <a:buSzPts val="1100"/>
              </a:pPr>
              <a:r>
                <a:rPr lang="en-GB" b="1" dirty="0">
                  <a:solidFill>
                    <a:srgbClr val="22222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FROM</a:t>
              </a:r>
              <a:r>
                <a:rPr lang="en-GB" dirty="0">
                  <a:solidFill>
                    <a:srgbClr val="22222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Customer </a:t>
              </a:r>
              <a:r>
                <a:rPr lang="en-GB" b="1" dirty="0">
                  <a:solidFill>
                    <a:srgbClr val="22222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AS</a:t>
              </a:r>
              <a:r>
                <a:rPr lang="en-GB" dirty="0">
                  <a:solidFill>
                    <a:srgbClr val="22222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GB" dirty="0" err="1">
                  <a:solidFill>
                    <a:srgbClr val="22222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cust</a:t>
              </a:r>
              <a:r>
                <a:rPr lang="en-GB" dirty="0">
                  <a:solidFill>
                    <a:srgbClr val="22222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Orders </a:t>
              </a:r>
              <a:r>
                <a:rPr lang="en-GB" b="1" dirty="0">
                  <a:solidFill>
                    <a:srgbClr val="22222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AS </a:t>
              </a:r>
              <a:r>
                <a:rPr lang="en-GB" dirty="0" err="1">
                  <a:solidFill>
                    <a:srgbClr val="22222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ord</a:t>
              </a:r>
              <a:r>
                <a:rPr lang="en-GB" dirty="0">
                  <a:solidFill>
                    <a:srgbClr val="22222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</a:p>
            <a:p>
              <a:pPr lvl="0"/>
              <a:endParaRPr lang="en-US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1112808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0C65C52-0D83-4E8C-8D1B-4A141E7E491E}"/>
              </a:ext>
            </a:extLst>
          </p:cNvPr>
          <p:cNvSpPr/>
          <p:nvPr/>
        </p:nvSpPr>
        <p:spPr>
          <a:xfrm>
            <a:off x="0" y="3124200"/>
            <a:ext cx="91440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While table aliases simplifies the names of tables, column alias will simplify the SELECT query columns with more meaningful representation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8FA44AE0-10BB-463E-B498-1B36710FC5CA}"/>
              </a:ext>
            </a:extLst>
          </p:cNvPr>
          <p:cNvSpPr txBox="1">
            <a:spLocks/>
          </p:cNvSpPr>
          <p:nvPr/>
        </p:nvSpPr>
        <p:spPr bwMode="auto">
          <a:xfrm>
            <a:off x="-1588" y="15240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endParaRPr lang="en-US" sz="2400" b="1" dirty="0">
              <a:latin typeface="Cambria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46E9F90-DCC7-4B7B-A3EB-9C994DD8B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" y="152400"/>
            <a:ext cx="1728215" cy="17538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6610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What is an Inner Join?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76378BF-B9FE-40FF-936C-F2E601A6E080}"/>
              </a:ext>
            </a:extLst>
          </p:cNvPr>
          <p:cNvGrpSpPr/>
          <p:nvPr/>
        </p:nvGrpSpPr>
        <p:grpSpPr>
          <a:xfrm>
            <a:off x="819150" y="1146111"/>
            <a:ext cx="7505700" cy="4565779"/>
            <a:chOff x="457200" y="920621"/>
            <a:chExt cx="8229600" cy="456577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xmlns="" id="{E373504B-F4C6-4655-8ACB-984E34225A08}"/>
                </a:ext>
              </a:extLst>
            </p:cNvPr>
            <p:cNvSpPr/>
            <p:nvPr/>
          </p:nvSpPr>
          <p:spPr>
            <a:xfrm>
              <a:off x="457200" y="920621"/>
              <a:ext cx="8229600" cy="4565779"/>
            </a:xfrm>
            <a:prstGeom prst="roundRect">
              <a:avLst/>
            </a:prstGeom>
            <a:noFill/>
            <a:ln w="53975" cap="flat" cmpd="sng">
              <a:solidFill>
                <a:srgbClr val="EA915D"/>
              </a:solidFill>
            </a:ln>
            <a:effectLst/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Cambria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3AAA73F5-D339-41FF-9CAB-92070D8337B5}"/>
                </a:ext>
              </a:extLst>
            </p:cNvPr>
            <p:cNvSpPr/>
            <p:nvPr/>
          </p:nvSpPr>
          <p:spPr>
            <a:xfrm>
              <a:off x="1009650" y="1310684"/>
              <a:ext cx="7124700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The </a:t>
              </a:r>
              <a:r>
                <a:rPr lang="en-US" sz="2000" b="1" dirty="0">
                  <a:latin typeface="Cambria" panose="02040503050406030204" pitchFamily="18" charset="0"/>
                  <a:ea typeface="Cambria" panose="02040503050406030204" pitchFamily="18" charset="0"/>
                </a:rPr>
                <a:t>Inner Join </a:t>
              </a:r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is the default type of join that is used to select data with matching values in both tables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It can be represented with the following Venn diagram: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The </a:t>
              </a:r>
              <a:r>
                <a:rPr lang="en-US" sz="2000" b="1" dirty="0">
                  <a:latin typeface="Cambria" panose="02040503050406030204" pitchFamily="18" charset="0"/>
                  <a:ea typeface="Cambria" panose="02040503050406030204" pitchFamily="18" charset="0"/>
                </a:rPr>
                <a:t>Inner Join </a:t>
              </a:r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represents the highlighted section, which is the intersection between these two </a:t>
              </a:r>
              <a:r>
                <a:rPr lang="en-US" sz="20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tables</a:t>
              </a:r>
              <a:endParaRPr lang="en-US" sz="2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pic>
        <p:nvPicPr>
          <p:cNvPr id="9" name="Google Shape;177;p38">
            <a:extLst>
              <a:ext uri="{FF2B5EF4-FFF2-40B4-BE49-F238E27FC236}">
                <a16:creationId xmlns:a16="http://schemas.microsoft.com/office/drawing/2014/main" xmlns="" id="{4AE0EB0A-625C-419E-A5F9-888D9E3253F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0900" y="2971800"/>
            <a:ext cx="2682200" cy="141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8638227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Inner Join - Syntax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739B535-5796-4D7D-96DC-F199814A900B}"/>
              </a:ext>
            </a:extLst>
          </p:cNvPr>
          <p:cNvSpPr/>
          <p:nvPr/>
        </p:nvSpPr>
        <p:spPr>
          <a:xfrm>
            <a:off x="0" y="830149"/>
            <a:ext cx="9144000" cy="1074852"/>
          </a:xfrm>
          <a:prstGeom prst="rect">
            <a:avLst/>
          </a:prstGeom>
          <a:solidFill>
            <a:srgbClr val="FDEADA">
              <a:alpha val="78822"/>
            </a:srgbClr>
          </a:solidFill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algn="ctr" defTabSz="455613" eaLnBrk="0" hangingPunct="0">
              <a:spcBef>
                <a:spcPct val="20000"/>
              </a:spcBef>
            </a:pPr>
            <a:r>
              <a:rPr lang="en-US" sz="2000" dirty="0">
                <a:latin typeface="Cambria" panose="02040503050406030204" pitchFamily="18" charset="0"/>
              </a:rPr>
              <a:t>The INNER JOIN keyword selects observations that have matching values in both tables</a:t>
            </a:r>
          </a:p>
        </p:txBody>
      </p:sp>
      <p:sp>
        <p:nvSpPr>
          <p:cNvPr id="16" name="Rectangle: Rounded Corners 17">
            <a:extLst>
              <a:ext uri="{FF2B5EF4-FFF2-40B4-BE49-F238E27FC236}">
                <a16:creationId xmlns:a16="http://schemas.microsoft.com/office/drawing/2014/main" xmlns="" id="{C10BD580-E9C1-46CD-A3FC-551A651FC891}"/>
              </a:ext>
            </a:extLst>
          </p:cNvPr>
          <p:cNvSpPr/>
          <p:nvPr/>
        </p:nvSpPr>
        <p:spPr>
          <a:xfrm>
            <a:off x="76200" y="2355176"/>
            <a:ext cx="8991600" cy="3562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Syntax</a:t>
            </a:r>
          </a:p>
        </p:txBody>
      </p:sp>
      <p:sp>
        <p:nvSpPr>
          <p:cNvPr id="17" name="Rectangle: Rounded Corners 18">
            <a:extLst>
              <a:ext uri="{FF2B5EF4-FFF2-40B4-BE49-F238E27FC236}">
                <a16:creationId xmlns:a16="http://schemas.microsoft.com/office/drawing/2014/main" xmlns="" id="{9CBF5F11-E6E5-4360-A02F-86FC9AAFA3AB}"/>
              </a:ext>
            </a:extLst>
          </p:cNvPr>
          <p:cNvSpPr/>
          <p:nvPr/>
        </p:nvSpPr>
        <p:spPr>
          <a:xfrm>
            <a:off x="98228" y="2724773"/>
            <a:ext cx="8969572" cy="116142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column_name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(s) FROM table1 INNER JOIN table2 ON table1.column_name = table2.column_name;</a:t>
            </a:r>
          </a:p>
        </p:txBody>
      </p:sp>
    </p:spTree>
    <p:extLst>
      <p:ext uri="{BB962C8B-B14F-4D97-AF65-F5344CB8AC3E}">
        <p14:creationId xmlns:p14="http://schemas.microsoft.com/office/powerpoint/2010/main" val="3843883718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Inner Join - Example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739B535-5796-4D7D-96DC-F199814A900B}"/>
              </a:ext>
            </a:extLst>
          </p:cNvPr>
          <p:cNvSpPr/>
          <p:nvPr/>
        </p:nvSpPr>
        <p:spPr>
          <a:xfrm>
            <a:off x="0" y="830149"/>
            <a:ext cx="9144000" cy="1074852"/>
          </a:xfrm>
          <a:prstGeom prst="rect">
            <a:avLst/>
          </a:prstGeom>
          <a:solidFill>
            <a:srgbClr val="FDEADA">
              <a:alpha val="78822"/>
            </a:srgbClr>
          </a:solidFill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algn="ctr" defTabSz="455613" eaLnBrk="0" hangingPunct="0">
              <a:spcBef>
                <a:spcPct val="20000"/>
              </a:spcBef>
            </a:pPr>
            <a:r>
              <a:rPr lang="en-US" sz="2000" dirty="0">
                <a:latin typeface="Cambria" panose="02040503050406030204" pitchFamily="18" charset="0"/>
              </a:rPr>
              <a:t>If you want to know the customers and their order details by joining Customer and Orders table using </a:t>
            </a:r>
            <a:r>
              <a:rPr lang="en-US" sz="2000" dirty="0" err="1">
                <a:latin typeface="Cambria" panose="02040503050406030204" pitchFamily="18" charset="0"/>
              </a:rPr>
              <a:t>cust_id</a:t>
            </a:r>
            <a:r>
              <a:rPr lang="en-US" sz="2000" dirty="0">
                <a:latin typeface="Cambria" panose="02040503050406030204" pitchFamily="18" charset="0"/>
              </a:rPr>
              <a:t> – common key column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82C00990-D29A-4E5D-8F36-BA8487FFF039}"/>
              </a:ext>
            </a:extLst>
          </p:cNvPr>
          <p:cNvGrpSpPr/>
          <p:nvPr/>
        </p:nvGrpSpPr>
        <p:grpSpPr>
          <a:xfrm>
            <a:off x="533400" y="2355176"/>
            <a:ext cx="5181600" cy="3055024"/>
            <a:chOff x="76200" y="2355176"/>
            <a:chExt cx="5181600" cy="3055024"/>
          </a:xfrm>
        </p:grpSpPr>
        <p:sp>
          <p:nvSpPr>
            <p:cNvPr id="16" name="Rectangle: Rounded Corners 17">
              <a:extLst>
                <a:ext uri="{FF2B5EF4-FFF2-40B4-BE49-F238E27FC236}">
                  <a16:creationId xmlns:a16="http://schemas.microsoft.com/office/drawing/2014/main" xmlns="" id="{C10BD580-E9C1-46CD-A3FC-551A651FC891}"/>
                </a:ext>
              </a:extLst>
            </p:cNvPr>
            <p:cNvSpPr/>
            <p:nvPr/>
          </p:nvSpPr>
          <p:spPr>
            <a:xfrm>
              <a:off x="76200" y="2355176"/>
              <a:ext cx="5181600" cy="35621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latin typeface="Cambria" panose="02040503050406030204" pitchFamily="18" charset="0"/>
                </a:rPr>
                <a:t>Syntax</a:t>
              </a:r>
            </a:p>
          </p:txBody>
        </p:sp>
        <p:sp>
          <p:nvSpPr>
            <p:cNvPr id="17" name="Rectangle: Rounded Corners 18">
              <a:extLst>
                <a:ext uri="{FF2B5EF4-FFF2-40B4-BE49-F238E27FC236}">
                  <a16:creationId xmlns:a16="http://schemas.microsoft.com/office/drawing/2014/main" xmlns="" id="{9CBF5F11-E6E5-4360-A02F-86FC9AAFA3AB}"/>
                </a:ext>
              </a:extLst>
            </p:cNvPr>
            <p:cNvSpPr/>
            <p:nvPr/>
          </p:nvSpPr>
          <p:spPr>
            <a:xfrm>
              <a:off x="88894" y="2724773"/>
              <a:ext cx="5168906" cy="268542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buClr>
                  <a:schemeClr val="dk1"/>
                </a:buClr>
                <a:buSzPts val="1100"/>
              </a:pPr>
              <a:r>
                <a:rPr lang="en-GB" b="1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SELECT</a:t>
              </a: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GB" dirty="0" err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cust.cust_id</a:t>
              </a: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         </a:t>
              </a:r>
            </a:p>
            <a:p>
              <a:pPr lvl="0">
                <a:buClr>
                  <a:schemeClr val="dk1"/>
                </a:buClr>
                <a:buSzPts val="1100"/>
              </a:pP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</a:t>
              </a:r>
              <a:r>
                <a:rPr lang="en-GB" dirty="0" err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cust.cust_name</a:t>
              </a: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,</a:t>
              </a:r>
            </a:p>
            <a:p>
              <a:pPr lvl="0">
                <a:buClr>
                  <a:schemeClr val="dk1"/>
                </a:buClr>
                <a:buSzPts val="1100"/>
              </a:pP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</a:t>
              </a:r>
              <a:r>
                <a:rPr lang="en-GB" dirty="0" err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cust.contact_name</a:t>
              </a: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</a:p>
            <a:p>
              <a:pPr lvl="0">
                <a:buClr>
                  <a:schemeClr val="dk1"/>
                </a:buClr>
                <a:buSzPts val="1100"/>
              </a:pP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</a:t>
              </a:r>
              <a:r>
                <a:rPr lang="en-GB" dirty="0" err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cust.telephone</a:t>
              </a: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</a:p>
            <a:p>
              <a:pPr lvl="0">
                <a:buClr>
                  <a:schemeClr val="dk1"/>
                </a:buClr>
                <a:buSzPts val="1100"/>
              </a:pP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</a:t>
              </a:r>
              <a:r>
                <a:rPr lang="en-GB" dirty="0" err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ord.order_date</a:t>
              </a: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</a:p>
            <a:p>
              <a:pPr lvl="0">
                <a:buClr>
                  <a:schemeClr val="dk1"/>
                </a:buClr>
                <a:buSzPts val="1100"/>
              </a:pP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</a:t>
              </a:r>
              <a:r>
                <a:rPr lang="en-GB" dirty="0" err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ord.shipper_id</a:t>
              </a:r>
              <a:endPara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>
                <a:buClr>
                  <a:schemeClr val="dk1"/>
                </a:buClr>
                <a:buSzPts val="1100"/>
              </a:pPr>
              <a:r>
                <a:rPr lang="en-GB" b="1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FROM</a:t>
              </a: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Customer as </a:t>
              </a:r>
              <a:r>
                <a:rPr lang="en-GB" dirty="0" err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cust</a:t>
              </a:r>
              <a:endPara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>
                <a:buClr>
                  <a:schemeClr val="dk1"/>
                </a:buClr>
                <a:buSzPts val="1100"/>
              </a:pPr>
              <a:r>
                <a:rPr lang="en-GB" b="1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INNER JOIN</a:t>
              </a: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Orders as </a:t>
              </a:r>
              <a:r>
                <a:rPr lang="en-GB" dirty="0" err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ord</a:t>
              </a:r>
              <a:endPara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>
                <a:buClr>
                  <a:schemeClr val="dk1"/>
                </a:buClr>
                <a:buSzPts val="1100"/>
              </a:pP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ON </a:t>
              </a:r>
              <a:r>
                <a:rPr lang="en-GB" dirty="0" err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cust.cust_id</a:t>
              </a: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= </a:t>
              </a:r>
              <a:r>
                <a:rPr lang="en-GB" dirty="0" err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ord.cust_id</a:t>
              </a: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BF4237C-8B1B-4C08-A281-604EC855C71B}"/>
              </a:ext>
            </a:extLst>
          </p:cNvPr>
          <p:cNvSpPr/>
          <p:nvPr/>
        </p:nvSpPr>
        <p:spPr>
          <a:xfrm>
            <a:off x="6297561" y="2921675"/>
            <a:ext cx="2514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INNER JOIN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ensures there are matching records in both tables based on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cust_id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and can retrieve all the fields from Customer and Orders tables.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60424DD0-2133-4493-9410-340A0ABE7BEF}"/>
              </a:ext>
            </a:extLst>
          </p:cNvPr>
          <p:cNvCxnSpPr>
            <a:cxnSpLocks/>
          </p:cNvCxnSpPr>
          <p:nvPr/>
        </p:nvCxnSpPr>
        <p:spPr>
          <a:xfrm>
            <a:off x="3581400" y="4343400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829717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Inner Join - Example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F2F2A63-E429-42EB-992B-B3D49387BF7D}"/>
              </a:ext>
            </a:extLst>
          </p:cNvPr>
          <p:cNvSpPr/>
          <p:nvPr/>
        </p:nvSpPr>
        <p:spPr>
          <a:xfrm>
            <a:off x="4062887" y="1752600"/>
            <a:ext cx="101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Output:</a:t>
            </a:r>
          </a:p>
        </p:txBody>
      </p:sp>
      <p:pic>
        <p:nvPicPr>
          <p:cNvPr id="6" name="Google Shape;203;p41">
            <a:extLst>
              <a:ext uri="{FF2B5EF4-FFF2-40B4-BE49-F238E27FC236}">
                <a16:creationId xmlns:a16="http://schemas.microsoft.com/office/drawing/2014/main" xmlns="" id="{1285F110-6063-4D97-9518-71EBFCA6FA2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07306" y="2233612"/>
            <a:ext cx="6529388" cy="1042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A445492-9E2E-44C4-8082-36CFB731C1D0}"/>
              </a:ext>
            </a:extLst>
          </p:cNvPr>
          <p:cNvSpPr/>
          <p:nvPr/>
        </p:nvSpPr>
        <p:spPr>
          <a:xfrm>
            <a:off x="1180306" y="3581401"/>
            <a:ext cx="6656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output of this query consists of records if and only if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cust_id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exists in both the tables.</a:t>
            </a:r>
          </a:p>
        </p:txBody>
      </p:sp>
    </p:spTree>
    <p:extLst>
      <p:ext uri="{BB962C8B-B14F-4D97-AF65-F5344CB8AC3E}">
        <p14:creationId xmlns:p14="http://schemas.microsoft.com/office/powerpoint/2010/main" val="1917716715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What is a Right Join?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E373504B-F4C6-4655-8ACB-984E34225A08}"/>
              </a:ext>
            </a:extLst>
          </p:cNvPr>
          <p:cNvSpPr/>
          <p:nvPr/>
        </p:nvSpPr>
        <p:spPr>
          <a:xfrm>
            <a:off x="457200" y="1146111"/>
            <a:ext cx="8229600" cy="4565779"/>
          </a:xfrm>
          <a:prstGeom prst="roundRect">
            <a:avLst/>
          </a:prstGeom>
          <a:noFill/>
          <a:ln w="53975" cap="flat" cmpd="sng">
            <a:solidFill>
              <a:srgbClr val="EA915D"/>
            </a:solidFill>
          </a:ln>
          <a:effectLst/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Cambri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AAA73F5-D339-41FF-9CAB-92070D8337B5}"/>
              </a:ext>
            </a:extLst>
          </p:cNvPr>
          <p:cNvSpPr/>
          <p:nvPr/>
        </p:nvSpPr>
        <p:spPr>
          <a:xfrm>
            <a:off x="857250" y="1382286"/>
            <a:ext cx="74295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Right Join is used when you want to select records that are available in the second table and matching records in the first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This can be visualized with the following Venn diagram: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As we can see, the Right Join represents the highlighted section, that is, TABLE B, and the intersected section of TABLE A. </a:t>
            </a:r>
          </a:p>
        </p:txBody>
      </p:sp>
      <p:pic>
        <p:nvPicPr>
          <p:cNvPr id="8" name="Google Shape;217;p43">
            <a:extLst>
              <a:ext uri="{FF2B5EF4-FFF2-40B4-BE49-F238E27FC236}">
                <a16:creationId xmlns:a16="http://schemas.microsoft.com/office/drawing/2014/main" xmlns="" id="{D5320BB7-A349-48F4-83A2-B53EF326064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38212" y="3040951"/>
            <a:ext cx="3067575" cy="1556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8015001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Right Join -Syntax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8B34A45-6A51-48AA-83E2-DC8B6D3137F6}"/>
              </a:ext>
            </a:extLst>
          </p:cNvPr>
          <p:cNvGrpSpPr/>
          <p:nvPr/>
        </p:nvGrpSpPr>
        <p:grpSpPr>
          <a:xfrm>
            <a:off x="58994" y="1212176"/>
            <a:ext cx="8991600" cy="1683424"/>
            <a:chOff x="76200" y="2355176"/>
            <a:chExt cx="8991600" cy="1683424"/>
          </a:xfrm>
        </p:grpSpPr>
        <p:sp>
          <p:nvSpPr>
            <p:cNvPr id="16" name="Rectangle: Rounded Corners 17">
              <a:extLst>
                <a:ext uri="{FF2B5EF4-FFF2-40B4-BE49-F238E27FC236}">
                  <a16:creationId xmlns:a16="http://schemas.microsoft.com/office/drawing/2014/main" xmlns="" id="{C10BD580-E9C1-46CD-A3FC-551A651FC891}"/>
                </a:ext>
              </a:extLst>
            </p:cNvPr>
            <p:cNvSpPr/>
            <p:nvPr/>
          </p:nvSpPr>
          <p:spPr>
            <a:xfrm>
              <a:off x="76200" y="2355176"/>
              <a:ext cx="8991600" cy="35621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latin typeface="Cambria" panose="02040503050406030204" pitchFamily="18" charset="0"/>
                </a:rPr>
                <a:t>Syntax</a:t>
              </a:r>
            </a:p>
          </p:txBody>
        </p:sp>
        <p:sp>
          <p:nvSpPr>
            <p:cNvPr id="17" name="Rectangle: Rounded Corners 18">
              <a:extLst>
                <a:ext uri="{FF2B5EF4-FFF2-40B4-BE49-F238E27FC236}">
                  <a16:creationId xmlns:a16="http://schemas.microsoft.com/office/drawing/2014/main" xmlns="" id="{9CBF5F11-E6E5-4360-A02F-86FC9AAFA3AB}"/>
                </a:ext>
              </a:extLst>
            </p:cNvPr>
            <p:cNvSpPr/>
            <p:nvPr/>
          </p:nvSpPr>
          <p:spPr>
            <a:xfrm>
              <a:off x="98228" y="2724773"/>
              <a:ext cx="8969572" cy="131382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1028700">
                <a:buClr>
                  <a:schemeClr val="dk1"/>
                </a:buClr>
                <a:buSzPts val="1100"/>
              </a:pPr>
              <a:r>
                <a:rPr lang="en-US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SELECT [Column List]</a:t>
              </a:r>
            </a:p>
            <a:p>
              <a:pPr lvl="0" indent="1028700">
                <a:buClr>
                  <a:schemeClr val="dk1"/>
                </a:buClr>
                <a:buSzPts val="1100"/>
              </a:pPr>
              <a:r>
                <a:rPr lang="en-US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FROM [Table 1] </a:t>
              </a:r>
              <a:r>
                <a:rPr lang="en-US" b="1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RIGHT JOIN</a:t>
              </a:r>
              <a:r>
                <a:rPr lang="en-US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[Table 2] </a:t>
              </a:r>
            </a:p>
            <a:p>
              <a:pPr lvl="0" indent="1028700">
                <a:buClr>
                  <a:schemeClr val="dk1"/>
                </a:buClr>
                <a:buSzPts val="1100"/>
              </a:pPr>
              <a:r>
                <a:rPr lang="en-US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ON [Table 1 Column Name] = [Table 2 Column Name]</a:t>
              </a:r>
            </a:p>
            <a:p>
              <a:pPr lvl="0" indent="1028700">
                <a:buClr>
                  <a:schemeClr val="dk1"/>
                </a:buClr>
                <a:buSzPts val="1100"/>
              </a:pPr>
              <a:r>
                <a:rPr lang="en-US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WHERE [Condition]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2077515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DATE(NOW())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739B535-5796-4D7D-96DC-F199814A900B}"/>
              </a:ext>
            </a:extLst>
          </p:cNvPr>
          <p:cNvSpPr/>
          <p:nvPr/>
        </p:nvSpPr>
        <p:spPr>
          <a:xfrm>
            <a:off x="0" y="830149"/>
            <a:ext cx="9144000" cy="1074852"/>
          </a:xfrm>
          <a:prstGeom prst="rect">
            <a:avLst/>
          </a:prstGeom>
          <a:solidFill>
            <a:srgbClr val="FDEADA">
              <a:alpha val="78822"/>
            </a:srgbClr>
          </a:solidFill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algn="ctr" defTabSz="455613" eaLnBrk="0" hangingPunct="0">
              <a:spcBef>
                <a:spcPct val="20000"/>
              </a:spcBef>
            </a:pPr>
            <a:r>
              <a:rPr lang="en-US" sz="2000" dirty="0">
                <a:latin typeface="Cambria" panose="02040503050406030204" pitchFamily="18" charset="0"/>
              </a:rPr>
              <a:t>Use Date() function to get only the date part of the DATETIME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F24403DE-AC7E-4CE3-8F3D-F1C26D431A61}"/>
              </a:ext>
            </a:extLst>
          </p:cNvPr>
          <p:cNvGrpSpPr/>
          <p:nvPr/>
        </p:nvGrpSpPr>
        <p:grpSpPr>
          <a:xfrm>
            <a:off x="2402338" y="2355176"/>
            <a:ext cx="4342591" cy="921424"/>
            <a:chOff x="2264735" y="3933056"/>
            <a:chExt cx="4342591" cy="921424"/>
          </a:xfrm>
        </p:grpSpPr>
        <p:sp>
          <p:nvSpPr>
            <p:cNvPr id="16" name="Rectangle: Rounded Corners 17">
              <a:extLst>
                <a:ext uri="{FF2B5EF4-FFF2-40B4-BE49-F238E27FC236}">
                  <a16:creationId xmlns:a16="http://schemas.microsoft.com/office/drawing/2014/main" xmlns="" id="{C10BD580-E9C1-46CD-A3FC-551A651FC891}"/>
                </a:ext>
              </a:extLst>
            </p:cNvPr>
            <p:cNvSpPr/>
            <p:nvPr/>
          </p:nvSpPr>
          <p:spPr>
            <a:xfrm>
              <a:off x="2264735" y="3933056"/>
              <a:ext cx="4342591" cy="35621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latin typeface="Cambria" panose="02040503050406030204" pitchFamily="18" charset="0"/>
                </a:rPr>
                <a:t>Syntax</a:t>
              </a:r>
            </a:p>
          </p:txBody>
        </p:sp>
        <p:sp>
          <p:nvSpPr>
            <p:cNvPr id="17" name="Rectangle: Rounded Corners 18">
              <a:extLst>
                <a:ext uri="{FF2B5EF4-FFF2-40B4-BE49-F238E27FC236}">
                  <a16:creationId xmlns:a16="http://schemas.microsoft.com/office/drawing/2014/main" xmlns="" id="{9CBF5F11-E6E5-4360-A02F-86FC9AAFA3AB}"/>
                </a:ext>
              </a:extLst>
            </p:cNvPr>
            <p:cNvSpPr/>
            <p:nvPr/>
          </p:nvSpPr>
          <p:spPr>
            <a:xfrm>
              <a:off x="2275366" y="4302653"/>
              <a:ext cx="4328693" cy="55182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GB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SELECT DATE(NOW());</a:t>
              </a:r>
            </a:p>
          </p:txBody>
        </p:sp>
      </p:grpSp>
      <p:pic>
        <p:nvPicPr>
          <p:cNvPr id="8" name="Google Shape;150;p34">
            <a:extLst>
              <a:ext uri="{FF2B5EF4-FFF2-40B4-BE49-F238E27FC236}">
                <a16:creationId xmlns:a16="http://schemas.microsoft.com/office/drawing/2014/main" xmlns="" id="{B679DEED-7220-4DD2-9B29-98E6E46686E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39767" y="3815250"/>
            <a:ext cx="1464467" cy="59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267236799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Right Join - Example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78CDE0E-FB50-4FD8-9DD2-99002BB1F120}"/>
              </a:ext>
            </a:extLst>
          </p:cNvPr>
          <p:cNvGrpSpPr/>
          <p:nvPr/>
        </p:nvGrpSpPr>
        <p:grpSpPr>
          <a:xfrm>
            <a:off x="471948" y="1901488"/>
            <a:ext cx="5181600" cy="3055024"/>
            <a:chOff x="76200" y="2355176"/>
            <a:chExt cx="5181600" cy="3055024"/>
          </a:xfrm>
        </p:grpSpPr>
        <p:sp>
          <p:nvSpPr>
            <p:cNvPr id="16" name="Rectangle: Rounded Corners 17">
              <a:extLst>
                <a:ext uri="{FF2B5EF4-FFF2-40B4-BE49-F238E27FC236}">
                  <a16:creationId xmlns:a16="http://schemas.microsoft.com/office/drawing/2014/main" xmlns="" id="{C10BD580-E9C1-46CD-A3FC-551A651FC891}"/>
                </a:ext>
              </a:extLst>
            </p:cNvPr>
            <p:cNvSpPr/>
            <p:nvPr/>
          </p:nvSpPr>
          <p:spPr>
            <a:xfrm>
              <a:off x="76200" y="2355176"/>
              <a:ext cx="5181600" cy="35621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latin typeface="Cambria" panose="02040503050406030204" pitchFamily="18" charset="0"/>
                </a:rPr>
                <a:t>Syntax</a:t>
              </a:r>
            </a:p>
          </p:txBody>
        </p:sp>
        <p:sp>
          <p:nvSpPr>
            <p:cNvPr id="17" name="Rectangle: Rounded Corners 18">
              <a:extLst>
                <a:ext uri="{FF2B5EF4-FFF2-40B4-BE49-F238E27FC236}">
                  <a16:creationId xmlns:a16="http://schemas.microsoft.com/office/drawing/2014/main" xmlns="" id="{9CBF5F11-E6E5-4360-A02F-86FC9AAFA3AB}"/>
                </a:ext>
              </a:extLst>
            </p:cNvPr>
            <p:cNvSpPr/>
            <p:nvPr/>
          </p:nvSpPr>
          <p:spPr>
            <a:xfrm>
              <a:off x="88894" y="2724773"/>
              <a:ext cx="5168906" cy="268542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buClr>
                  <a:schemeClr val="dk1"/>
                </a:buClr>
                <a:buSzPts val="1100"/>
              </a:pPr>
              <a:r>
                <a:rPr lang="en-GB" b="1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SELECT</a:t>
              </a: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GB" dirty="0" err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cust.cust_id</a:t>
              </a: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</a:p>
            <a:p>
              <a:pPr lvl="0">
                <a:buClr>
                  <a:schemeClr val="dk1"/>
                </a:buClr>
                <a:buSzPts val="1100"/>
              </a:pP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</a:t>
              </a:r>
              <a:r>
                <a:rPr lang="en-GB" dirty="0" err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cust.contact_name</a:t>
              </a: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,</a:t>
              </a:r>
            </a:p>
            <a:p>
              <a:pPr lvl="0">
                <a:buClr>
                  <a:schemeClr val="dk1"/>
                </a:buClr>
                <a:buSzPts val="1100"/>
              </a:pP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</a:t>
              </a:r>
              <a:r>
                <a:rPr lang="en-GB" dirty="0" err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cust.telephone</a:t>
              </a: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</a:p>
            <a:p>
              <a:pPr lvl="0">
                <a:buClr>
                  <a:schemeClr val="dk1"/>
                </a:buClr>
                <a:buSzPts val="1100"/>
              </a:pP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</a:t>
              </a:r>
              <a:r>
                <a:rPr lang="en-GB" dirty="0" err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ord.order_date</a:t>
              </a: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</a:p>
            <a:p>
              <a:pPr lvl="0">
                <a:buClr>
                  <a:schemeClr val="dk1"/>
                </a:buClr>
                <a:buSzPts val="1100"/>
              </a:pP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</a:t>
              </a:r>
              <a:r>
                <a:rPr lang="en-GB" dirty="0" err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ord.shipper_id</a:t>
              </a:r>
              <a:endPara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>
                <a:buClr>
                  <a:schemeClr val="dk1"/>
                </a:buClr>
                <a:buSzPts val="1100"/>
              </a:pPr>
              <a:r>
                <a:rPr lang="en-GB" b="1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FROM</a:t>
              </a: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Customer </a:t>
              </a:r>
              <a:r>
                <a:rPr lang="en-GB" dirty="0" err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cust</a:t>
              </a:r>
              <a:endPara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>
                <a:buClr>
                  <a:schemeClr val="dk1"/>
                </a:buClr>
                <a:buSzPts val="1100"/>
              </a:pPr>
              <a:r>
                <a:rPr lang="en-GB" b="1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RIGHT JOIN</a:t>
              </a: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Orders </a:t>
              </a:r>
              <a:r>
                <a:rPr lang="en-GB" dirty="0" err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ord</a:t>
              </a:r>
              <a:endPara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>
                <a:buSzPts val="1100"/>
              </a:pPr>
              <a:r>
                <a:rPr lang="en-GB" b="1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ON</a:t>
              </a: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GB" dirty="0" err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cust.cust_id</a:t>
              </a: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n-GB" dirty="0" err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ord.cust_id</a:t>
              </a: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BF4237C-8B1B-4C08-A281-604EC855C71B}"/>
              </a:ext>
            </a:extLst>
          </p:cNvPr>
          <p:cNvSpPr/>
          <p:nvPr/>
        </p:nvSpPr>
        <p:spPr>
          <a:xfrm>
            <a:off x="6019801" y="2202569"/>
            <a:ext cx="26522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RIGHT JOIN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ensures to extract  matching records in both tables based on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cust_id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And for unmatched records, it pulls all the records from right table i.e. Orders, and shows NULL values for fields in the left table.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A94A5E8-27EE-47B5-9469-5366728A14BA}"/>
              </a:ext>
            </a:extLst>
          </p:cNvPr>
          <p:cNvCxnSpPr>
            <a:cxnSpLocks/>
          </p:cNvCxnSpPr>
          <p:nvPr/>
        </p:nvCxnSpPr>
        <p:spPr>
          <a:xfrm>
            <a:off x="3581400" y="4343400"/>
            <a:ext cx="2438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974493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Right Join - Example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F2F2A63-E429-42EB-992B-B3D49387BF7D}"/>
              </a:ext>
            </a:extLst>
          </p:cNvPr>
          <p:cNvSpPr/>
          <p:nvPr/>
        </p:nvSpPr>
        <p:spPr>
          <a:xfrm>
            <a:off x="4062886" y="2286000"/>
            <a:ext cx="101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Output:</a:t>
            </a:r>
          </a:p>
        </p:txBody>
      </p:sp>
      <p:pic>
        <p:nvPicPr>
          <p:cNvPr id="7" name="Google Shape;240;p46">
            <a:extLst>
              <a:ext uri="{FF2B5EF4-FFF2-40B4-BE49-F238E27FC236}">
                <a16:creationId xmlns:a16="http://schemas.microsoft.com/office/drawing/2014/main" xmlns="" id="{497C183E-ECA7-41AE-B71B-CB6574C0B99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35425" y="2803938"/>
            <a:ext cx="4273150" cy="1250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738790669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What is a Left Join?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E373504B-F4C6-4655-8ACB-984E34225A08}"/>
              </a:ext>
            </a:extLst>
          </p:cNvPr>
          <p:cNvSpPr/>
          <p:nvPr/>
        </p:nvSpPr>
        <p:spPr>
          <a:xfrm>
            <a:off x="457200" y="1146111"/>
            <a:ext cx="8229600" cy="4565779"/>
          </a:xfrm>
          <a:prstGeom prst="roundRect">
            <a:avLst/>
          </a:prstGeom>
          <a:noFill/>
          <a:ln w="53975" cap="flat" cmpd="sng">
            <a:solidFill>
              <a:srgbClr val="EA915D"/>
            </a:solidFill>
          </a:ln>
          <a:effectLst/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Cambri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AAA73F5-D339-41FF-9CAB-92070D8337B5}"/>
              </a:ext>
            </a:extLst>
          </p:cNvPr>
          <p:cNvSpPr/>
          <p:nvPr/>
        </p:nvSpPr>
        <p:spPr>
          <a:xfrm>
            <a:off x="857250" y="1536174"/>
            <a:ext cx="74295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Left Join is used when you want to select records that are available in the first table and match records in the second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It can be represented with the following Venn diagram: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Left Join represents the highlighted section from TABLE A and the intersected section from TABLE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Google Shape;254;p48">
            <a:extLst>
              <a:ext uri="{FF2B5EF4-FFF2-40B4-BE49-F238E27FC236}">
                <a16:creationId xmlns:a16="http://schemas.microsoft.com/office/drawing/2014/main" xmlns="" id="{7C941BC4-AC1C-42EE-8B9C-FF7997CF6A5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51162" y="3028050"/>
            <a:ext cx="2841676" cy="1467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5201677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Left Join -Syntax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8B34A45-6A51-48AA-83E2-DC8B6D3137F6}"/>
              </a:ext>
            </a:extLst>
          </p:cNvPr>
          <p:cNvGrpSpPr/>
          <p:nvPr/>
        </p:nvGrpSpPr>
        <p:grpSpPr>
          <a:xfrm>
            <a:off x="58994" y="1212176"/>
            <a:ext cx="8991600" cy="1683424"/>
            <a:chOff x="76200" y="2355176"/>
            <a:chExt cx="8991600" cy="1683424"/>
          </a:xfrm>
        </p:grpSpPr>
        <p:sp>
          <p:nvSpPr>
            <p:cNvPr id="16" name="Rectangle: Rounded Corners 17">
              <a:extLst>
                <a:ext uri="{FF2B5EF4-FFF2-40B4-BE49-F238E27FC236}">
                  <a16:creationId xmlns:a16="http://schemas.microsoft.com/office/drawing/2014/main" xmlns="" id="{C10BD580-E9C1-46CD-A3FC-551A651FC891}"/>
                </a:ext>
              </a:extLst>
            </p:cNvPr>
            <p:cNvSpPr/>
            <p:nvPr/>
          </p:nvSpPr>
          <p:spPr>
            <a:xfrm>
              <a:off x="76200" y="2355176"/>
              <a:ext cx="8991600" cy="35621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latin typeface="Cambria" panose="02040503050406030204" pitchFamily="18" charset="0"/>
                </a:rPr>
                <a:t>Syntax</a:t>
              </a:r>
            </a:p>
          </p:txBody>
        </p:sp>
        <p:sp>
          <p:nvSpPr>
            <p:cNvPr id="17" name="Rectangle: Rounded Corners 18">
              <a:extLst>
                <a:ext uri="{FF2B5EF4-FFF2-40B4-BE49-F238E27FC236}">
                  <a16:creationId xmlns:a16="http://schemas.microsoft.com/office/drawing/2014/main" xmlns="" id="{9CBF5F11-E6E5-4360-A02F-86FC9AAFA3AB}"/>
                </a:ext>
              </a:extLst>
            </p:cNvPr>
            <p:cNvSpPr/>
            <p:nvPr/>
          </p:nvSpPr>
          <p:spPr>
            <a:xfrm>
              <a:off x="98228" y="2724773"/>
              <a:ext cx="8969572" cy="131382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buClr>
                  <a:schemeClr val="dk1"/>
                </a:buClr>
                <a:buSzPts val="1100"/>
              </a:pPr>
              <a:r>
                <a:rPr lang="en-US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SELECT [Column List]</a:t>
              </a:r>
            </a:p>
            <a:p>
              <a:pPr lvl="0">
                <a:buClr>
                  <a:schemeClr val="dk1"/>
                </a:buClr>
                <a:buSzPts val="1100"/>
              </a:pPr>
              <a:r>
                <a:rPr lang="en-US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FROM [Table 1] </a:t>
              </a:r>
              <a:r>
                <a:rPr lang="en-US" b="1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LEFT JOIN</a:t>
              </a:r>
              <a:r>
                <a:rPr lang="en-US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[Table 2] </a:t>
              </a:r>
            </a:p>
            <a:p>
              <a:pPr lvl="0">
                <a:buClr>
                  <a:schemeClr val="dk1"/>
                </a:buClr>
                <a:buSzPts val="1100"/>
              </a:pPr>
              <a:r>
                <a:rPr lang="en-US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ON [Table 1 Column Name] = [Table 2 Column Name]</a:t>
              </a:r>
            </a:p>
            <a:p>
              <a:pPr lvl="0">
                <a:buClr>
                  <a:schemeClr val="dk1"/>
                </a:buClr>
                <a:buSzPts val="1100"/>
              </a:pPr>
              <a:r>
                <a:rPr lang="en-US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WHERE [Condition]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8105578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Left Join - Example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78CDE0E-FB50-4FD8-9DD2-99002BB1F120}"/>
              </a:ext>
            </a:extLst>
          </p:cNvPr>
          <p:cNvGrpSpPr/>
          <p:nvPr/>
        </p:nvGrpSpPr>
        <p:grpSpPr>
          <a:xfrm>
            <a:off x="471948" y="1901488"/>
            <a:ext cx="5181600" cy="3055024"/>
            <a:chOff x="76200" y="2355176"/>
            <a:chExt cx="5181600" cy="3055024"/>
          </a:xfrm>
        </p:grpSpPr>
        <p:sp>
          <p:nvSpPr>
            <p:cNvPr id="16" name="Rectangle: Rounded Corners 17">
              <a:extLst>
                <a:ext uri="{FF2B5EF4-FFF2-40B4-BE49-F238E27FC236}">
                  <a16:creationId xmlns:a16="http://schemas.microsoft.com/office/drawing/2014/main" xmlns="" id="{C10BD580-E9C1-46CD-A3FC-551A651FC891}"/>
                </a:ext>
              </a:extLst>
            </p:cNvPr>
            <p:cNvSpPr/>
            <p:nvPr/>
          </p:nvSpPr>
          <p:spPr>
            <a:xfrm>
              <a:off x="76200" y="2355176"/>
              <a:ext cx="5181600" cy="35621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latin typeface="Cambria" panose="02040503050406030204" pitchFamily="18" charset="0"/>
                </a:rPr>
                <a:t>Syntax</a:t>
              </a:r>
            </a:p>
          </p:txBody>
        </p:sp>
        <p:sp>
          <p:nvSpPr>
            <p:cNvPr id="17" name="Rectangle: Rounded Corners 18">
              <a:extLst>
                <a:ext uri="{FF2B5EF4-FFF2-40B4-BE49-F238E27FC236}">
                  <a16:creationId xmlns:a16="http://schemas.microsoft.com/office/drawing/2014/main" xmlns="" id="{9CBF5F11-E6E5-4360-A02F-86FC9AAFA3AB}"/>
                </a:ext>
              </a:extLst>
            </p:cNvPr>
            <p:cNvSpPr/>
            <p:nvPr/>
          </p:nvSpPr>
          <p:spPr>
            <a:xfrm>
              <a:off x="88894" y="2724773"/>
              <a:ext cx="5168906" cy="268542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buClr>
                  <a:schemeClr val="dk1"/>
                </a:buClr>
                <a:buSzPts val="1100"/>
              </a:pPr>
              <a:r>
                <a:rPr lang="en-GB" b="1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SELECT</a:t>
              </a: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GB" dirty="0" err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cust.cust_id</a:t>
              </a: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</a:p>
            <a:p>
              <a:pPr lvl="0">
                <a:buClr>
                  <a:schemeClr val="dk1"/>
                </a:buClr>
                <a:buSzPts val="1100"/>
              </a:pP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</a:t>
              </a:r>
              <a:r>
                <a:rPr lang="en-GB" dirty="0" err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cust.contact_name</a:t>
              </a: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,</a:t>
              </a:r>
            </a:p>
            <a:p>
              <a:pPr lvl="0">
                <a:buClr>
                  <a:schemeClr val="dk1"/>
                </a:buClr>
                <a:buSzPts val="1100"/>
              </a:pP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</a:t>
              </a:r>
              <a:r>
                <a:rPr lang="en-GB" dirty="0" err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cust.telephone</a:t>
              </a: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</a:p>
            <a:p>
              <a:pPr lvl="0">
                <a:buClr>
                  <a:schemeClr val="dk1"/>
                </a:buClr>
                <a:buSzPts val="1100"/>
              </a:pP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</a:t>
              </a:r>
              <a:r>
                <a:rPr lang="en-GB" dirty="0" err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ord.order_date</a:t>
              </a: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</a:p>
            <a:p>
              <a:pPr lvl="0">
                <a:buClr>
                  <a:schemeClr val="dk1"/>
                </a:buClr>
                <a:buSzPts val="1100"/>
              </a:pP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</a:t>
              </a:r>
              <a:r>
                <a:rPr lang="en-GB" dirty="0" err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ord.shipper_id</a:t>
              </a:r>
              <a:endPara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>
                <a:buClr>
                  <a:schemeClr val="dk1"/>
                </a:buClr>
                <a:buSzPts val="1100"/>
              </a:pPr>
              <a:r>
                <a:rPr lang="en-GB" b="1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FROM</a:t>
              </a: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Customer </a:t>
              </a:r>
              <a:r>
                <a:rPr lang="en-GB" dirty="0" err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cust</a:t>
              </a:r>
              <a:endPara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>
                <a:buClr>
                  <a:schemeClr val="dk1"/>
                </a:buClr>
                <a:buSzPts val="1100"/>
              </a:pPr>
              <a:r>
                <a:rPr lang="en-GB" b="1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LEFT JOIN</a:t>
              </a: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Orders </a:t>
              </a:r>
              <a:r>
                <a:rPr lang="en-GB" dirty="0" err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ord</a:t>
              </a:r>
              <a:endPara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>
                <a:buClr>
                  <a:schemeClr val="dk1"/>
                </a:buClr>
                <a:buSzPts val="1100"/>
              </a:pPr>
              <a:r>
                <a:rPr lang="en-GB" b="1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ON</a:t>
              </a: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GB" dirty="0" err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cust.cust_id</a:t>
              </a: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n-GB" dirty="0" err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ord.cust_id</a:t>
              </a:r>
              <a:r>
                <a:rPr lang="en-GB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</a:p>
            <a:p>
              <a:pPr lvl="0">
                <a:buSzPts val="1100"/>
              </a:pPr>
              <a:endPara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BF4237C-8B1B-4C08-A281-604EC855C71B}"/>
              </a:ext>
            </a:extLst>
          </p:cNvPr>
          <p:cNvSpPr/>
          <p:nvPr/>
        </p:nvSpPr>
        <p:spPr>
          <a:xfrm>
            <a:off x="6132467" y="1937098"/>
            <a:ext cx="26522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LEFT JOIN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ensures to extract  matching records in both tables based on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cust_id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And for unmatched records, it pulls all the records from left table i.e. Customer, and shows NULL values for fields in the right table: Orders as there are no records.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A94A5E8-27EE-47B5-9469-5366728A14BA}"/>
              </a:ext>
            </a:extLst>
          </p:cNvPr>
          <p:cNvCxnSpPr>
            <a:cxnSpLocks/>
          </p:cNvCxnSpPr>
          <p:nvPr/>
        </p:nvCxnSpPr>
        <p:spPr>
          <a:xfrm>
            <a:off x="3581400" y="4114800"/>
            <a:ext cx="2438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211230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Right Join - Example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F2F2A63-E429-42EB-992B-B3D49387BF7D}"/>
              </a:ext>
            </a:extLst>
          </p:cNvPr>
          <p:cNvSpPr/>
          <p:nvPr/>
        </p:nvSpPr>
        <p:spPr>
          <a:xfrm>
            <a:off x="4062886" y="2362200"/>
            <a:ext cx="101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Output:</a:t>
            </a:r>
          </a:p>
        </p:txBody>
      </p:sp>
      <p:pic>
        <p:nvPicPr>
          <p:cNvPr id="5" name="Google Shape;277;p51">
            <a:extLst>
              <a:ext uri="{FF2B5EF4-FFF2-40B4-BE49-F238E27FC236}">
                <a16:creationId xmlns:a16="http://schemas.microsoft.com/office/drawing/2014/main" xmlns="" id="{BD163B0B-2B5C-4C21-A852-77BADBA96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05600" y="2893163"/>
            <a:ext cx="4332800" cy="10716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114948414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What is a Full Outer Join?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76378BF-B9FE-40FF-936C-F2E601A6E080}"/>
              </a:ext>
            </a:extLst>
          </p:cNvPr>
          <p:cNvGrpSpPr/>
          <p:nvPr/>
        </p:nvGrpSpPr>
        <p:grpSpPr>
          <a:xfrm>
            <a:off x="457200" y="1146111"/>
            <a:ext cx="8229600" cy="4565779"/>
            <a:chOff x="457200" y="920621"/>
            <a:chExt cx="8229600" cy="456577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xmlns="" id="{E373504B-F4C6-4655-8ACB-984E34225A08}"/>
                </a:ext>
              </a:extLst>
            </p:cNvPr>
            <p:cNvSpPr/>
            <p:nvPr/>
          </p:nvSpPr>
          <p:spPr>
            <a:xfrm>
              <a:off x="457200" y="920621"/>
              <a:ext cx="8229600" cy="4565779"/>
            </a:xfrm>
            <a:prstGeom prst="roundRect">
              <a:avLst/>
            </a:prstGeom>
            <a:noFill/>
            <a:ln w="53975" cap="flat" cmpd="sng">
              <a:solidFill>
                <a:srgbClr val="EA915D"/>
              </a:solidFill>
            </a:ln>
            <a:effectLst/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Cambria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3AAA73F5-D339-41FF-9CAB-92070D8337B5}"/>
                </a:ext>
              </a:extLst>
            </p:cNvPr>
            <p:cNvSpPr/>
            <p:nvPr/>
          </p:nvSpPr>
          <p:spPr>
            <a:xfrm>
              <a:off x="857250" y="1085195"/>
              <a:ext cx="742950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Full outer Joins helps to retrieve combination of Left and Right join results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The Full Outer Join keyword returns all records when there is a match in left (table1) or right (table2) table records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This can be visualized with the following Venn diagram</a:t>
              </a:r>
              <a:r>
                <a:rPr lang="en-US" sz="20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  <a:endParaRPr lang="en-US" sz="2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pic>
        <p:nvPicPr>
          <p:cNvPr id="8" name="Google Shape;290;p53">
            <a:extLst>
              <a:ext uri="{FF2B5EF4-FFF2-40B4-BE49-F238E27FC236}">
                <a16:creationId xmlns:a16="http://schemas.microsoft.com/office/drawing/2014/main" xmlns="" id="{73D62A51-4949-4FC4-89EB-D9D9161A266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28687" y="3733800"/>
            <a:ext cx="2486625" cy="142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9006538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Full Outer Join - Syntax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739B535-5796-4D7D-96DC-F199814A900B}"/>
              </a:ext>
            </a:extLst>
          </p:cNvPr>
          <p:cNvSpPr/>
          <p:nvPr/>
        </p:nvSpPr>
        <p:spPr>
          <a:xfrm>
            <a:off x="0" y="830149"/>
            <a:ext cx="9144000" cy="770050"/>
          </a:xfrm>
          <a:prstGeom prst="rect">
            <a:avLst/>
          </a:prstGeom>
          <a:solidFill>
            <a:srgbClr val="FDEADA">
              <a:alpha val="78822"/>
            </a:srgbClr>
          </a:solidFill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algn="ctr" defTabSz="455613" eaLnBrk="0" hangingPunct="0">
              <a:spcBef>
                <a:spcPct val="20000"/>
              </a:spcBef>
            </a:pPr>
            <a:r>
              <a:rPr lang="en-US" sz="2000" dirty="0">
                <a:latin typeface="Cambria" panose="02040503050406030204" pitchFamily="18" charset="0"/>
              </a:rPr>
              <a:t>You don't have FULL JOINS on MySQL, but you can sure emulate them</a:t>
            </a:r>
          </a:p>
        </p:txBody>
      </p:sp>
      <p:sp>
        <p:nvSpPr>
          <p:cNvPr id="16" name="Rectangle: Rounded Corners 17">
            <a:extLst>
              <a:ext uri="{FF2B5EF4-FFF2-40B4-BE49-F238E27FC236}">
                <a16:creationId xmlns:a16="http://schemas.microsoft.com/office/drawing/2014/main" xmlns="" id="{C10BD580-E9C1-46CD-A3FC-551A651FC891}"/>
              </a:ext>
            </a:extLst>
          </p:cNvPr>
          <p:cNvSpPr/>
          <p:nvPr/>
        </p:nvSpPr>
        <p:spPr>
          <a:xfrm>
            <a:off x="533400" y="1676400"/>
            <a:ext cx="5181600" cy="3562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Syntax</a:t>
            </a:r>
          </a:p>
        </p:txBody>
      </p:sp>
      <p:sp>
        <p:nvSpPr>
          <p:cNvPr id="17" name="Rectangle: Rounded Corners 18">
            <a:extLst>
              <a:ext uri="{FF2B5EF4-FFF2-40B4-BE49-F238E27FC236}">
                <a16:creationId xmlns:a16="http://schemas.microsoft.com/office/drawing/2014/main" xmlns="" id="{9CBF5F11-E6E5-4360-A02F-86FC9AAFA3AB}"/>
              </a:ext>
            </a:extLst>
          </p:cNvPr>
          <p:cNvSpPr/>
          <p:nvPr/>
        </p:nvSpPr>
        <p:spPr>
          <a:xfrm>
            <a:off x="546094" y="2045997"/>
            <a:ext cx="5168906" cy="435480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GB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cust.cust_id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cust.contact_name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ord.order_date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ord.shipper_id</a:t>
            </a:r>
            <a:endParaRPr lang="en-GB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GB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Customer </a:t>
            </a:r>
            <a:r>
              <a:rPr lang="en-GB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</a:t>
            </a:r>
            <a:endParaRPr lang="en-GB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GB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 JOIN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Orders </a:t>
            </a:r>
            <a:r>
              <a:rPr lang="en-GB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</a:t>
            </a:r>
            <a:endParaRPr lang="en-GB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GB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cust.cust_id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ord.cust_id</a:t>
            </a:r>
            <a:endParaRPr lang="en-GB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GB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GB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cust.cust_id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cust.contact_name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ord.order_date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ord.shipper_id</a:t>
            </a:r>
            <a:endParaRPr lang="en-GB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GB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Customer </a:t>
            </a:r>
            <a:r>
              <a:rPr lang="en-GB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</a:t>
            </a:r>
            <a:endParaRPr lang="en-GB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GB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RIGHT JOIN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Orders </a:t>
            </a:r>
            <a:r>
              <a:rPr lang="en-GB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</a:t>
            </a:r>
            <a:endParaRPr lang="en-GB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GB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-GB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cust.cust_id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ord.cust_id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BF4237C-8B1B-4C08-A281-604EC855C71B}"/>
              </a:ext>
            </a:extLst>
          </p:cNvPr>
          <p:cNvSpPr/>
          <p:nvPr/>
        </p:nvSpPr>
        <p:spPr>
          <a:xfrm>
            <a:off x="5943600" y="2011739"/>
            <a:ext cx="2514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FULL OUTER JOIN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combines LEFT and RIGHT JOINS to retrieve valid data only and leave other invalid fields blank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purpose of FULL Join is to avoid invalid data fields to show as blank</a:t>
            </a:r>
          </a:p>
        </p:txBody>
      </p:sp>
    </p:spTree>
    <p:extLst>
      <p:ext uri="{BB962C8B-B14F-4D97-AF65-F5344CB8AC3E}">
        <p14:creationId xmlns:p14="http://schemas.microsoft.com/office/powerpoint/2010/main" val="1752938844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Full Outer Join - Example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F2F2A63-E429-42EB-992B-B3D49387BF7D}"/>
              </a:ext>
            </a:extLst>
          </p:cNvPr>
          <p:cNvSpPr/>
          <p:nvPr/>
        </p:nvSpPr>
        <p:spPr>
          <a:xfrm>
            <a:off x="4062887" y="1981200"/>
            <a:ext cx="101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Output:</a:t>
            </a:r>
          </a:p>
        </p:txBody>
      </p:sp>
      <p:pic>
        <p:nvPicPr>
          <p:cNvPr id="6" name="Google Shape;306;p55">
            <a:extLst>
              <a:ext uri="{FF2B5EF4-FFF2-40B4-BE49-F238E27FC236}">
                <a16:creationId xmlns:a16="http://schemas.microsoft.com/office/drawing/2014/main" xmlns="" id="{B507F5C3-E6F4-404D-A8CE-869B3241DE3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21731" y="2550319"/>
            <a:ext cx="4300538" cy="17573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265059569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Self-Join - Create Employee Table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739B535-5796-4D7D-96DC-F199814A900B}"/>
              </a:ext>
            </a:extLst>
          </p:cNvPr>
          <p:cNvSpPr/>
          <p:nvPr/>
        </p:nvSpPr>
        <p:spPr>
          <a:xfrm>
            <a:off x="0" y="830149"/>
            <a:ext cx="9144000" cy="1074852"/>
          </a:xfrm>
          <a:prstGeom prst="rect">
            <a:avLst/>
          </a:prstGeom>
          <a:solidFill>
            <a:srgbClr val="FDEADA">
              <a:alpha val="78822"/>
            </a:srgbClr>
          </a:solidFill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algn="ctr" defTabSz="455613" eaLnBrk="0" hangingPunct="0">
              <a:spcBef>
                <a:spcPct val="20000"/>
              </a:spcBef>
            </a:pPr>
            <a:r>
              <a:rPr lang="en-US" sz="2000" dirty="0">
                <a:latin typeface="Cambria" panose="02040503050406030204" pitchFamily="18" charset="0"/>
              </a:rPr>
              <a:t>Create an employee table with sample data having employee details only</a:t>
            </a:r>
          </a:p>
        </p:txBody>
      </p:sp>
      <p:sp>
        <p:nvSpPr>
          <p:cNvPr id="16" name="Rectangle: Rounded Corners 17">
            <a:extLst>
              <a:ext uri="{FF2B5EF4-FFF2-40B4-BE49-F238E27FC236}">
                <a16:creationId xmlns:a16="http://schemas.microsoft.com/office/drawing/2014/main" xmlns="" id="{C10BD580-E9C1-46CD-A3FC-551A651FC891}"/>
              </a:ext>
            </a:extLst>
          </p:cNvPr>
          <p:cNvSpPr/>
          <p:nvPr/>
        </p:nvSpPr>
        <p:spPr>
          <a:xfrm>
            <a:off x="114300" y="2344995"/>
            <a:ext cx="8915400" cy="39186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Syntax</a:t>
            </a:r>
          </a:p>
        </p:txBody>
      </p:sp>
      <p:sp>
        <p:nvSpPr>
          <p:cNvPr id="17" name="Rectangle: Rounded Corners 18">
            <a:extLst>
              <a:ext uri="{FF2B5EF4-FFF2-40B4-BE49-F238E27FC236}">
                <a16:creationId xmlns:a16="http://schemas.microsoft.com/office/drawing/2014/main" xmlns="" id="{9CBF5F11-E6E5-4360-A02F-86FC9AAFA3AB}"/>
              </a:ext>
            </a:extLst>
          </p:cNvPr>
          <p:cNvSpPr/>
          <p:nvPr/>
        </p:nvSpPr>
        <p:spPr>
          <a:xfrm>
            <a:off x="136142" y="2751584"/>
            <a:ext cx="8893559" cy="107485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employee (Name VARCHAR(20),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		   Age int,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		   City  VARCHAR(20),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Salary int);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B302C2F-CAB6-40C8-88C3-3C95BCD679CE}"/>
              </a:ext>
            </a:extLst>
          </p:cNvPr>
          <p:cNvSpPr/>
          <p:nvPr/>
        </p:nvSpPr>
        <p:spPr>
          <a:xfrm>
            <a:off x="148432" y="1940332"/>
            <a:ext cx="1464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sng" dirty="0">
                <a:latin typeface="Cambria" panose="02040503050406030204" pitchFamily="18" charset="0"/>
                <a:ea typeface="Cambria" panose="02040503050406030204" pitchFamily="18" charset="0"/>
              </a:rPr>
              <a:t>Create Table:</a:t>
            </a:r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xmlns="" id="{F736F9AC-E7DB-433F-8994-FC90EF8C4123}"/>
              </a:ext>
            </a:extLst>
          </p:cNvPr>
          <p:cNvSpPr/>
          <p:nvPr/>
        </p:nvSpPr>
        <p:spPr>
          <a:xfrm>
            <a:off x="114300" y="4267200"/>
            <a:ext cx="8915400" cy="39186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Syntax</a:t>
            </a:r>
          </a:p>
        </p:txBody>
      </p:sp>
      <p:sp>
        <p:nvSpPr>
          <p:cNvPr id="10" name="Rectangle: Rounded Corners 18">
            <a:extLst>
              <a:ext uri="{FF2B5EF4-FFF2-40B4-BE49-F238E27FC236}">
                <a16:creationId xmlns:a16="http://schemas.microsoft.com/office/drawing/2014/main" xmlns="" id="{D51F8178-CE08-423E-9179-484117BF0D1C}"/>
              </a:ext>
            </a:extLst>
          </p:cNvPr>
          <p:cNvSpPr/>
          <p:nvPr/>
        </p:nvSpPr>
        <p:spPr>
          <a:xfrm>
            <a:off x="136142" y="4673788"/>
            <a:ext cx="8893559" cy="180321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endParaRPr lang="en-US" sz="1600" b="1" dirty="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employee (Name, Age, City, Salary)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Values ('</a:t>
            </a:r>
            <a:r>
              <a:rPr lang="en-US" sz="1600" dirty="0" err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Allex</a:t>
            </a: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', 34, 'New York', 50000),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('Mia', 25, 'Texas', 30000),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('Sara', 30, 'California', 67000),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('Allen', 29, 'New York', 45000),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('John',45, 'Texas', 55000); </a:t>
            </a:r>
          </a:p>
          <a:p>
            <a:pPr lvl="0">
              <a:buClr>
                <a:schemeClr val="dk1"/>
              </a:buClr>
              <a:buSzPts val="1100"/>
            </a:pPr>
            <a:endParaRPr lang="en-US" sz="1600" dirty="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3F17C53-4476-44E8-AEA8-859BA9CFD7FA}"/>
              </a:ext>
            </a:extLst>
          </p:cNvPr>
          <p:cNvSpPr/>
          <p:nvPr/>
        </p:nvSpPr>
        <p:spPr>
          <a:xfrm>
            <a:off x="76200" y="3841162"/>
            <a:ext cx="1680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sng" dirty="0">
                <a:latin typeface="Cambria" panose="02040503050406030204" pitchFamily="18" charset="0"/>
                <a:ea typeface="Cambria" panose="02040503050406030204" pitchFamily="18" charset="0"/>
              </a:rPr>
              <a:t>Insert Records:</a:t>
            </a:r>
          </a:p>
        </p:txBody>
      </p:sp>
    </p:spTree>
    <p:extLst>
      <p:ext uri="{BB962C8B-B14F-4D97-AF65-F5344CB8AC3E}">
        <p14:creationId xmlns:p14="http://schemas.microsoft.com/office/powerpoint/2010/main" val="3662280961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CURDATE()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739B535-5796-4D7D-96DC-F199814A900B}"/>
              </a:ext>
            </a:extLst>
          </p:cNvPr>
          <p:cNvSpPr/>
          <p:nvPr/>
        </p:nvSpPr>
        <p:spPr>
          <a:xfrm>
            <a:off x="0" y="830149"/>
            <a:ext cx="9144000" cy="1074852"/>
          </a:xfrm>
          <a:prstGeom prst="rect">
            <a:avLst/>
          </a:prstGeom>
          <a:solidFill>
            <a:srgbClr val="FDEADA">
              <a:alpha val="78822"/>
            </a:srgbClr>
          </a:solidFill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algn="ctr" defTabSz="455613" eaLnBrk="0" hangingPunct="0">
              <a:spcBef>
                <a:spcPct val="20000"/>
              </a:spcBef>
            </a:pPr>
            <a:r>
              <a:rPr lang="en-US" sz="2000" dirty="0">
                <a:latin typeface="Cambria" panose="02040503050406030204" pitchFamily="18" charset="0"/>
              </a:rPr>
              <a:t>Use CURDATE() function to get the current system date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F24403DE-AC7E-4CE3-8F3D-F1C26D431A61}"/>
              </a:ext>
            </a:extLst>
          </p:cNvPr>
          <p:cNvGrpSpPr/>
          <p:nvPr/>
        </p:nvGrpSpPr>
        <p:grpSpPr>
          <a:xfrm>
            <a:off x="2402338" y="2355176"/>
            <a:ext cx="4339324" cy="921424"/>
            <a:chOff x="2264735" y="3933056"/>
            <a:chExt cx="4339324" cy="921424"/>
          </a:xfrm>
        </p:grpSpPr>
        <p:sp>
          <p:nvSpPr>
            <p:cNvPr id="16" name="Rectangle: Rounded Corners 17">
              <a:extLst>
                <a:ext uri="{FF2B5EF4-FFF2-40B4-BE49-F238E27FC236}">
                  <a16:creationId xmlns:a16="http://schemas.microsoft.com/office/drawing/2014/main" xmlns="" id="{C10BD580-E9C1-46CD-A3FC-551A651FC891}"/>
                </a:ext>
              </a:extLst>
            </p:cNvPr>
            <p:cNvSpPr/>
            <p:nvPr/>
          </p:nvSpPr>
          <p:spPr>
            <a:xfrm>
              <a:off x="2264735" y="3933056"/>
              <a:ext cx="4339324" cy="35621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latin typeface="Cambria" panose="02040503050406030204" pitchFamily="18" charset="0"/>
                </a:rPr>
                <a:t>Syntax</a:t>
              </a:r>
            </a:p>
          </p:txBody>
        </p:sp>
        <p:sp>
          <p:nvSpPr>
            <p:cNvPr id="17" name="Rectangle: Rounded Corners 18">
              <a:extLst>
                <a:ext uri="{FF2B5EF4-FFF2-40B4-BE49-F238E27FC236}">
                  <a16:creationId xmlns:a16="http://schemas.microsoft.com/office/drawing/2014/main" xmlns="" id="{9CBF5F11-E6E5-4360-A02F-86FC9AAFA3AB}"/>
                </a:ext>
              </a:extLst>
            </p:cNvPr>
            <p:cNvSpPr/>
            <p:nvPr/>
          </p:nvSpPr>
          <p:spPr>
            <a:xfrm>
              <a:off x="2275366" y="4302653"/>
              <a:ext cx="4328693" cy="55182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GB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SELECT CURDATE();</a:t>
              </a:r>
            </a:p>
          </p:txBody>
        </p:sp>
      </p:grpSp>
      <p:pic>
        <p:nvPicPr>
          <p:cNvPr id="9" name="Google Shape;159;p35">
            <a:extLst>
              <a:ext uri="{FF2B5EF4-FFF2-40B4-BE49-F238E27FC236}">
                <a16:creationId xmlns:a16="http://schemas.microsoft.com/office/drawing/2014/main" xmlns="" id="{F5555E75-6D02-49DE-95A3-E0DE40C034E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86187" y="3837039"/>
            <a:ext cx="1571625" cy="533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266410264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Self Join - Example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76378BF-B9FE-40FF-936C-F2E601A6E080}"/>
              </a:ext>
            </a:extLst>
          </p:cNvPr>
          <p:cNvGrpSpPr/>
          <p:nvPr/>
        </p:nvGrpSpPr>
        <p:grpSpPr>
          <a:xfrm>
            <a:off x="457200" y="1146111"/>
            <a:ext cx="8229600" cy="1444689"/>
            <a:chOff x="457200" y="920621"/>
            <a:chExt cx="8229600" cy="5104223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xmlns="" id="{E373504B-F4C6-4655-8ACB-984E34225A08}"/>
                </a:ext>
              </a:extLst>
            </p:cNvPr>
            <p:cNvSpPr/>
            <p:nvPr/>
          </p:nvSpPr>
          <p:spPr>
            <a:xfrm>
              <a:off x="457200" y="920621"/>
              <a:ext cx="8229600" cy="5104223"/>
            </a:xfrm>
            <a:prstGeom prst="roundRect">
              <a:avLst/>
            </a:prstGeom>
            <a:noFill/>
            <a:ln w="53975" cap="flat" cmpd="sng">
              <a:solidFill>
                <a:srgbClr val="EA915D"/>
              </a:solidFill>
            </a:ln>
            <a:effectLst/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Cambria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3AAA73F5-D339-41FF-9CAB-92070D8337B5}"/>
                </a:ext>
              </a:extLst>
            </p:cNvPr>
            <p:cNvSpPr/>
            <p:nvPr/>
          </p:nvSpPr>
          <p:spPr>
            <a:xfrm>
              <a:off x="800100" y="1085196"/>
              <a:ext cx="7124700" cy="46758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latin typeface="Cambria" panose="02040503050406030204" pitchFamily="18" charset="0"/>
                  <a:ea typeface="Cambria" panose="02040503050406030204" pitchFamily="18" charset="0"/>
                </a:rPr>
                <a:t>SELF JOIN </a:t>
              </a:r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is usually applied when we see meaningful data in a same table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It means joining the same table to itself for multiple times</a:t>
              </a:r>
            </a:p>
          </p:txBody>
        </p:sp>
      </p:grp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xmlns="" id="{AA4F02E6-1F7A-45E1-99E9-48379FFE4A25}"/>
              </a:ext>
            </a:extLst>
          </p:cNvPr>
          <p:cNvSpPr/>
          <p:nvPr/>
        </p:nvSpPr>
        <p:spPr>
          <a:xfrm>
            <a:off x="471948" y="2895600"/>
            <a:ext cx="5181600" cy="3562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Syntax</a:t>
            </a:r>
          </a:p>
        </p:txBody>
      </p:sp>
      <p:sp>
        <p:nvSpPr>
          <p:cNvPr id="9" name="Rectangle: Rounded Corners 18">
            <a:extLst>
              <a:ext uri="{FF2B5EF4-FFF2-40B4-BE49-F238E27FC236}">
                <a16:creationId xmlns:a16="http://schemas.microsoft.com/office/drawing/2014/main" xmlns="" id="{FD059370-2742-46EA-8743-0EF8C33E61E9}"/>
              </a:ext>
            </a:extLst>
          </p:cNvPr>
          <p:cNvSpPr/>
          <p:nvPr/>
        </p:nvSpPr>
        <p:spPr>
          <a:xfrm>
            <a:off x="484642" y="3265198"/>
            <a:ext cx="5168906" cy="191640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DISTINCT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b.Name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b.Age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b.City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b.Salary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emp AS a,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emp AS b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a.City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b.City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a.Salary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 50000;</a:t>
            </a:r>
            <a:endParaRPr lang="en-GB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B47837F-3909-496E-9399-E907BB0688F4}"/>
              </a:ext>
            </a:extLst>
          </p:cNvPr>
          <p:cNvSpPr/>
          <p:nvPr/>
        </p:nvSpPr>
        <p:spPr>
          <a:xfrm>
            <a:off x="6019801" y="3196681"/>
            <a:ext cx="2652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 self join to get employees from the same city and having a salary higher than 50000</a:t>
            </a:r>
          </a:p>
        </p:txBody>
      </p:sp>
    </p:spTree>
    <p:extLst>
      <p:ext uri="{BB962C8B-B14F-4D97-AF65-F5344CB8AC3E}">
        <p14:creationId xmlns:p14="http://schemas.microsoft.com/office/powerpoint/2010/main" val="645873912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Self Join - Example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F2F2A63-E429-42EB-992B-B3D49387BF7D}"/>
              </a:ext>
            </a:extLst>
          </p:cNvPr>
          <p:cNvSpPr/>
          <p:nvPr/>
        </p:nvSpPr>
        <p:spPr>
          <a:xfrm>
            <a:off x="4062886" y="2362200"/>
            <a:ext cx="101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Output:</a:t>
            </a:r>
          </a:p>
        </p:txBody>
      </p:sp>
      <p:pic>
        <p:nvPicPr>
          <p:cNvPr id="5" name="Google Shape;335;p59">
            <a:extLst>
              <a:ext uri="{FF2B5EF4-FFF2-40B4-BE49-F238E27FC236}">
                <a16:creationId xmlns:a16="http://schemas.microsoft.com/office/drawing/2014/main" xmlns="" id="{3133680D-484B-4DB8-8974-18B245A2844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14663" y="2864644"/>
            <a:ext cx="3114675" cy="11287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234821899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Box 2"/>
          <p:cNvSpPr txBox="1">
            <a:spLocks noChangeArrowheads="1"/>
          </p:cNvSpPr>
          <p:nvPr/>
        </p:nvSpPr>
        <p:spPr bwMode="auto">
          <a:xfrm>
            <a:off x="0" y="0"/>
            <a:ext cx="3506666" cy="6858000"/>
          </a:xfrm>
          <a:prstGeom prst="rect">
            <a:avLst/>
          </a:prstGeom>
          <a:solidFill>
            <a:srgbClr val="0356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defTabSz="477838"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F2915A"/>
              </a:solidFill>
              <a:latin typeface="Trebuchet MS" pitchFamily="34" charset="0"/>
            </a:endParaRPr>
          </a:p>
        </p:txBody>
      </p:sp>
      <p:pic>
        <p:nvPicPr>
          <p:cNvPr id="162819" name="Picture 3" descr="120616---Final-Logo-Transpar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05"/>
          <a:stretch>
            <a:fillRect/>
          </a:stretch>
        </p:blipFill>
        <p:spPr bwMode="auto">
          <a:xfrm>
            <a:off x="6573716" y="71438"/>
            <a:ext cx="2434004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820" name="TextBox 10"/>
          <p:cNvSpPr txBox="1">
            <a:spLocks noChangeArrowheads="1"/>
          </p:cNvSpPr>
          <p:nvPr/>
        </p:nvSpPr>
        <p:spPr bwMode="auto">
          <a:xfrm>
            <a:off x="7101268" y="4032250"/>
            <a:ext cx="197973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defTabSz="477838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7F7F7F"/>
                </a:solidFill>
                <a:latin typeface="Cambria" pitchFamily="18" charset="0"/>
              </a:rPr>
              <a:t>Thank you</a:t>
            </a: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5580185" y="4379913"/>
            <a:ext cx="3519854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477838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7F7F7F"/>
                </a:solidFill>
                <a:latin typeface="Cambria" pitchFamily="18" charset="0"/>
                <a:ea typeface="MS PGothic" pitchFamily="34" charset="-128"/>
              </a:rPr>
              <a:t>Mumbai | Bangalore | Pune | Chennai | Jaipur</a:t>
            </a:r>
          </a:p>
        </p:txBody>
      </p:sp>
      <p:pic>
        <p:nvPicPr>
          <p:cNvPr id="162822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623" y="5880129"/>
            <a:ext cx="15430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823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022" y="5880129"/>
            <a:ext cx="3069981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824" name="Rectangle 16"/>
          <p:cNvSpPr>
            <a:spLocks noChangeArrowheads="1"/>
          </p:cNvSpPr>
          <p:nvPr/>
        </p:nvSpPr>
        <p:spPr bwMode="auto">
          <a:xfrm>
            <a:off x="3506666" y="5576888"/>
            <a:ext cx="3519854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477838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35642"/>
                </a:solidFill>
                <a:latin typeface="Cambria" pitchFamily="18" charset="0"/>
                <a:ea typeface="MS PGothic" pitchFamily="34" charset="-128"/>
              </a:rPr>
              <a:t>ACCREDITED TRAINING PARTNER: </a:t>
            </a:r>
          </a:p>
        </p:txBody>
      </p:sp>
    </p:spTree>
    <p:extLst>
      <p:ext uri="{BB962C8B-B14F-4D97-AF65-F5344CB8AC3E}">
        <p14:creationId xmlns:p14="http://schemas.microsoft.com/office/powerpoint/2010/main" val="1089900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DATE_FORMAT()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739B535-5796-4D7D-96DC-F199814A900B}"/>
              </a:ext>
            </a:extLst>
          </p:cNvPr>
          <p:cNvSpPr/>
          <p:nvPr/>
        </p:nvSpPr>
        <p:spPr>
          <a:xfrm>
            <a:off x="0" y="830149"/>
            <a:ext cx="9144000" cy="1074852"/>
          </a:xfrm>
          <a:prstGeom prst="rect">
            <a:avLst/>
          </a:prstGeom>
          <a:solidFill>
            <a:srgbClr val="FDEADA">
              <a:alpha val="78822"/>
            </a:srgbClr>
          </a:solidFill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algn="ctr" defTabSz="455613" eaLnBrk="0" hangingPunct="0">
              <a:spcBef>
                <a:spcPct val="20000"/>
              </a:spcBef>
            </a:pPr>
            <a:r>
              <a:rPr lang="en-US" sz="2000" dirty="0">
                <a:latin typeface="Cambria" panose="02040503050406030204" pitchFamily="18" charset="0"/>
              </a:rPr>
              <a:t>Get the date as mm/dd/</a:t>
            </a:r>
            <a:r>
              <a:rPr lang="en-US" sz="2000" dirty="0" err="1">
                <a:latin typeface="Cambria" panose="02040503050406030204" pitchFamily="18" charset="0"/>
              </a:rPr>
              <a:t>yy</a:t>
            </a:r>
            <a:r>
              <a:rPr lang="en-US" sz="2000" dirty="0">
                <a:latin typeface="Cambria" panose="02040503050406030204" pitchFamily="18" charset="0"/>
              </a:rPr>
              <a:t> format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F24403DE-AC7E-4CE3-8F3D-F1C26D431A61}"/>
              </a:ext>
            </a:extLst>
          </p:cNvPr>
          <p:cNvGrpSpPr/>
          <p:nvPr/>
        </p:nvGrpSpPr>
        <p:grpSpPr>
          <a:xfrm>
            <a:off x="990600" y="2355176"/>
            <a:ext cx="7162800" cy="921424"/>
            <a:chOff x="2264735" y="3933056"/>
            <a:chExt cx="4339324" cy="921424"/>
          </a:xfrm>
        </p:grpSpPr>
        <p:sp>
          <p:nvSpPr>
            <p:cNvPr id="16" name="Rectangle: Rounded Corners 17">
              <a:extLst>
                <a:ext uri="{FF2B5EF4-FFF2-40B4-BE49-F238E27FC236}">
                  <a16:creationId xmlns:a16="http://schemas.microsoft.com/office/drawing/2014/main" xmlns="" id="{C10BD580-E9C1-46CD-A3FC-551A651FC891}"/>
                </a:ext>
              </a:extLst>
            </p:cNvPr>
            <p:cNvSpPr/>
            <p:nvPr/>
          </p:nvSpPr>
          <p:spPr>
            <a:xfrm>
              <a:off x="2264735" y="3933056"/>
              <a:ext cx="4339324" cy="35621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latin typeface="Cambria" panose="02040503050406030204" pitchFamily="18" charset="0"/>
                </a:rPr>
                <a:t>Syntax</a:t>
              </a:r>
            </a:p>
          </p:txBody>
        </p:sp>
        <p:sp>
          <p:nvSpPr>
            <p:cNvPr id="17" name="Rectangle: Rounded Corners 18">
              <a:extLst>
                <a:ext uri="{FF2B5EF4-FFF2-40B4-BE49-F238E27FC236}">
                  <a16:creationId xmlns:a16="http://schemas.microsoft.com/office/drawing/2014/main" xmlns="" id="{9CBF5F11-E6E5-4360-A02F-86FC9AAFA3AB}"/>
                </a:ext>
              </a:extLst>
            </p:cNvPr>
            <p:cNvSpPr/>
            <p:nvPr/>
          </p:nvSpPr>
          <p:spPr>
            <a:xfrm>
              <a:off x="2275366" y="4302653"/>
              <a:ext cx="4328693" cy="55182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SELECT DATE_FORMAT(CURDATE(), '%m/%d/%Y') today;</a:t>
              </a:r>
              <a:endParaRPr lang="en-GB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pic>
        <p:nvPicPr>
          <p:cNvPr id="8" name="Google Shape;168;p36">
            <a:extLst>
              <a:ext uri="{FF2B5EF4-FFF2-40B4-BE49-F238E27FC236}">
                <a16:creationId xmlns:a16="http://schemas.microsoft.com/office/drawing/2014/main" xmlns="" id="{7274681E-E1CC-4352-9242-B13AD668A72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48201" y="3810000"/>
            <a:ext cx="1847598" cy="4941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959470028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How to query date?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739B535-5796-4D7D-96DC-F199814A900B}"/>
              </a:ext>
            </a:extLst>
          </p:cNvPr>
          <p:cNvSpPr/>
          <p:nvPr/>
        </p:nvSpPr>
        <p:spPr>
          <a:xfrm>
            <a:off x="0" y="830149"/>
            <a:ext cx="9144000" cy="1074852"/>
          </a:xfrm>
          <a:prstGeom prst="rect">
            <a:avLst/>
          </a:prstGeom>
          <a:solidFill>
            <a:srgbClr val="FDEADA">
              <a:alpha val="78822"/>
            </a:srgbClr>
          </a:solidFill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algn="ctr" defTabSz="455613" eaLnBrk="0" hangingPunct="0">
              <a:spcBef>
                <a:spcPct val="20000"/>
              </a:spcBef>
            </a:pPr>
            <a:r>
              <a:rPr lang="en-US" sz="2000" dirty="0">
                <a:latin typeface="Cambria" panose="02040503050406030204" pitchFamily="18" charset="0"/>
              </a:rPr>
              <a:t>Create a table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0154A3BF-5179-4061-A1A4-CB9D16B3535A}"/>
              </a:ext>
            </a:extLst>
          </p:cNvPr>
          <p:cNvGrpSpPr/>
          <p:nvPr/>
        </p:nvGrpSpPr>
        <p:grpSpPr>
          <a:xfrm>
            <a:off x="1600200" y="2355176"/>
            <a:ext cx="5943600" cy="2750224"/>
            <a:chOff x="990600" y="2355176"/>
            <a:chExt cx="5943600" cy="2750224"/>
          </a:xfrm>
        </p:grpSpPr>
        <p:sp>
          <p:nvSpPr>
            <p:cNvPr id="16" name="Rectangle: Rounded Corners 17">
              <a:extLst>
                <a:ext uri="{FF2B5EF4-FFF2-40B4-BE49-F238E27FC236}">
                  <a16:creationId xmlns:a16="http://schemas.microsoft.com/office/drawing/2014/main" xmlns="" id="{C10BD580-E9C1-46CD-A3FC-551A651FC891}"/>
                </a:ext>
              </a:extLst>
            </p:cNvPr>
            <p:cNvSpPr/>
            <p:nvPr/>
          </p:nvSpPr>
          <p:spPr>
            <a:xfrm>
              <a:off x="990600" y="2355176"/>
              <a:ext cx="5943600" cy="35621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latin typeface="Cambria" panose="02040503050406030204" pitchFamily="18" charset="0"/>
                </a:rPr>
                <a:t>Syntax</a:t>
              </a:r>
            </a:p>
          </p:txBody>
        </p:sp>
        <p:sp>
          <p:nvSpPr>
            <p:cNvPr id="17" name="Rectangle: Rounded Corners 18">
              <a:extLst>
                <a:ext uri="{FF2B5EF4-FFF2-40B4-BE49-F238E27FC236}">
                  <a16:creationId xmlns:a16="http://schemas.microsoft.com/office/drawing/2014/main" xmlns="" id="{9CBF5F11-E6E5-4360-A02F-86FC9AAFA3AB}"/>
                </a:ext>
              </a:extLst>
            </p:cNvPr>
            <p:cNvSpPr/>
            <p:nvPr/>
          </p:nvSpPr>
          <p:spPr>
            <a:xfrm>
              <a:off x="1005161" y="2724773"/>
              <a:ext cx="5929039" cy="238062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CREATE TABLE </a:t>
              </a:r>
              <a:r>
                <a:rPr lang="en-US" dirty="0" err="1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SalesOrders</a:t>
              </a:r>
              <a:r>
                <a:rPr lang="en-US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</a:t>
              </a:r>
            </a:p>
            <a:p>
              <a:pPr lvl="0"/>
              <a:r>
                <a:rPr lang="en-US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ID INTEGER,</a:t>
              </a:r>
            </a:p>
            <a:p>
              <a:pPr lvl="0"/>
              <a:r>
                <a:rPr lang="en-US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dirty="0" err="1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CustomerID</a:t>
              </a:r>
              <a:r>
                <a:rPr lang="en-US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Integer,</a:t>
              </a:r>
            </a:p>
            <a:p>
              <a:pPr lvl="0"/>
              <a:r>
                <a:rPr lang="en-US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dirty="0" err="1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OrderDate</a:t>
              </a:r>
              <a:r>
                <a:rPr lang="en-US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Date,</a:t>
              </a:r>
            </a:p>
            <a:p>
              <a:pPr lvl="0"/>
              <a:r>
                <a:rPr lang="en-US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dirty="0" err="1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FinancialCode</a:t>
              </a:r>
              <a:r>
                <a:rPr lang="en-US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Char( 2 ),</a:t>
              </a:r>
            </a:p>
            <a:p>
              <a:pPr lvl="0"/>
              <a:r>
                <a:rPr lang="en-US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Region Char( 7 ),</a:t>
              </a:r>
            </a:p>
            <a:p>
              <a:pPr lvl="0"/>
              <a:r>
                <a:rPr lang="en-US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dirty="0" err="1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SalesRepresentative</a:t>
              </a:r>
              <a:r>
                <a:rPr lang="en-US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Integer);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1878190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1A777E-C5AE-4165-BA9F-B6D3B18B458C}"/>
              </a:ext>
            </a:extLst>
          </p:cNvPr>
          <p:cNvSpPr txBox="1">
            <a:spLocks/>
          </p:cNvSpPr>
          <p:nvPr/>
        </p:nvSpPr>
        <p:spPr bwMode="auto">
          <a:xfrm>
            <a:off x="-1588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How to query date?</a:t>
            </a:r>
          </a:p>
          <a:p>
            <a:pPr algn="l"/>
            <a:endParaRPr lang="en-US" sz="2400" b="1" dirty="0">
              <a:latin typeface="Cambria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739B535-5796-4D7D-96DC-F199814A900B}"/>
              </a:ext>
            </a:extLst>
          </p:cNvPr>
          <p:cNvSpPr/>
          <p:nvPr/>
        </p:nvSpPr>
        <p:spPr>
          <a:xfrm>
            <a:off x="0" y="830149"/>
            <a:ext cx="9144000" cy="1074852"/>
          </a:xfrm>
          <a:prstGeom prst="rect">
            <a:avLst/>
          </a:prstGeom>
          <a:solidFill>
            <a:srgbClr val="FDEADA">
              <a:alpha val="78822"/>
            </a:srgbClr>
          </a:solidFill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algn="ctr" defTabSz="455613" eaLnBrk="0" hangingPunct="0">
              <a:spcBef>
                <a:spcPct val="20000"/>
              </a:spcBef>
            </a:pPr>
            <a:r>
              <a:rPr lang="en-US" sz="2000" dirty="0">
                <a:latin typeface="Cambria" panose="02040503050406030204" pitchFamily="18" charset="0"/>
              </a:rPr>
              <a:t>Insert the values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968EE093-CE44-4989-9C23-1389A163B38E}"/>
              </a:ext>
            </a:extLst>
          </p:cNvPr>
          <p:cNvGrpSpPr/>
          <p:nvPr/>
        </p:nvGrpSpPr>
        <p:grpSpPr>
          <a:xfrm>
            <a:off x="114300" y="2344995"/>
            <a:ext cx="8915400" cy="3665650"/>
            <a:chOff x="1600200" y="2355176"/>
            <a:chExt cx="5943600" cy="3332152"/>
          </a:xfrm>
        </p:grpSpPr>
        <p:sp>
          <p:nvSpPr>
            <p:cNvPr id="16" name="Rectangle: Rounded Corners 17">
              <a:extLst>
                <a:ext uri="{FF2B5EF4-FFF2-40B4-BE49-F238E27FC236}">
                  <a16:creationId xmlns:a16="http://schemas.microsoft.com/office/drawing/2014/main" xmlns="" id="{C10BD580-E9C1-46CD-A3FC-551A651FC891}"/>
                </a:ext>
              </a:extLst>
            </p:cNvPr>
            <p:cNvSpPr/>
            <p:nvPr/>
          </p:nvSpPr>
          <p:spPr>
            <a:xfrm>
              <a:off x="1600200" y="2355176"/>
              <a:ext cx="5943600" cy="35621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latin typeface="Cambria" panose="02040503050406030204" pitchFamily="18" charset="0"/>
                </a:rPr>
                <a:t>Syntax</a:t>
              </a:r>
            </a:p>
          </p:txBody>
        </p:sp>
        <p:sp>
          <p:nvSpPr>
            <p:cNvPr id="17" name="Rectangle: Rounded Corners 18">
              <a:extLst>
                <a:ext uri="{FF2B5EF4-FFF2-40B4-BE49-F238E27FC236}">
                  <a16:creationId xmlns:a16="http://schemas.microsoft.com/office/drawing/2014/main" xmlns="" id="{9CBF5F11-E6E5-4360-A02F-86FC9AAFA3AB}"/>
                </a:ext>
              </a:extLst>
            </p:cNvPr>
            <p:cNvSpPr/>
            <p:nvPr/>
          </p:nvSpPr>
          <p:spPr>
            <a:xfrm>
              <a:off x="1614761" y="2724773"/>
              <a:ext cx="5929039" cy="296255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sz="1600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INSERT INTO </a:t>
              </a:r>
              <a:r>
                <a:rPr lang="en-US" sz="1600" dirty="0" err="1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SalesOrders</a:t>
              </a:r>
              <a:r>
                <a:rPr lang="en-US" sz="1600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VALUES(2001, 101, '2000-03-16', 'r1', 'Eastern', 299);</a:t>
              </a:r>
            </a:p>
            <a:p>
              <a:pPr lvl="0"/>
              <a:r>
                <a:rPr lang="en-US" sz="1600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INSERT INTO </a:t>
              </a:r>
              <a:r>
                <a:rPr lang="en-US" sz="1600" dirty="0" err="1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SalesOrders</a:t>
              </a:r>
              <a:r>
                <a:rPr lang="en-US" sz="1600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VALUES( 2002, 102, '2000-03-17', 'r2', 'Western', 399);</a:t>
              </a:r>
            </a:p>
            <a:p>
              <a:pPr lvl="0"/>
              <a:r>
                <a:rPr lang="en-US" sz="1600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INSERT INTO </a:t>
              </a:r>
              <a:r>
                <a:rPr lang="en-US" sz="1600" dirty="0" err="1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SalesOrders</a:t>
              </a:r>
              <a:r>
                <a:rPr lang="en-US" sz="1600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VALUES (2003, 103, '2000-03-18', 'r3', 'Western', 499);</a:t>
              </a:r>
            </a:p>
            <a:p>
              <a:pPr lvl="0"/>
              <a:r>
                <a:rPr lang="en-US" sz="1600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INSERT INTO </a:t>
              </a:r>
              <a:r>
                <a:rPr lang="en-US" sz="1600" dirty="0" err="1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SalesOrders</a:t>
              </a:r>
              <a:r>
                <a:rPr lang="en-US" sz="1600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VALUES (2004, 104, '2001-01-02', 'y1', 'Eastern', 599);</a:t>
              </a:r>
            </a:p>
            <a:p>
              <a:pPr lvl="0"/>
              <a:r>
                <a:rPr lang="en-US" sz="1600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INSERT INTO </a:t>
              </a:r>
              <a:r>
                <a:rPr lang="en-US" sz="1600" dirty="0" err="1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SalesOrders</a:t>
              </a:r>
              <a:r>
                <a:rPr lang="en-US" sz="1600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VALUES (2005, 105, '2001-01-03', 'y2', 'Western', 699);</a:t>
              </a:r>
            </a:p>
            <a:p>
              <a:pPr lvl="0"/>
              <a:r>
                <a:rPr lang="en-US" sz="1600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INSERT INTO </a:t>
              </a:r>
              <a:r>
                <a:rPr lang="en-US" sz="1600" dirty="0" err="1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SalesOrders</a:t>
              </a:r>
              <a:r>
                <a:rPr lang="en-US" sz="1600" dirty="0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VALUES (2006, 106, '2001-01-04', 'y3', 'Eastern', 799);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5231086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dcd8d08-d75a-4b91-a026-90ae9f832e67"/>
  <p:tag name="ARTICULATE_TITLE_TAG" val="SAS Functions"/>
  <p:tag name="ARTICULATE_SLIDE_PAUSE" val="1"/>
  <p:tag name="ARTICULATE_NAV_LEVEL" val="1"/>
  <p:tag name="ARTICULATE_PLAYLIST_ID" val="-1"/>
  <p:tag name="ARTICULATE_VIEW_MODE" val="0"/>
  <p:tag name="ARTICULATE_LOCK_SLIDE" val="0"/>
  <p:tag name="ARTICULATE_SLIDE_NAV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dcd8d08-d75a-4b91-a026-90ae9f832e67"/>
  <p:tag name="ARTICULATE_TITLE_TAG" val="SAS Functions"/>
  <p:tag name="ARTICULATE_SLIDE_PAUSE" val="1"/>
  <p:tag name="ARTICULATE_NAV_LEVEL" val="1"/>
  <p:tag name="ARTICULATE_PLAYLIST_ID" val="-1"/>
  <p:tag name="ARTICULATE_VIEW_MODE" val="0"/>
  <p:tag name="ARTICULATE_LOCK_SLIDE" val="0"/>
  <p:tag name="ARTICULATE_SLIDE_NAV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TDCONTENT"/>
  <p:tag name="ARTICULATE_SLIDE_GUID" val="bd7b3ccb-7e31-4279-a0be-50ce96e50702"/>
  <p:tag name="ARTICULATE_SLIDE_PAUSE" val="1"/>
  <p:tag name="ARTICULATE_NAV_LEVEL" val="1"/>
  <p:tag name="ARTICULATE_PLAYLIST_ID" val="-1"/>
  <p:tag name="ARTICULATE_VIEW_MODE" val="0"/>
  <p:tag name="ARTICULATE_LOCK_SLIDE" val="0"/>
  <p:tag name="ARTICULATE_SLIDE_NAV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TDCONTENT"/>
  <p:tag name="ARTICULATE_SLIDE_GUID" val="bd7b3ccb-7e31-4279-a0be-50ce96e50702"/>
  <p:tag name="ARTICULATE_SLIDE_PAUSE" val="1"/>
  <p:tag name="ARTICULATE_NAV_LEVEL" val="1"/>
  <p:tag name="ARTICULATE_PLAYLIST_ID" val="-1"/>
  <p:tag name="ARTICULATE_VIEW_MODE" val="0"/>
  <p:tag name="ARTICULATE_LOCK_SLIDE" val="0"/>
  <p:tag name="ARTICULATE_SLIDE_NAV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Money Market"/>
  <p:tag name="ARTICULATE_SLIDE_PAUSE" val="1"/>
  <p:tag name="ARTICULATE_NAV_LEVEL" val="1"/>
  <p:tag name="ARTICULATE_PLAYLIST_ID" val="-1"/>
  <p:tag name="ARTICULATE_VIEW_MODE" val="0"/>
  <p:tag name="ARTICULATE_LOCK_SLIDE" val="0"/>
  <p:tag name="ARTICULATE_SLIDE_NAV" val="1"/>
  <p:tag name="ARTICULATE_SLIDE_GUID" val="d659ffea-c489-4424-8dbd-b379bbfcb3b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TDCONTENT"/>
  <p:tag name="ARTICULATE_SLIDE_GUID" val="bd7b3ccb-7e31-4279-a0be-50ce96e50702"/>
  <p:tag name="ARTICULATE_SLIDE_PAUSE" val="1"/>
  <p:tag name="ARTICULATE_NAV_LEVEL" val="1"/>
  <p:tag name="ARTICULATE_PLAYLIST_ID" val="-1"/>
  <p:tag name="ARTICULATE_VIEW_MODE" val="0"/>
  <p:tag name="ARTICULATE_LOCK_SLIDE" val="0"/>
  <p:tag name="ARTICULATE_SLIDE_NAV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dcd8d08-d75a-4b91-a026-90ae9f832e67"/>
  <p:tag name="ARTICULATE_TITLE_TAG" val="SAS Functions"/>
  <p:tag name="ARTICULATE_SLIDE_PAUSE" val="1"/>
  <p:tag name="ARTICULATE_NAV_LEVEL" val="1"/>
  <p:tag name="ARTICULATE_PLAYLIST_ID" val="-1"/>
  <p:tag name="ARTICULATE_VIEW_MODE" val="0"/>
  <p:tag name="ARTICULATE_LOCK_SLIDE" val="0"/>
  <p:tag name="ARTICULATE_SLIDE_NAV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5642"/>
        </a:solidFill>
        <a:ln>
          <a:noFill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>
          <a:bevelT/>
          <a:bevelB/>
        </a:sp3d>
      </a:spPr>
      <a:bodyPr rtlCol="0" anchor="ctr"/>
      <a:lstStyle>
        <a:defPPr algn="ctr">
          <a:defRPr sz="1000" dirty="0" smtClean="0">
            <a:latin typeface="Cambria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>
          <a:solidFill>
            <a:srgbClr val="EF8A3F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 contourW="12700">
          <a:bevelT/>
          <a:bevelB/>
          <a:contourClr>
            <a:schemeClr val="bg1">
              <a:lumMod val="50000"/>
            </a:schemeClr>
          </a:contourClr>
        </a:sp3d>
      </a:spPr>
      <a:bodyPr wrap="square" lIns="0" tIns="0" rIns="14728" bIns="14728" anchor="ctr" anchorCtr="0">
        <a:noAutofit/>
      </a:bodyPr>
      <a:lstStyle>
        <a:defPPr algn="ctr" defTabSz="736530">
          <a:spcBef>
            <a:spcPct val="50000"/>
          </a:spcBef>
          <a:defRPr sz="1800" dirty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5642">
            <a:alpha val="74000"/>
          </a:srgbClr>
        </a:solidFill>
        <a:ln>
          <a:noFill/>
        </a:ln>
      </a:spPr>
      <a:bodyPr rtlCol="0" anchor="ctr"/>
      <a:lstStyle>
        <a:defPPr algn="ctr">
          <a:defRPr sz="1000" dirty="0" smtClean="0">
            <a:latin typeface="Cambria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57150" cmpd="sng">
          <a:solidFill>
            <a:srgbClr val="03564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2257</Words>
  <Application>Microsoft Office PowerPoint</Application>
  <PresentationFormat>On-screen Show (4:3)</PresentationFormat>
  <Paragraphs>407</Paragraphs>
  <Slides>62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62</vt:i4>
      </vt:variant>
    </vt:vector>
  </HeadingPairs>
  <TitlesOfParts>
    <vt:vector size="77" baseType="lpstr">
      <vt:lpstr>Arial Unicode MS</vt:lpstr>
      <vt:lpstr>ＭＳ Ｐゴシック</vt:lpstr>
      <vt:lpstr>ＭＳ Ｐゴシック</vt:lpstr>
      <vt:lpstr>Arial</vt:lpstr>
      <vt:lpstr>Avenir</vt:lpstr>
      <vt:lpstr>Calibri</vt:lpstr>
      <vt:lpstr>Cambria</vt:lpstr>
      <vt:lpstr>Courier New</vt:lpstr>
      <vt:lpstr>Times New Roman</vt:lpstr>
      <vt:lpstr>Trebuchet MS</vt:lpstr>
      <vt:lpstr>Wingdings</vt:lpstr>
      <vt:lpstr>5_Office Theme</vt:lpstr>
      <vt:lpstr>5_Custom Design</vt:lpstr>
      <vt:lpstr>3_Custom Design</vt:lpstr>
      <vt:lpstr>4_Custom Design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Zenobia</dc:creator>
  <cp:lastModifiedBy>admin</cp:lastModifiedBy>
  <cp:revision>1836</cp:revision>
  <dcterms:created xsi:type="dcterms:W3CDTF">2014-11-09T10:21:11Z</dcterms:created>
  <dcterms:modified xsi:type="dcterms:W3CDTF">2020-06-25T13:34:22Z</dcterms:modified>
</cp:coreProperties>
</file>