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10">
  <p:sldMasterIdLst>
    <p:sldMasterId id="2147483648" r:id="rId1"/>
  </p:sldMasterIdLst>
  <p:notesMasterIdLst>
    <p:notesMasterId r:id="rId21"/>
  </p:notesMasterIdLst>
  <p:handoutMasterIdLst>
    <p:handoutMasterId r:id="rId22"/>
  </p:handoutMasterIdLst>
  <p:sldIdLst>
    <p:sldId id="256" r:id="rId2"/>
    <p:sldId id="303" r:id="rId3"/>
    <p:sldId id="304" r:id="rId4"/>
    <p:sldId id="305" r:id="rId5"/>
    <p:sldId id="306" r:id="rId6"/>
    <p:sldId id="308" r:id="rId7"/>
    <p:sldId id="307" r:id="rId8"/>
    <p:sldId id="309" r:id="rId9"/>
    <p:sldId id="310" r:id="rId10"/>
    <p:sldId id="311" r:id="rId11"/>
    <p:sldId id="312" r:id="rId12"/>
    <p:sldId id="318" r:id="rId13"/>
    <p:sldId id="313" r:id="rId14"/>
    <p:sldId id="314" r:id="rId15"/>
    <p:sldId id="315" r:id="rId16"/>
    <p:sldId id="316" r:id="rId17"/>
    <p:sldId id="320" r:id="rId18"/>
    <p:sldId id="319" r:id="rId19"/>
    <p:sldId id="32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51EDC4-5746-4CA9-89FA-73AF92DF0065}">
          <p14:sldIdLst>
            <p14:sldId id="256"/>
            <p14:sldId id="303"/>
            <p14:sldId id="304"/>
            <p14:sldId id="305"/>
            <p14:sldId id="306"/>
            <p14:sldId id="308"/>
            <p14:sldId id="307"/>
            <p14:sldId id="309"/>
            <p14:sldId id="310"/>
            <p14:sldId id="311"/>
            <p14:sldId id="312"/>
            <p14:sldId id="318"/>
            <p14:sldId id="313"/>
            <p14:sldId id="314"/>
            <p14:sldId id="315"/>
            <p14:sldId id="316"/>
            <p14:sldId id="320"/>
            <p14:sldId id="31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Xun (Perry)" initials="LX(" lastIdx="1" clrIdx="0">
    <p:extLst>
      <p:ext uri="{19B8F6BF-5375-455C-9EA6-DF929625EA0E}">
        <p15:presenceInfo xmlns:p15="http://schemas.microsoft.com/office/powerpoint/2012/main" userId="S::xunliu@telenav.com::b595bbce-b00d-4628-8007-16d9f333bc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11" autoAdjust="0"/>
    <p:restoredTop sz="94674"/>
  </p:normalViewPr>
  <p:slideViewPr>
    <p:cSldViewPr snapToGrid="0" snapToObjects="1">
      <p:cViewPr varScale="1">
        <p:scale>
          <a:sx n="124" d="100"/>
          <a:sy n="124" d="100"/>
        </p:scale>
        <p:origin x="47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17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6T11:00:16.623"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9AC0BF-6E48-5B4C-A187-4339E3A6C172}" type="datetimeFigureOut">
              <a:rPr lang="en-US" smtClean="0"/>
              <a:pPr/>
              <a:t>10/26/18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26275B-92C1-D243-972F-6DD06CC12690}" type="slidenum">
              <a:rPr lang="en-US" smtClean="0"/>
              <a:pPr/>
              <a:t>‹#›</a:t>
            </a:fld>
            <a:endParaRPr lang="en-US"/>
          </a:p>
        </p:txBody>
      </p:sp>
    </p:spTree>
    <p:extLst>
      <p:ext uri="{BB962C8B-B14F-4D97-AF65-F5344CB8AC3E}">
        <p14:creationId xmlns:p14="http://schemas.microsoft.com/office/powerpoint/2010/main" val="41735000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924084-0AE8-1E46-A359-16D9852397C8}" type="datetimeFigureOut">
              <a:rPr lang="en-US" smtClean="0"/>
              <a:pPr/>
              <a:t>10/26/18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B8FAF-F7F9-BE40-B9CB-6AFE81B5E491}" type="slidenum">
              <a:rPr lang="en-US" smtClean="0"/>
              <a:pPr/>
              <a:t>‹#›</a:t>
            </a:fld>
            <a:endParaRPr lang="en-US"/>
          </a:p>
        </p:txBody>
      </p:sp>
    </p:spTree>
    <p:extLst>
      <p:ext uri="{BB962C8B-B14F-4D97-AF65-F5344CB8AC3E}">
        <p14:creationId xmlns:p14="http://schemas.microsoft.com/office/powerpoint/2010/main" val="18506614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How Kafka improve transportation between systems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Traditional solution: buffer data in memory, consumer could get it quickly</a:t>
            </a:r>
          </a:p>
          <a:p>
            <a:r>
              <a:rPr lang="en-US" sz="1200" kern="1200" dirty="0">
                <a:solidFill>
                  <a:schemeClr val="tx1"/>
                </a:solidFill>
                <a:effectLst/>
                <a:latin typeface="+mn-lt"/>
                <a:ea typeface="+mn-ea"/>
                <a:cs typeface="+mn-cs"/>
              </a:rPr>
              <a:t>Problem: lack of durability   -&gt; persistent on disk to achieve low latency and high throughput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Richer processing: each message could take different time</a:t>
            </a:r>
          </a:p>
          <a:p>
            <a:endParaRPr lang="en-US" dirty="0"/>
          </a:p>
        </p:txBody>
      </p:sp>
      <p:sp>
        <p:nvSpPr>
          <p:cNvPr id="4" name="Slide Number Placeholder 3"/>
          <p:cNvSpPr>
            <a:spLocks noGrp="1"/>
          </p:cNvSpPr>
          <p:nvPr>
            <p:ph type="sldNum" sz="quarter" idx="5"/>
          </p:nvPr>
        </p:nvSpPr>
        <p:spPr/>
        <p:txBody>
          <a:bodyPr/>
          <a:lstStyle/>
          <a:p>
            <a:fld id="{EB1B8FAF-F7F9-BE40-B9CB-6AFE81B5E491}" type="slidenum">
              <a:rPr lang="en-US" smtClean="0"/>
              <a:pPr/>
              <a:t>11</a:t>
            </a:fld>
            <a:endParaRPr lang="en-US"/>
          </a:p>
        </p:txBody>
      </p:sp>
    </p:spTree>
    <p:extLst>
      <p:ext uri="{BB962C8B-B14F-4D97-AF65-F5344CB8AC3E}">
        <p14:creationId xmlns:p14="http://schemas.microsoft.com/office/powerpoint/2010/main" val="3105938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orp_cover.jpg"/>
          <p:cNvPicPr>
            <a:picLocks noChangeAspect="1"/>
          </p:cNvPicPr>
          <p:nvPr userDrawn="1"/>
        </p:nvPicPr>
        <p:blipFill>
          <a:blip r:embed="rId2"/>
          <a:stretch>
            <a:fillRect/>
          </a:stretch>
        </p:blipFill>
        <p:spPr>
          <a:xfrm>
            <a:off x="-73619" y="-47621"/>
            <a:ext cx="9364862" cy="7026858"/>
          </a:xfrm>
          <a:prstGeom prst="rect">
            <a:avLst/>
          </a:prstGeom>
        </p:spPr>
      </p:pic>
      <p:sp>
        <p:nvSpPr>
          <p:cNvPr id="2" name="Title 1"/>
          <p:cNvSpPr>
            <a:spLocks noGrp="1"/>
          </p:cNvSpPr>
          <p:nvPr>
            <p:ph type="ctrTitle"/>
          </p:nvPr>
        </p:nvSpPr>
        <p:spPr>
          <a:xfrm>
            <a:off x="456368" y="2130425"/>
            <a:ext cx="6187958" cy="1470025"/>
          </a:xfrm>
        </p:spPr>
        <p:txBody>
          <a:bodyPr anchor="b">
            <a:norm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6368" y="3600450"/>
            <a:ext cx="5663406" cy="1752600"/>
          </a:xfrm>
        </p:spPr>
        <p:txBody>
          <a:bodyPr anchor="t">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7"/>
          <p:cNvSpPr>
            <a:spLocks noGrp="1"/>
          </p:cNvSpPr>
          <p:nvPr>
            <p:ph type="dt" sz="half" idx="10"/>
          </p:nvPr>
        </p:nvSpPr>
        <p:spPr/>
        <p:txBody>
          <a:bodyPr/>
          <a:lstStyle/>
          <a:p>
            <a:fld id="{69387182-C9BC-9448-B046-FB57BF1CEDAD}" type="datetime1">
              <a:rPr lang="en-US" smtClean="0"/>
              <a:pPr/>
              <a:t>10/26/18</a:t>
            </a:fld>
            <a:endParaRPr lang="en-US"/>
          </a:p>
        </p:txBody>
      </p:sp>
      <p:sp>
        <p:nvSpPr>
          <p:cNvPr id="9" name="Slide Number Placeholder 8"/>
          <p:cNvSpPr>
            <a:spLocks noGrp="1"/>
          </p:cNvSpPr>
          <p:nvPr>
            <p:ph type="sldNum" sz="quarter" idx="11"/>
          </p:nvPr>
        </p:nvSpPr>
        <p:spPr/>
        <p:txBody>
          <a:bodyPr/>
          <a:lstStyle/>
          <a:p>
            <a:fld id="{3F6033A4-AAEB-C843-9C5C-FB5D4458FC3F}" type="slidenum">
              <a:rPr lang="en-US" smtClean="0"/>
              <a:pPr/>
              <a:t>‹#›</a:t>
            </a:fld>
            <a:endParaRPr lang="en-US"/>
          </a:p>
        </p:txBody>
      </p:sp>
      <p:sp>
        <p:nvSpPr>
          <p:cNvPr id="10" name="Footer Placeholder 9"/>
          <p:cNvSpPr>
            <a:spLocks noGrp="1"/>
          </p:cNvSpPr>
          <p:nvPr>
            <p:ph type="ftr" sz="quarter" idx="12"/>
          </p:nvPr>
        </p:nvSpPr>
        <p:spPr/>
        <p:txBody>
          <a:bodyPr/>
          <a:lstStyle/>
          <a:p>
            <a:r>
              <a:rPr lang="en-US"/>
              <a:t>© 2012 Telenav, Proprietary and Confidential</a:t>
            </a:r>
          </a:p>
        </p:txBody>
      </p:sp>
      <p:pic>
        <p:nvPicPr>
          <p:cNvPr id="12" name="Picture 11" descr="telenav_rgb_k.eps"/>
          <p:cNvPicPr>
            <a:picLocks noChangeAspect="1"/>
          </p:cNvPicPr>
          <p:nvPr userDrawn="1"/>
        </p:nvPicPr>
        <p:blipFill>
          <a:blip r:embed="rId3"/>
          <a:stretch>
            <a:fillRect/>
          </a:stretch>
        </p:blipFill>
        <p:spPr>
          <a:xfrm>
            <a:off x="585210" y="515324"/>
            <a:ext cx="2178050" cy="355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F8BE0-BC75-2C4D-A364-C42CD14DC1BF}"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882866-A52F-CE43-A86A-3064D605D3E7}"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_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03300"/>
            <a:ext cx="4038600" cy="5122863"/>
          </a:xfrm>
        </p:spPr>
        <p:txBody>
          <a:bodyPr/>
          <a:lstStyle>
            <a:lvl1pPr algn="l">
              <a:buNone/>
              <a:defRPr sz="2800"/>
            </a:lvl1pPr>
            <a:lvl2pPr>
              <a:buNone/>
              <a:defRPr sz="2400"/>
            </a:lvl2pPr>
            <a:lvl3pPr>
              <a:buNone/>
              <a:defRPr sz="2000"/>
            </a:lvl3pPr>
            <a:lvl4pPr>
              <a:buNone/>
              <a:defRPr sz="1800"/>
            </a:lvl4pPr>
            <a:lvl5pPr>
              <a:buNone/>
              <a:defRPr sz="1800"/>
            </a:lvl5pPr>
            <a:lvl6pPr>
              <a:defRPr sz="1800"/>
            </a:lvl6pPr>
            <a:lvl7pPr>
              <a:defRPr sz="1800"/>
            </a:lvl7pPr>
            <a:lvl8pPr>
              <a:defRPr sz="1800"/>
            </a:lvl8pPr>
            <a:lvl9pPr>
              <a:defRPr sz="1800"/>
            </a:lvl9pPr>
          </a:lstStyle>
          <a:p>
            <a:pPr lvl="0"/>
            <a:r>
              <a:rPr lang="en-US" dirty="0"/>
              <a:t>Click to edit Master text</a:t>
            </a:r>
          </a:p>
          <a:p>
            <a:pPr lvl="0"/>
            <a:r>
              <a:rPr lang="en-US" dirty="0"/>
              <a:t>styles</a:t>
            </a:r>
          </a:p>
        </p:txBody>
      </p:sp>
      <p:sp>
        <p:nvSpPr>
          <p:cNvPr id="4" name="Content Placeholder 3"/>
          <p:cNvSpPr>
            <a:spLocks noGrp="1"/>
          </p:cNvSpPr>
          <p:nvPr>
            <p:ph sz="half" idx="2"/>
          </p:nvPr>
        </p:nvSpPr>
        <p:spPr>
          <a:xfrm>
            <a:off x="4648200" y="1003300"/>
            <a:ext cx="4038600" cy="5122863"/>
          </a:xfrm>
        </p:spPr>
        <p:txBody>
          <a:bodyPr/>
          <a:lstStyle>
            <a:lvl1pPr>
              <a:buNone/>
              <a:defRPr sz="2800" baseline="0"/>
            </a:lvl1pPr>
            <a:lvl2pPr>
              <a:buNone/>
              <a:defRPr sz="2400"/>
            </a:lvl2pPr>
            <a:lvl3pPr>
              <a:buNone/>
              <a:defRPr sz="2000"/>
            </a:lvl3pPr>
            <a:lvl4pPr>
              <a:buNone/>
              <a:defRPr sz="1800"/>
            </a:lvl4pPr>
            <a:lvl5pPr>
              <a:buNone/>
              <a:defRPr sz="1800"/>
            </a:lvl5pPr>
            <a:lvl6pPr>
              <a:defRPr sz="1800"/>
            </a:lvl6pPr>
            <a:lvl7pPr>
              <a:defRPr sz="1800"/>
            </a:lvl7pPr>
            <a:lvl8pPr>
              <a:defRPr sz="1800"/>
            </a:lvl8pPr>
            <a:lvl9pPr>
              <a:defRPr sz="1800"/>
            </a:lvl9pPr>
          </a:lstStyle>
          <a:p>
            <a:pPr lvl="0"/>
            <a:r>
              <a:rPr lang="en-US" dirty="0"/>
              <a:t>Click to edit Master text</a:t>
            </a:r>
          </a:p>
          <a:p>
            <a:pPr lvl="0"/>
            <a:r>
              <a:rPr lang="en-US" dirty="0"/>
              <a:t>styles</a:t>
            </a:r>
          </a:p>
        </p:txBody>
      </p:sp>
      <p:sp>
        <p:nvSpPr>
          <p:cNvPr id="5" name="Date Placeholder 4"/>
          <p:cNvSpPr>
            <a:spLocks noGrp="1"/>
          </p:cNvSpPr>
          <p:nvPr>
            <p:ph type="dt" sz="half" idx="10"/>
          </p:nvPr>
        </p:nvSpPr>
        <p:spPr/>
        <p:txBody>
          <a:bodyPr/>
          <a:lstStyle/>
          <a:p>
            <a:fld id="{6AB32D00-13D6-5442-BB5F-AEC98372E9A0}"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9" name="Picture 8"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3_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77900"/>
            <a:ext cx="4038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77900"/>
            <a:ext cx="4038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B32D00-13D6-5442-BB5F-AEC98372E9A0}"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9" name="Picture 8"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006CE1-08A6-6B49-B102-BA4228F18545}" type="datetime1">
              <a:rPr lang="en-US" smtClean="0"/>
              <a:pPr/>
              <a:t>10/26/18</a:t>
            </a:fld>
            <a:endParaRPr lang="en-US"/>
          </a:p>
        </p:txBody>
      </p:sp>
      <p:sp>
        <p:nvSpPr>
          <p:cNvPr id="4" name="Footer Placeholder 3"/>
          <p:cNvSpPr>
            <a:spLocks noGrp="1"/>
          </p:cNvSpPr>
          <p:nvPr>
            <p:ph type="ftr" sz="quarter" idx="11"/>
          </p:nvPr>
        </p:nvSpPr>
        <p:spPr/>
        <p:txBody>
          <a:bodyPr/>
          <a:lstStyle/>
          <a:p>
            <a:r>
              <a:rPr lang="en-US"/>
              <a:t>© 2012 Telenav, Proprietary and Confidential</a:t>
            </a:r>
          </a:p>
        </p:txBody>
      </p:sp>
      <p:sp>
        <p:nvSpPr>
          <p:cNvPr id="5" name="Slide Number Placeholder 4"/>
          <p:cNvSpPr>
            <a:spLocks noGrp="1"/>
          </p:cNvSpPr>
          <p:nvPr>
            <p:ph type="sldNum" sz="quarter" idx="12"/>
          </p:nvPr>
        </p:nvSpPr>
        <p:spPr/>
        <p:txBody>
          <a:bodyPr/>
          <a:lstStyle/>
          <a:p>
            <a:fld id="{3F6033A4-AAEB-C843-9C5C-FB5D4458FC3F}" type="slidenum">
              <a:rPr lang="en-US" smtClean="0"/>
              <a:pPr/>
              <a:t>‹#›</a:t>
            </a:fld>
            <a:endParaRPr lang="en-US"/>
          </a:p>
        </p:txBody>
      </p:sp>
      <p:pic>
        <p:nvPicPr>
          <p:cNvPr id="7" name="Picture 6"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18F2B-29FD-E848-B33C-3BD8F6B71EED}" type="datetime1">
              <a:rPr lang="en-US" smtClean="0"/>
              <a:pPr/>
              <a:t>10/26/18</a:t>
            </a:fld>
            <a:endParaRPr lang="en-US"/>
          </a:p>
        </p:txBody>
      </p:sp>
      <p:sp>
        <p:nvSpPr>
          <p:cNvPr id="3" name="Footer Placeholder 2"/>
          <p:cNvSpPr>
            <a:spLocks noGrp="1"/>
          </p:cNvSpPr>
          <p:nvPr>
            <p:ph type="ftr" sz="quarter" idx="11"/>
          </p:nvPr>
        </p:nvSpPr>
        <p:spPr/>
        <p:txBody>
          <a:bodyPr/>
          <a:lstStyle/>
          <a:p>
            <a:r>
              <a:rPr lang="en-US"/>
              <a:t>© 2012 Telenav, Proprietary and Confidential</a:t>
            </a:r>
          </a:p>
        </p:txBody>
      </p:sp>
      <p:sp>
        <p:nvSpPr>
          <p:cNvPr id="4" name="Slide Number Placeholder 3"/>
          <p:cNvSpPr>
            <a:spLocks noGrp="1"/>
          </p:cNvSpPr>
          <p:nvPr>
            <p:ph type="sldNum" sz="quarter" idx="12"/>
          </p:nvPr>
        </p:nvSpPr>
        <p:spPr/>
        <p:txBody>
          <a:bodyPr/>
          <a:lstStyle/>
          <a:p>
            <a:fld id="{3F6033A4-AAEB-C843-9C5C-FB5D4458FC3F}" type="slidenum">
              <a:rPr lang="en-US" smtClean="0"/>
              <a:pPr/>
              <a:t>‹#›</a:t>
            </a:fld>
            <a:endParaRPr lang="en-US"/>
          </a:p>
        </p:txBody>
      </p:sp>
      <p:pic>
        <p:nvPicPr>
          <p:cNvPr id="6" name="Picture 5" descr="telenav_rgb_k.eps"/>
          <p:cNvPicPr>
            <a:picLocks noChangeAspect="1"/>
          </p:cNvPicPr>
          <p:nvPr userDrawn="1"/>
        </p:nvPicPr>
        <p:blipFill>
          <a:blip r:embed="rId2"/>
          <a:stretch>
            <a:fillRect/>
          </a:stretch>
        </p:blipFill>
        <p:spPr>
          <a:xfrm>
            <a:off x="457200" y="6457572"/>
            <a:ext cx="963168" cy="15725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6497"/>
            <a:ext cx="8597899" cy="705704"/>
          </a:xfrm>
        </p:spPr>
        <p:txBody>
          <a:bodyPr anchor="t">
            <a:normAutofit/>
          </a:bodyPr>
          <a:lstStyle>
            <a:lvl1pPr algn="l">
              <a:defRPr sz="3200" b="1" cap="all"/>
            </a:lvl1pPr>
          </a:lstStyle>
          <a:p>
            <a:r>
              <a:rPr lang="en-US" dirty="0"/>
              <a:t>Click to edit Master title style</a:t>
            </a:r>
          </a:p>
        </p:txBody>
      </p:sp>
      <p:sp>
        <p:nvSpPr>
          <p:cNvPr id="4" name="Date Placeholder 3"/>
          <p:cNvSpPr>
            <a:spLocks noGrp="1"/>
          </p:cNvSpPr>
          <p:nvPr>
            <p:ph type="dt" sz="half" idx="10"/>
          </p:nvPr>
        </p:nvSpPr>
        <p:spPr/>
        <p:txBody>
          <a:bodyPr/>
          <a:lstStyle/>
          <a:p>
            <a:fld id="{6D1B24C4-6FE1-3947-A033-6F169257F575}"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a:t>
            </a:fld>
            <a:endParaRPr lang="en-US"/>
          </a:p>
        </p:txBody>
      </p:sp>
      <p:pic>
        <p:nvPicPr>
          <p:cNvPr id="11" name="Picture 10" descr="logo_3.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a:t>
            </a:fld>
            <a:endParaRPr lang="en-US"/>
          </a:p>
        </p:txBody>
      </p:sp>
      <p:pic>
        <p:nvPicPr>
          <p:cNvPr id="7" name="Picture 6"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a:t>
            </a:fld>
            <a:endParaRPr lang="en-US"/>
          </a:p>
        </p:txBody>
      </p:sp>
      <p:pic>
        <p:nvPicPr>
          <p:cNvPr id="7" name="Picture 6"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28700"/>
            <a:ext cx="4038600" cy="5097463"/>
          </a:xfrm>
        </p:spPr>
        <p:txBody>
          <a:bodyPr/>
          <a:lstStyle>
            <a:lvl1pPr algn="l">
              <a:buNone/>
              <a:defRPr sz="2800"/>
            </a:lvl1pPr>
            <a:lvl2pPr>
              <a:buNone/>
              <a:defRPr sz="2400"/>
            </a:lvl2pPr>
            <a:lvl3pPr>
              <a:buNone/>
              <a:defRPr sz="2000"/>
            </a:lvl3pPr>
            <a:lvl4pPr>
              <a:buNone/>
              <a:defRPr sz="1800"/>
            </a:lvl4pPr>
            <a:lvl5pPr>
              <a:buNone/>
              <a:defRPr sz="1800"/>
            </a:lvl5pPr>
            <a:lvl6pPr>
              <a:defRPr sz="1800"/>
            </a:lvl6pPr>
            <a:lvl7pPr>
              <a:defRPr sz="1800"/>
            </a:lvl7pPr>
            <a:lvl8pPr>
              <a:defRPr sz="1800"/>
            </a:lvl8pPr>
            <a:lvl9pPr>
              <a:defRPr sz="1800"/>
            </a:lvl9pPr>
          </a:lstStyle>
          <a:p>
            <a:pPr lvl="0"/>
            <a:r>
              <a:rPr lang="en-US" dirty="0"/>
              <a:t>Click to edit Master text</a:t>
            </a:r>
          </a:p>
          <a:p>
            <a:pPr lvl="0"/>
            <a:r>
              <a:rPr lang="en-US" dirty="0"/>
              <a:t>styles</a:t>
            </a:r>
          </a:p>
        </p:txBody>
      </p:sp>
      <p:sp>
        <p:nvSpPr>
          <p:cNvPr id="4" name="Content Placeholder 3"/>
          <p:cNvSpPr>
            <a:spLocks noGrp="1"/>
          </p:cNvSpPr>
          <p:nvPr>
            <p:ph sz="half" idx="2"/>
          </p:nvPr>
        </p:nvSpPr>
        <p:spPr>
          <a:xfrm>
            <a:off x="4648200" y="1028700"/>
            <a:ext cx="4038600" cy="5097463"/>
          </a:xfrm>
        </p:spPr>
        <p:txBody>
          <a:bodyPr/>
          <a:lstStyle>
            <a:lvl1pPr>
              <a:buNone/>
              <a:defRPr sz="2800" baseline="0"/>
            </a:lvl1pPr>
            <a:lvl2pPr>
              <a:buNone/>
              <a:defRPr sz="2400"/>
            </a:lvl2pPr>
            <a:lvl3pPr>
              <a:buNone/>
              <a:defRPr sz="2000"/>
            </a:lvl3pPr>
            <a:lvl4pPr>
              <a:buNone/>
              <a:defRPr sz="1800"/>
            </a:lvl4pPr>
            <a:lvl5pPr>
              <a:buNone/>
              <a:defRPr sz="1800"/>
            </a:lvl5pPr>
            <a:lvl6pPr>
              <a:defRPr sz="1800"/>
            </a:lvl6pPr>
            <a:lvl7pPr>
              <a:defRPr sz="1800"/>
            </a:lvl7pPr>
            <a:lvl8pPr>
              <a:defRPr sz="1800"/>
            </a:lvl8pPr>
            <a:lvl9pPr>
              <a:defRPr sz="1800"/>
            </a:lvl9pPr>
          </a:lstStyle>
          <a:p>
            <a:pPr lvl="0"/>
            <a:r>
              <a:rPr lang="en-US" dirty="0"/>
              <a:t>Click to edit Master text</a:t>
            </a:r>
          </a:p>
          <a:p>
            <a:pPr lvl="0"/>
            <a:r>
              <a:rPr lang="en-US" dirty="0"/>
              <a:t>styles</a:t>
            </a:r>
          </a:p>
        </p:txBody>
      </p:sp>
      <p:sp>
        <p:nvSpPr>
          <p:cNvPr id="5" name="Date Placeholder 4"/>
          <p:cNvSpPr>
            <a:spLocks noGrp="1"/>
          </p:cNvSpPr>
          <p:nvPr>
            <p:ph type="dt" sz="half" idx="10"/>
          </p:nvPr>
        </p:nvSpPr>
        <p:spPr/>
        <p:txBody>
          <a:bodyPr/>
          <a:lstStyle/>
          <a:p>
            <a:fld id="{6AB32D00-13D6-5442-BB5F-AEC98372E9A0}"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B32D00-13D6-5442-BB5F-AEC98372E9A0}" type="datetime1">
              <a:rPr lang="en-US" smtClean="0"/>
              <a:pPr/>
              <a:t>10/26/18</a:t>
            </a:fld>
            <a:endParaRPr lang="en-US"/>
          </a:p>
        </p:txBody>
      </p:sp>
      <p:sp>
        <p:nvSpPr>
          <p:cNvPr id="6" name="Footer Placeholder 5"/>
          <p:cNvSpPr>
            <a:spLocks noGrp="1"/>
          </p:cNvSpPr>
          <p:nvPr>
            <p:ph type="ftr" sz="quarter" idx="11"/>
          </p:nvPr>
        </p:nvSpPr>
        <p:spPr/>
        <p:txBody>
          <a:bodyPr/>
          <a:lstStyle/>
          <a:p>
            <a:r>
              <a:rPr lang="en-US"/>
              <a:t>© 2012 Telenav, Proprietary and Confidential</a:t>
            </a:r>
          </a:p>
        </p:txBody>
      </p:sp>
      <p:sp>
        <p:nvSpPr>
          <p:cNvPr id="7" name="Slide Number Placeholder 6"/>
          <p:cNvSpPr>
            <a:spLocks noGrp="1"/>
          </p:cNvSpPr>
          <p:nvPr>
            <p:ph type="sldNum" sz="quarter" idx="12"/>
          </p:nvPr>
        </p:nvSpPr>
        <p:spPr/>
        <p:txBody>
          <a:bodyPr/>
          <a:lstStyle/>
          <a:p>
            <a:fld id="{3F6033A4-AAEB-C843-9C5C-FB5D4458FC3F}" type="slidenum">
              <a:rPr lang="en-US" smtClean="0"/>
              <a:pPr/>
              <a:t>‹#›</a:t>
            </a:fld>
            <a:endParaRPr lang="en-US"/>
          </a:p>
        </p:txBody>
      </p:sp>
      <p:pic>
        <p:nvPicPr>
          <p:cNvPr id="8" name="Picture 7"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017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41474"/>
            <a:ext cx="4040188" cy="4556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017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41474"/>
            <a:ext cx="4041775" cy="4556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561548-E8FD-A746-8A37-72195C907B97}" type="datetime1">
              <a:rPr lang="en-US" smtClean="0"/>
              <a:pPr/>
              <a:t>10/26/18</a:t>
            </a:fld>
            <a:endParaRPr lang="en-US"/>
          </a:p>
        </p:txBody>
      </p:sp>
      <p:sp>
        <p:nvSpPr>
          <p:cNvPr id="8" name="Footer Placeholder 7"/>
          <p:cNvSpPr>
            <a:spLocks noGrp="1"/>
          </p:cNvSpPr>
          <p:nvPr>
            <p:ph type="ftr" sz="quarter" idx="11"/>
          </p:nvPr>
        </p:nvSpPr>
        <p:spPr/>
        <p:txBody>
          <a:bodyPr/>
          <a:lstStyle/>
          <a:p>
            <a:r>
              <a:rPr lang="en-US"/>
              <a:t>© 2012 Telenav, Proprietary and Confidential</a:t>
            </a:r>
          </a:p>
        </p:txBody>
      </p:sp>
      <p:sp>
        <p:nvSpPr>
          <p:cNvPr id="9" name="Slide Number Placeholder 8"/>
          <p:cNvSpPr>
            <a:spLocks noGrp="1"/>
          </p:cNvSpPr>
          <p:nvPr>
            <p:ph type="sldNum" sz="quarter" idx="12"/>
          </p:nvPr>
        </p:nvSpPr>
        <p:spPr/>
        <p:txBody>
          <a:bodyPr/>
          <a:lstStyle/>
          <a:p>
            <a:fld id="{3F6033A4-AAEB-C843-9C5C-FB5D4458FC3F}" type="slidenum">
              <a:rPr lang="en-US" smtClean="0"/>
              <a:pPr/>
              <a:t>‹#›</a:t>
            </a:fld>
            <a:endParaRPr lang="en-US"/>
          </a:p>
        </p:txBody>
      </p:sp>
      <p:pic>
        <p:nvPicPr>
          <p:cNvPr id="10" name="Picture 9"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006CE1-08A6-6B49-B102-BA4228F18545}" type="datetime1">
              <a:rPr lang="en-US" smtClean="0"/>
              <a:pPr/>
              <a:t>10/26/18</a:t>
            </a:fld>
            <a:endParaRPr lang="en-US"/>
          </a:p>
        </p:txBody>
      </p:sp>
      <p:sp>
        <p:nvSpPr>
          <p:cNvPr id="4" name="Footer Placeholder 3"/>
          <p:cNvSpPr>
            <a:spLocks noGrp="1"/>
          </p:cNvSpPr>
          <p:nvPr>
            <p:ph type="ftr" sz="quarter" idx="11"/>
          </p:nvPr>
        </p:nvSpPr>
        <p:spPr/>
        <p:txBody>
          <a:bodyPr/>
          <a:lstStyle/>
          <a:p>
            <a:r>
              <a:rPr lang="en-US"/>
              <a:t>© 2012 Telenav, Proprietary and Confidential</a:t>
            </a:r>
          </a:p>
        </p:txBody>
      </p:sp>
      <p:sp>
        <p:nvSpPr>
          <p:cNvPr id="5" name="Slide Number Placeholder 4"/>
          <p:cNvSpPr>
            <a:spLocks noGrp="1"/>
          </p:cNvSpPr>
          <p:nvPr>
            <p:ph type="sldNum" sz="quarter" idx="12"/>
          </p:nvPr>
        </p:nvSpPr>
        <p:spPr/>
        <p:txBody>
          <a:bodyPr/>
          <a:lstStyle/>
          <a:p>
            <a:fld id="{3F6033A4-AAEB-C843-9C5C-FB5D4458FC3F}" type="slidenum">
              <a:rPr lang="en-US" smtClean="0"/>
              <a:pPr/>
              <a:t>‹#›</a:t>
            </a:fld>
            <a:endParaRPr lang="en-US"/>
          </a:p>
        </p:txBody>
      </p:sp>
      <p:pic>
        <p:nvPicPr>
          <p:cNvPr id="6" name="Picture 5"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18F2B-29FD-E848-B33C-3BD8F6B71EED}" type="datetime1">
              <a:rPr lang="en-US" smtClean="0"/>
              <a:pPr/>
              <a:t>10/26/18</a:t>
            </a:fld>
            <a:endParaRPr lang="en-US"/>
          </a:p>
        </p:txBody>
      </p:sp>
      <p:sp>
        <p:nvSpPr>
          <p:cNvPr id="3" name="Footer Placeholder 2"/>
          <p:cNvSpPr>
            <a:spLocks noGrp="1"/>
          </p:cNvSpPr>
          <p:nvPr>
            <p:ph type="ftr" sz="quarter" idx="11"/>
          </p:nvPr>
        </p:nvSpPr>
        <p:spPr/>
        <p:txBody>
          <a:bodyPr/>
          <a:lstStyle/>
          <a:p>
            <a:r>
              <a:rPr lang="en-US"/>
              <a:t>© 2012 Telenav, Proprietary and Confidential</a:t>
            </a:r>
          </a:p>
        </p:txBody>
      </p:sp>
      <p:sp>
        <p:nvSpPr>
          <p:cNvPr id="4" name="Slide Number Placeholder 3"/>
          <p:cNvSpPr>
            <a:spLocks noGrp="1"/>
          </p:cNvSpPr>
          <p:nvPr>
            <p:ph type="sldNum" sz="quarter" idx="12"/>
          </p:nvPr>
        </p:nvSpPr>
        <p:spPr/>
        <p:txBody>
          <a:bodyPr/>
          <a:lstStyle/>
          <a:p>
            <a:fld id="{3F6033A4-AAEB-C843-9C5C-FB5D4458FC3F}" type="slidenum">
              <a:rPr lang="en-US" smtClean="0"/>
              <a:pPr/>
              <a:t>‹#›</a:t>
            </a:fld>
            <a:endParaRPr lang="en-US"/>
          </a:p>
        </p:txBody>
      </p:sp>
      <p:pic>
        <p:nvPicPr>
          <p:cNvPr id="5" name="Picture 4" descr="logo_2.psd"/>
          <p:cNvPicPr>
            <a:picLocks noChangeAspect="1"/>
          </p:cNvPicPr>
          <p:nvPr userDrawn="1"/>
        </p:nvPicPr>
        <p:blipFill>
          <a:blip r:embed="rId2"/>
          <a:stretch>
            <a:fillRect/>
          </a:stretch>
        </p:blipFill>
        <p:spPr>
          <a:xfrm>
            <a:off x="457200" y="6457572"/>
            <a:ext cx="963168" cy="1554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597900" cy="61436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57200" y="1079500"/>
            <a:ext cx="8597900" cy="50466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034052" y="6356350"/>
            <a:ext cx="724269"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0C5C11BC-FBF2-EF43-ABB1-4D3A54155E26}" type="datetime1">
              <a:rPr lang="en-US" smtClean="0"/>
              <a:pPr/>
              <a:t>10/26/18</a:t>
            </a:fld>
            <a:endParaRPr lang="en-US" dirty="0"/>
          </a:p>
        </p:txBody>
      </p:sp>
      <p:sp>
        <p:nvSpPr>
          <p:cNvPr id="5" name="Footer Placeholder 4"/>
          <p:cNvSpPr>
            <a:spLocks noGrp="1"/>
          </p:cNvSpPr>
          <p:nvPr>
            <p:ph type="ftr" sz="quarter" idx="3"/>
          </p:nvPr>
        </p:nvSpPr>
        <p:spPr>
          <a:xfrm>
            <a:off x="6135948" y="6356350"/>
            <a:ext cx="2107411" cy="365125"/>
          </a:xfrm>
          <a:prstGeom prst="rect">
            <a:avLst/>
          </a:prstGeom>
        </p:spPr>
        <p:txBody>
          <a:bodyPr vert="horz" lIns="91440" tIns="45720" rIns="91440" bIns="45720" rtlCol="0" anchor="ctr"/>
          <a:lstStyle>
            <a:lvl1pPr algn="ctr">
              <a:defRPr sz="800">
                <a:solidFill>
                  <a:schemeClr val="tx1">
                    <a:tint val="75000"/>
                  </a:schemeClr>
                </a:solidFill>
              </a:defRPr>
            </a:lvl1pPr>
          </a:lstStyle>
          <a:p>
            <a:pPr algn="l"/>
            <a:r>
              <a:rPr lang="en-US"/>
              <a:t>© 2012 Telenav, Proprietary and Confidential</a:t>
            </a:r>
            <a:endParaRPr lang="en-US" dirty="0"/>
          </a:p>
        </p:txBody>
      </p:sp>
      <p:sp>
        <p:nvSpPr>
          <p:cNvPr id="6" name="Slide Number Placeholder 5"/>
          <p:cNvSpPr>
            <a:spLocks noGrp="1"/>
          </p:cNvSpPr>
          <p:nvPr>
            <p:ph type="sldNum" sz="quarter" idx="4"/>
          </p:nvPr>
        </p:nvSpPr>
        <p:spPr>
          <a:xfrm>
            <a:off x="8659902" y="6356350"/>
            <a:ext cx="395197"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6033A4-AAEB-C843-9C5C-FB5D4458FC3F}" type="slidenum">
              <a:rPr lang="en-US" smtClean="0"/>
              <a:pPr/>
              <a:t>‹#›</a:t>
            </a:fld>
            <a:endParaRPr lang="en-US" dirty="0"/>
          </a:p>
        </p:txBody>
      </p:sp>
      <p:sp>
        <p:nvSpPr>
          <p:cNvPr id="8" name="Rectangle 7"/>
          <p:cNvSpPr/>
          <p:nvPr userDrawn="1"/>
        </p:nvSpPr>
        <p:spPr>
          <a:xfrm>
            <a:off x="0" y="0"/>
            <a:ext cx="9144000" cy="101600"/>
          </a:xfrm>
          <a:prstGeom prst="rect">
            <a:avLst/>
          </a:prstGeom>
          <a:solidFill>
            <a:srgbClr val="FFD200"/>
          </a:solidFill>
          <a:ln w="9525" cap="flat" cmpd="sng" algn="ctr">
            <a:solidFill>
              <a:srgbClr val="FFD2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ysClr val="window" lastClr="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52" r:id="rId5"/>
    <p:sldLayoutId id="2147483661" r:id="rId6"/>
    <p:sldLayoutId id="2147483653" r:id="rId7"/>
    <p:sldLayoutId id="2147483654" r:id="rId8"/>
    <p:sldLayoutId id="2147483655" r:id="rId9"/>
    <p:sldLayoutId id="2147483656" r:id="rId10"/>
    <p:sldLayoutId id="2147483657" r:id="rId11"/>
    <p:sldLayoutId id="2147483662" r:id="rId12"/>
    <p:sldLayoutId id="2147483663" r:id="rId13"/>
    <p:sldLayoutId id="2147483664" r:id="rId14"/>
    <p:sldLayoutId id="2147483665" r:id="rId15"/>
    <p:sldLayoutId id="2147483666" r:id="rId16"/>
    <p:sldLayoutId id="2147483667" r:id="rId17"/>
  </p:sldLayoutIdLst>
  <p:hf hdr="0"/>
  <p:txStyles>
    <p:titleStyle>
      <a:lvl1pPr algn="l" defTabSz="457200" rtl="0" eaLnBrk="1" latinLnBrk="0" hangingPunct="1">
        <a:spcBef>
          <a:spcPct val="0"/>
        </a:spcBef>
        <a:buNone/>
        <a:defRPr sz="3200" b="1" kern="1200" cap="all">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ngineering.linkedin.com/distributed-systems/log-what-every-software-engineer-should-know-about-real-time-datas-unifying" TargetMode="External"/><Relationship Id="rId2" Type="http://schemas.openxmlformats.org/officeDocument/2006/relationships/hyperlink" Target="https://www.confluent.io/blog/stream-data-platform-1/" TargetMode="External"/><Relationship Id="rId1" Type="http://schemas.openxmlformats.org/officeDocument/2006/relationships/slideLayout" Target="../slideLayouts/slideLayout4.xml"/><Relationship Id="rId4" Type="http://schemas.openxmlformats.org/officeDocument/2006/relationships/hyperlink" Target="https://www.confluent.io/blog/stream-data-platform-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Streaming Architecture</a:t>
            </a:r>
          </a:p>
        </p:txBody>
      </p:sp>
      <p:sp>
        <p:nvSpPr>
          <p:cNvPr id="3" name="Subtitle 2"/>
          <p:cNvSpPr>
            <a:spLocks noGrp="1"/>
          </p:cNvSpPr>
          <p:nvPr>
            <p:ph type="subTitle" idx="1"/>
          </p:nvPr>
        </p:nvSpPr>
        <p:spPr>
          <a:xfrm>
            <a:off x="5823857" y="5142138"/>
            <a:ext cx="2644734" cy="421821"/>
          </a:xfrm>
        </p:spPr>
        <p:txBody>
          <a:bodyPr>
            <a:normAutofit/>
          </a:bodyPr>
          <a:lstStyle/>
          <a:p>
            <a:r>
              <a:rPr lang="en-US" dirty="0"/>
              <a:t>Xun Liu   	10-27-2018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8D3C-0643-BC43-BF2D-CFF6C26D8E09}"/>
              </a:ext>
            </a:extLst>
          </p:cNvPr>
          <p:cNvSpPr>
            <a:spLocks noGrp="1"/>
          </p:cNvSpPr>
          <p:nvPr>
            <p:ph type="title"/>
          </p:nvPr>
        </p:nvSpPr>
        <p:spPr/>
        <p:txBody>
          <a:bodyPr>
            <a:normAutofit/>
          </a:bodyPr>
          <a:lstStyle/>
          <a:p>
            <a:r>
              <a:rPr lang="en-US" dirty="0"/>
              <a:t>Why Kafka</a:t>
            </a:r>
          </a:p>
        </p:txBody>
      </p:sp>
      <p:sp>
        <p:nvSpPr>
          <p:cNvPr id="3" name="Content Placeholder 2">
            <a:extLst>
              <a:ext uri="{FF2B5EF4-FFF2-40B4-BE49-F238E27FC236}">
                <a16:creationId xmlns:a16="http://schemas.microsoft.com/office/drawing/2014/main" id="{4FEBD84D-2394-8048-8F89-9A6988504F30}"/>
              </a:ext>
            </a:extLst>
          </p:cNvPr>
          <p:cNvSpPr>
            <a:spLocks noGrp="1"/>
          </p:cNvSpPr>
          <p:nvPr>
            <p:ph idx="1"/>
          </p:nvPr>
        </p:nvSpPr>
        <p:spPr/>
        <p:txBody>
          <a:bodyPr/>
          <a:lstStyle/>
          <a:p>
            <a:r>
              <a:rPr lang="en-US" dirty="0"/>
              <a:t>From Jay Kreps</a:t>
            </a:r>
          </a:p>
          <a:p>
            <a:pPr marL="0" indent="0">
              <a:buNone/>
            </a:pPr>
            <a:r>
              <a:rPr lang="en-US" dirty="0"/>
              <a:t>    #1. Transporting data between system</a:t>
            </a:r>
          </a:p>
          <a:p>
            <a:pPr marL="0" indent="0">
              <a:buNone/>
            </a:pPr>
            <a:r>
              <a:rPr lang="en-US" dirty="0"/>
              <a:t>    #2. Core of Analytics system</a:t>
            </a:r>
          </a:p>
          <a:p>
            <a:r>
              <a:rPr lang="en-US" dirty="0"/>
              <a:t>Original problem raised by Jay Kreps: When you use database to analysis data, during analysis time new data come in, how to reflect changes?  </a:t>
            </a:r>
            <a:r>
              <a:rPr lang="en-US" dirty="0" err="1"/>
              <a:t>Tails+Tails</a:t>
            </a:r>
            <a:r>
              <a:rPr lang="en-US" dirty="0"/>
              <a:t> + Tails?  </a:t>
            </a:r>
            <a:r>
              <a:rPr lang="en-US" dirty="0" err="1"/>
              <a:t>MessageMQ</a:t>
            </a:r>
            <a:r>
              <a:rPr lang="en-US" dirty="0"/>
              <a:t>?</a:t>
            </a:r>
          </a:p>
          <a:p>
            <a:endParaRPr lang="en-US" dirty="0"/>
          </a:p>
        </p:txBody>
      </p:sp>
      <p:sp>
        <p:nvSpPr>
          <p:cNvPr id="4" name="Date Placeholder 3">
            <a:extLst>
              <a:ext uri="{FF2B5EF4-FFF2-40B4-BE49-F238E27FC236}">
                <a16:creationId xmlns:a16="http://schemas.microsoft.com/office/drawing/2014/main" id="{A3C8692D-FB22-6C49-8CB7-D018F8CAF95A}"/>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1B79B1AD-83B1-3242-9DDE-C6C6EAEF8B4F}"/>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1FA2B7E8-AF3D-9F47-A2AD-B73F8992A79F}"/>
              </a:ext>
            </a:extLst>
          </p:cNvPr>
          <p:cNvSpPr>
            <a:spLocks noGrp="1"/>
          </p:cNvSpPr>
          <p:nvPr>
            <p:ph type="sldNum" sz="quarter" idx="12"/>
          </p:nvPr>
        </p:nvSpPr>
        <p:spPr/>
        <p:txBody>
          <a:bodyPr/>
          <a:lstStyle/>
          <a:p>
            <a:fld id="{3F6033A4-AAEB-C843-9C5C-FB5D4458FC3F}" type="slidenum">
              <a:rPr lang="en-US" smtClean="0"/>
              <a:pPr/>
              <a:t>10</a:t>
            </a:fld>
            <a:endParaRPr lang="en-US"/>
          </a:p>
        </p:txBody>
      </p:sp>
    </p:spTree>
    <p:extLst>
      <p:ext uri="{BB962C8B-B14F-4D97-AF65-F5344CB8AC3E}">
        <p14:creationId xmlns:p14="http://schemas.microsoft.com/office/powerpoint/2010/main" val="39108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8D3C-0643-BC43-BF2D-CFF6C26D8E09}"/>
              </a:ext>
            </a:extLst>
          </p:cNvPr>
          <p:cNvSpPr>
            <a:spLocks noGrp="1"/>
          </p:cNvSpPr>
          <p:nvPr>
            <p:ph type="title"/>
          </p:nvPr>
        </p:nvSpPr>
        <p:spPr/>
        <p:txBody>
          <a:bodyPr>
            <a:normAutofit/>
          </a:bodyPr>
          <a:lstStyle/>
          <a:p>
            <a:r>
              <a:rPr lang="en-US" dirty="0"/>
              <a:t>Why Kafka</a:t>
            </a:r>
          </a:p>
        </p:txBody>
      </p:sp>
      <p:sp>
        <p:nvSpPr>
          <p:cNvPr id="3" name="Content Placeholder 2">
            <a:extLst>
              <a:ext uri="{FF2B5EF4-FFF2-40B4-BE49-F238E27FC236}">
                <a16:creationId xmlns:a16="http://schemas.microsoft.com/office/drawing/2014/main" id="{4FEBD84D-2394-8048-8F89-9A6988504F30}"/>
              </a:ext>
            </a:extLst>
          </p:cNvPr>
          <p:cNvSpPr>
            <a:spLocks noGrp="1"/>
          </p:cNvSpPr>
          <p:nvPr>
            <p:ph idx="1"/>
          </p:nvPr>
        </p:nvSpPr>
        <p:spPr/>
        <p:txBody>
          <a:bodyPr/>
          <a:lstStyle/>
          <a:p>
            <a:r>
              <a:rPr lang="en-US" dirty="0"/>
              <a:t>Message durability(commit log, append only behavior)</a:t>
            </a:r>
          </a:p>
          <a:p>
            <a:r>
              <a:rPr lang="en-US" dirty="0"/>
              <a:t>Keep message sequence </a:t>
            </a:r>
          </a:p>
          <a:p>
            <a:r>
              <a:rPr lang="en-US" dirty="0"/>
              <a:t>Designed for large volume of data </a:t>
            </a:r>
          </a:p>
          <a:p>
            <a:r>
              <a:rPr lang="en-US" dirty="0"/>
              <a:t>One message be consumed by multiple consumer for different purpose</a:t>
            </a:r>
          </a:p>
          <a:p>
            <a:r>
              <a:rPr lang="en-US" dirty="0"/>
              <a:t>Message be consumed Just once for each topic</a:t>
            </a:r>
          </a:p>
        </p:txBody>
      </p:sp>
      <p:sp>
        <p:nvSpPr>
          <p:cNvPr id="4" name="Date Placeholder 3">
            <a:extLst>
              <a:ext uri="{FF2B5EF4-FFF2-40B4-BE49-F238E27FC236}">
                <a16:creationId xmlns:a16="http://schemas.microsoft.com/office/drawing/2014/main" id="{A3C8692D-FB22-6C49-8CB7-D018F8CAF95A}"/>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1B79B1AD-83B1-3242-9DDE-C6C6EAEF8B4F}"/>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1FA2B7E8-AF3D-9F47-A2AD-B73F8992A79F}"/>
              </a:ext>
            </a:extLst>
          </p:cNvPr>
          <p:cNvSpPr>
            <a:spLocks noGrp="1"/>
          </p:cNvSpPr>
          <p:nvPr>
            <p:ph type="sldNum" sz="quarter" idx="12"/>
          </p:nvPr>
        </p:nvSpPr>
        <p:spPr/>
        <p:txBody>
          <a:bodyPr/>
          <a:lstStyle/>
          <a:p>
            <a:fld id="{3F6033A4-AAEB-C843-9C5C-FB5D4458FC3F}" type="slidenum">
              <a:rPr lang="en-US" smtClean="0"/>
              <a:pPr/>
              <a:t>11</a:t>
            </a:fld>
            <a:endParaRPr lang="en-US"/>
          </a:p>
        </p:txBody>
      </p:sp>
    </p:spTree>
    <p:extLst>
      <p:ext uri="{BB962C8B-B14F-4D97-AF65-F5344CB8AC3E}">
        <p14:creationId xmlns:p14="http://schemas.microsoft.com/office/powerpoint/2010/main" val="230932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5FFA-0AF3-8B4A-9992-6BB2480424D1}"/>
              </a:ext>
            </a:extLst>
          </p:cNvPr>
          <p:cNvSpPr>
            <a:spLocks noGrp="1"/>
          </p:cNvSpPr>
          <p:nvPr>
            <p:ph type="title"/>
          </p:nvPr>
        </p:nvSpPr>
        <p:spPr/>
        <p:txBody>
          <a:bodyPr>
            <a:normAutofit/>
          </a:bodyPr>
          <a:lstStyle/>
          <a:p>
            <a:r>
              <a:rPr lang="en-US" dirty="0"/>
              <a:t>Kafka terminology</a:t>
            </a:r>
          </a:p>
        </p:txBody>
      </p:sp>
      <p:sp>
        <p:nvSpPr>
          <p:cNvPr id="3" name="Content Placeholder 2">
            <a:extLst>
              <a:ext uri="{FF2B5EF4-FFF2-40B4-BE49-F238E27FC236}">
                <a16:creationId xmlns:a16="http://schemas.microsoft.com/office/drawing/2014/main" id="{89F8929E-9AF2-8847-BA17-48D5AED937DB}"/>
              </a:ext>
            </a:extLst>
          </p:cNvPr>
          <p:cNvSpPr>
            <a:spLocks noGrp="1"/>
          </p:cNvSpPr>
          <p:nvPr>
            <p:ph idx="1"/>
          </p:nvPr>
        </p:nvSpPr>
        <p:spPr/>
        <p:txBody>
          <a:bodyPr>
            <a:normAutofit/>
          </a:bodyPr>
          <a:lstStyle/>
          <a:p>
            <a:r>
              <a:rPr lang="en-US" b="1" dirty="0"/>
              <a:t>Message Broker</a:t>
            </a:r>
            <a:r>
              <a:rPr lang="en-US" dirty="0"/>
              <a:t>: serve to persist data and handle request from both producer and consumer</a:t>
            </a:r>
          </a:p>
          <a:p>
            <a:r>
              <a:rPr lang="en-US" b="1" dirty="0"/>
              <a:t>Producer client</a:t>
            </a:r>
            <a:r>
              <a:rPr lang="en-US" dirty="0"/>
              <a:t>: produce     publish</a:t>
            </a:r>
          </a:p>
          <a:p>
            <a:r>
              <a:rPr lang="en-US" b="1" dirty="0"/>
              <a:t>Consumer client</a:t>
            </a:r>
            <a:r>
              <a:rPr lang="en-US" dirty="0"/>
              <a:t>: consume      subscribe</a:t>
            </a:r>
          </a:p>
          <a:p>
            <a:r>
              <a:rPr lang="en-US" b="1" dirty="0"/>
              <a:t>Topic</a:t>
            </a:r>
            <a:r>
              <a:rPr lang="en-US" dirty="0"/>
              <a:t>: partition at message broker layer</a:t>
            </a:r>
          </a:p>
          <a:p>
            <a:pPr marL="0" indent="0">
              <a:buNone/>
            </a:pPr>
            <a:r>
              <a:rPr lang="en-US" dirty="0"/>
              <a:t>               when have large and large volume of data could scale up, partition topic        </a:t>
            </a:r>
          </a:p>
          <a:p>
            <a:pPr marL="0" indent="0">
              <a:buNone/>
            </a:pPr>
            <a:r>
              <a:rPr lang="en-US" dirty="0"/>
              <a:t>               partition:  concept of topic, parameters</a:t>
            </a:r>
          </a:p>
          <a:p>
            <a:pPr marL="0" indent="0">
              <a:buNone/>
            </a:pPr>
            <a:r>
              <a:rPr lang="en-US" dirty="0"/>
              <a:t>                                 user specific or generated based on certain pattern</a:t>
            </a:r>
          </a:p>
          <a:p>
            <a:endParaRPr lang="en-US" dirty="0"/>
          </a:p>
        </p:txBody>
      </p:sp>
      <p:sp>
        <p:nvSpPr>
          <p:cNvPr id="4" name="Date Placeholder 3">
            <a:extLst>
              <a:ext uri="{FF2B5EF4-FFF2-40B4-BE49-F238E27FC236}">
                <a16:creationId xmlns:a16="http://schemas.microsoft.com/office/drawing/2014/main" id="{FA5173AC-1D41-324A-A50D-AEA343844BFD}"/>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A57EF182-18AC-374D-A709-030B73D790D3}"/>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2D54C807-DC93-0C4B-9D51-70E839331639}"/>
              </a:ext>
            </a:extLst>
          </p:cNvPr>
          <p:cNvSpPr>
            <a:spLocks noGrp="1"/>
          </p:cNvSpPr>
          <p:nvPr>
            <p:ph type="sldNum" sz="quarter" idx="12"/>
          </p:nvPr>
        </p:nvSpPr>
        <p:spPr/>
        <p:txBody>
          <a:bodyPr/>
          <a:lstStyle/>
          <a:p>
            <a:fld id="{3F6033A4-AAEB-C843-9C5C-FB5D4458FC3F}" type="slidenum">
              <a:rPr lang="en-US" smtClean="0"/>
              <a:pPr/>
              <a:t>12</a:t>
            </a:fld>
            <a:endParaRPr lang="en-US"/>
          </a:p>
        </p:txBody>
      </p:sp>
    </p:spTree>
    <p:extLst>
      <p:ext uri="{BB962C8B-B14F-4D97-AF65-F5344CB8AC3E}">
        <p14:creationId xmlns:p14="http://schemas.microsoft.com/office/powerpoint/2010/main" val="365838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BDE8-FC5D-A64D-90D8-E2B26301C28E}"/>
              </a:ext>
            </a:extLst>
          </p:cNvPr>
          <p:cNvSpPr>
            <a:spLocks noGrp="1"/>
          </p:cNvSpPr>
          <p:nvPr>
            <p:ph type="title"/>
          </p:nvPr>
        </p:nvSpPr>
        <p:spPr/>
        <p:txBody>
          <a:bodyPr>
            <a:normAutofit/>
          </a:bodyPr>
          <a:lstStyle/>
          <a:p>
            <a:r>
              <a:rPr lang="en-US" dirty="0"/>
              <a:t>Kafka Scenarios</a:t>
            </a:r>
          </a:p>
        </p:txBody>
      </p:sp>
      <p:sp>
        <p:nvSpPr>
          <p:cNvPr id="3" name="Content Placeholder 2">
            <a:extLst>
              <a:ext uri="{FF2B5EF4-FFF2-40B4-BE49-F238E27FC236}">
                <a16:creationId xmlns:a16="http://schemas.microsoft.com/office/drawing/2014/main" id="{63B217C0-88F2-0044-856B-E78834B2558D}"/>
              </a:ext>
            </a:extLst>
          </p:cNvPr>
          <p:cNvSpPr>
            <a:spLocks noGrp="1"/>
          </p:cNvSpPr>
          <p:nvPr>
            <p:ph idx="1"/>
          </p:nvPr>
        </p:nvSpPr>
        <p:spPr/>
        <p:txBody>
          <a:bodyPr/>
          <a:lstStyle/>
          <a:p>
            <a:r>
              <a:rPr lang="en-US" dirty="0"/>
              <a:t>#1. online data to offline data</a:t>
            </a:r>
          </a:p>
          <a:p>
            <a:pPr marL="0" indent="0">
              <a:buNone/>
            </a:pPr>
            <a:r>
              <a:rPr lang="en-US" dirty="0"/>
              <a:t>      Online data like page view/impression, -&gt; offline </a:t>
            </a:r>
            <a:r>
              <a:rPr lang="en-US" dirty="0" err="1"/>
              <a:t>hadoop</a:t>
            </a:r>
            <a:r>
              <a:rPr lang="en-US" dirty="0"/>
              <a:t> system, </a:t>
            </a:r>
            <a:r>
              <a:rPr lang="en-US" dirty="0" err="1"/>
              <a:t>kafka</a:t>
            </a:r>
            <a:r>
              <a:rPr lang="en-US" dirty="0"/>
              <a:t> be consumed by ETL </a:t>
            </a:r>
          </a:p>
          <a:p>
            <a:pPr marL="0" indent="0">
              <a:buNone/>
            </a:pPr>
            <a:r>
              <a:rPr lang="en-US" dirty="0"/>
              <a:t> </a:t>
            </a:r>
          </a:p>
          <a:p>
            <a:r>
              <a:rPr lang="en-US" dirty="0"/>
              <a:t>#2. online data to online pipeline</a:t>
            </a:r>
          </a:p>
          <a:p>
            <a:pPr marL="0" indent="0">
              <a:buNone/>
            </a:pPr>
            <a:r>
              <a:rPr lang="en-US" dirty="0"/>
              <a:t>    Emails/news feed </a:t>
            </a:r>
          </a:p>
          <a:p>
            <a:pPr marL="0" indent="0">
              <a:buNone/>
            </a:pPr>
            <a:r>
              <a:rPr lang="en-US" dirty="0"/>
              <a:t> </a:t>
            </a:r>
          </a:p>
          <a:p>
            <a:r>
              <a:rPr lang="en-US" dirty="0"/>
              <a:t>#3. Offline data to online pipeline</a:t>
            </a:r>
          </a:p>
          <a:p>
            <a:pPr marL="0" indent="0">
              <a:buNone/>
            </a:pPr>
            <a:r>
              <a:rPr lang="en-US" dirty="0"/>
              <a:t>    Data be generated in offline data </a:t>
            </a:r>
            <a:r>
              <a:rPr lang="en-US" dirty="0" err="1"/>
              <a:t>wareehouse</a:t>
            </a:r>
            <a:r>
              <a:rPr lang="en-US" dirty="0"/>
              <a:t> -&gt; online machine learning</a:t>
            </a:r>
          </a:p>
          <a:p>
            <a:endParaRPr lang="en-US" dirty="0"/>
          </a:p>
        </p:txBody>
      </p:sp>
      <p:sp>
        <p:nvSpPr>
          <p:cNvPr id="4" name="Date Placeholder 3">
            <a:extLst>
              <a:ext uri="{FF2B5EF4-FFF2-40B4-BE49-F238E27FC236}">
                <a16:creationId xmlns:a16="http://schemas.microsoft.com/office/drawing/2014/main" id="{98C9CC10-668B-7C4E-8559-F7B45EC86C17}"/>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4FC70CC-215D-B14D-BECD-44DB97EF52A2}"/>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CA08E862-A2AB-1143-A260-0AB2283C635B}"/>
              </a:ext>
            </a:extLst>
          </p:cNvPr>
          <p:cNvSpPr>
            <a:spLocks noGrp="1"/>
          </p:cNvSpPr>
          <p:nvPr>
            <p:ph type="sldNum" sz="quarter" idx="12"/>
          </p:nvPr>
        </p:nvSpPr>
        <p:spPr/>
        <p:txBody>
          <a:bodyPr/>
          <a:lstStyle/>
          <a:p>
            <a:fld id="{3F6033A4-AAEB-C843-9C5C-FB5D4458FC3F}" type="slidenum">
              <a:rPr lang="en-US" smtClean="0"/>
              <a:pPr/>
              <a:t>13</a:t>
            </a:fld>
            <a:endParaRPr lang="en-US"/>
          </a:p>
        </p:txBody>
      </p:sp>
    </p:spTree>
    <p:extLst>
      <p:ext uri="{BB962C8B-B14F-4D97-AF65-F5344CB8AC3E}">
        <p14:creationId xmlns:p14="http://schemas.microsoft.com/office/powerpoint/2010/main" val="146590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5160-5168-D84E-BE35-3EA9FB5035D8}"/>
              </a:ext>
            </a:extLst>
          </p:cNvPr>
          <p:cNvSpPr>
            <a:spLocks noGrp="1"/>
          </p:cNvSpPr>
          <p:nvPr>
            <p:ph type="title"/>
          </p:nvPr>
        </p:nvSpPr>
        <p:spPr/>
        <p:txBody>
          <a:bodyPr/>
          <a:lstStyle/>
          <a:p>
            <a:r>
              <a:rPr lang="en-US" dirty="0"/>
              <a:t>Core of </a:t>
            </a:r>
            <a:r>
              <a:rPr lang="en-US" dirty="0" err="1"/>
              <a:t>kafka</a:t>
            </a:r>
            <a:r>
              <a:rPr lang="en-US" dirty="0"/>
              <a:t> – replicated distribute log</a:t>
            </a:r>
          </a:p>
        </p:txBody>
      </p:sp>
      <p:sp>
        <p:nvSpPr>
          <p:cNvPr id="3" name="Content Placeholder 2">
            <a:extLst>
              <a:ext uri="{FF2B5EF4-FFF2-40B4-BE49-F238E27FC236}">
                <a16:creationId xmlns:a16="http://schemas.microsoft.com/office/drawing/2014/main" id="{251587A5-2D46-DA4C-BCCA-124699FAEBDB}"/>
              </a:ext>
            </a:extLst>
          </p:cNvPr>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 is an append-only, totally-ordered sequence of records ordered by time</a:t>
            </a:r>
          </a:p>
        </p:txBody>
      </p:sp>
      <p:sp>
        <p:nvSpPr>
          <p:cNvPr id="4" name="Date Placeholder 3">
            <a:extLst>
              <a:ext uri="{FF2B5EF4-FFF2-40B4-BE49-F238E27FC236}">
                <a16:creationId xmlns:a16="http://schemas.microsoft.com/office/drawing/2014/main" id="{FBC31869-FB39-944B-846B-7D854EE5B38F}"/>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C9EF87F8-97F8-CB4E-B1A0-21D010ED0CF3}"/>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E3611107-D869-8F45-87CE-EFEC54358C97}"/>
              </a:ext>
            </a:extLst>
          </p:cNvPr>
          <p:cNvSpPr>
            <a:spLocks noGrp="1"/>
          </p:cNvSpPr>
          <p:nvPr>
            <p:ph type="sldNum" sz="quarter" idx="12"/>
          </p:nvPr>
        </p:nvSpPr>
        <p:spPr/>
        <p:txBody>
          <a:bodyPr/>
          <a:lstStyle/>
          <a:p>
            <a:fld id="{3F6033A4-AAEB-C843-9C5C-FB5D4458FC3F}" type="slidenum">
              <a:rPr lang="en-US" smtClean="0"/>
              <a:pPr/>
              <a:t>14</a:t>
            </a:fld>
            <a:endParaRPr lang="en-US"/>
          </a:p>
        </p:txBody>
      </p:sp>
      <p:pic>
        <p:nvPicPr>
          <p:cNvPr id="9" name="Picture 8">
            <a:extLst>
              <a:ext uri="{FF2B5EF4-FFF2-40B4-BE49-F238E27FC236}">
                <a16:creationId xmlns:a16="http://schemas.microsoft.com/office/drawing/2014/main" id="{B69B9A22-8167-B34E-99AC-00C63AAFE717}"/>
              </a:ext>
            </a:extLst>
          </p:cNvPr>
          <p:cNvPicPr>
            <a:picLocks noChangeAspect="1"/>
          </p:cNvPicPr>
          <p:nvPr/>
        </p:nvPicPr>
        <p:blipFill>
          <a:blip r:embed="rId2"/>
          <a:stretch>
            <a:fillRect/>
          </a:stretch>
        </p:blipFill>
        <p:spPr>
          <a:xfrm>
            <a:off x="88900" y="1079500"/>
            <a:ext cx="4368800" cy="1854200"/>
          </a:xfrm>
          <a:prstGeom prst="rect">
            <a:avLst/>
          </a:prstGeom>
        </p:spPr>
      </p:pic>
    </p:spTree>
    <p:extLst>
      <p:ext uri="{BB962C8B-B14F-4D97-AF65-F5344CB8AC3E}">
        <p14:creationId xmlns:p14="http://schemas.microsoft.com/office/powerpoint/2010/main" val="121235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B2A-18CA-EE42-BDCD-726D3501E201}"/>
              </a:ext>
            </a:extLst>
          </p:cNvPr>
          <p:cNvSpPr>
            <a:spLocks noGrp="1"/>
          </p:cNvSpPr>
          <p:nvPr>
            <p:ph type="title"/>
          </p:nvPr>
        </p:nvSpPr>
        <p:spPr/>
        <p:txBody>
          <a:bodyPr>
            <a:normAutofit fontScale="90000"/>
          </a:bodyPr>
          <a:lstStyle/>
          <a:p>
            <a:r>
              <a:rPr lang="en-US" dirty="0"/>
              <a:t>why log is important</a:t>
            </a:r>
            <a:br>
              <a:rPr lang="en-US" dirty="0"/>
            </a:br>
            <a:endParaRPr lang="en-US" dirty="0"/>
          </a:p>
        </p:txBody>
      </p:sp>
      <p:sp>
        <p:nvSpPr>
          <p:cNvPr id="3" name="Content Placeholder 2">
            <a:extLst>
              <a:ext uri="{FF2B5EF4-FFF2-40B4-BE49-F238E27FC236}">
                <a16:creationId xmlns:a16="http://schemas.microsoft.com/office/drawing/2014/main" id="{81B91D6C-BDA7-6041-ABB5-9D7376A62977}"/>
              </a:ext>
            </a:extLst>
          </p:cNvPr>
          <p:cNvSpPr>
            <a:spLocks noGrp="1"/>
          </p:cNvSpPr>
          <p:nvPr>
            <p:ph idx="1"/>
          </p:nvPr>
        </p:nvSpPr>
        <p:spPr/>
        <p:txBody>
          <a:bodyPr>
            <a:normAutofit lnSpcReduction="10000"/>
          </a:bodyPr>
          <a:lstStyle/>
          <a:p>
            <a:r>
              <a:rPr lang="en-US" dirty="0"/>
              <a:t>The answer is that logs have a specific purpose: they record what happened and when</a:t>
            </a:r>
          </a:p>
          <a:p>
            <a:r>
              <a:rPr lang="en-US" dirty="0"/>
              <a:t>The two problems a log solves—ordering changes and distributing data—are even more important in distributed data systems.</a:t>
            </a:r>
          </a:p>
          <a:p>
            <a:r>
              <a:rPr lang="en-US" dirty="0"/>
              <a:t>One of the beautiful things about this approach is that the time stamps that index the log now act as the clock for the state of the replicas—you can describe each replica by a single number, the timestamp for the maximum log entry it has processed. This timestamp combined with the log uniquely captures the entire state of the replica.</a:t>
            </a:r>
          </a:p>
          <a:p>
            <a:endParaRPr lang="en-US" dirty="0"/>
          </a:p>
        </p:txBody>
      </p:sp>
      <p:sp>
        <p:nvSpPr>
          <p:cNvPr id="4" name="Date Placeholder 3">
            <a:extLst>
              <a:ext uri="{FF2B5EF4-FFF2-40B4-BE49-F238E27FC236}">
                <a16:creationId xmlns:a16="http://schemas.microsoft.com/office/drawing/2014/main" id="{6F587A36-F610-9749-A055-B249B6AAFC66}"/>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4E283A33-EA6C-6C47-93D9-D26C070D6ACA}"/>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FBE70145-A6B3-3645-94B2-C1E3081674E4}"/>
              </a:ext>
            </a:extLst>
          </p:cNvPr>
          <p:cNvSpPr>
            <a:spLocks noGrp="1"/>
          </p:cNvSpPr>
          <p:nvPr>
            <p:ph type="sldNum" sz="quarter" idx="12"/>
          </p:nvPr>
        </p:nvSpPr>
        <p:spPr/>
        <p:txBody>
          <a:bodyPr/>
          <a:lstStyle/>
          <a:p>
            <a:fld id="{3F6033A4-AAEB-C843-9C5C-FB5D4458FC3F}" type="slidenum">
              <a:rPr lang="en-US" smtClean="0"/>
              <a:pPr/>
              <a:t>15</a:t>
            </a:fld>
            <a:endParaRPr lang="en-US"/>
          </a:p>
        </p:txBody>
      </p:sp>
    </p:spTree>
    <p:extLst>
      <p:ext uri="{BB962C8B-B14F-4D97-AF65-F5344CB8AC3E}">
        <p14:creationId xmlns:p14="http://schemas.microsoft.com/office/powerpoint/2010/main" val="164431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96DD-1977-9F47-AA18-612862652B5D}"/>
              </a:ext>
            </a:extLst>
          </p:cNvPr>
          <p:cNvSpPr>
            <a:spLocks noGrp="1"/>
          </p:cNvSpPr>
          <p:nvPr>
            <p:ph type="title"/>
          </p:nvPr>
        </p:nvSpPr>
        <p:spPr/>
        <p:txBody>
          <a:bodyPr/>
          <a:lstStyle/>
          <a:p>
            <a:r>
              <a:rPr lang="en-US" dirty="0"/>
              <a:t>State machine replication</a:t>
            </a:r>
          </a:p>
        </p:txBody>
      </p:sp>
      <p:sp>
        <p:nvSpPr>
          <p:cNvPr id="3" name="Content Placeholder 2">
            <a:extLst>
              <a:ext uri="{FF2B5EF4-FFF2-40B4-BE49-F238E27FC236}">
                <a16:creationId xmlns:a16="http://schemas.microsoft.com/office/drawing/2014/main" id="{769F634F-A940-C340-B6CA-9DFFC432474F}"/>
              </a:ext>
            </a:extLst>
          </p:cNvPr>
          <p:cNvSpPr>
            <a:spLocks noGrp="1"/>
          </p:cNvSpPr>
          <p:nvPr>
            <p:ph idx="1"/>
          </p:nvPr>
        </p:nvSpPr>
        <p:spPr/>
        <p:txBody>
          <a:bodyPr>
            <a:normAutofit fontScale="850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State-Machine-&gt; active active -&gt; The active-active approach might log out the transformations to apply, say "+1", "*2", etc. Each replica would apply these transformations and hence go through the same set of values. </a:t>
            </a:r>
          </a:p>
          <a:p>
            <a:r>
              <a:rPr lang="en-US" dirty="0"/>
              <a:t>Primary-Backup -&gt; Active-Passive -&gt;  a single master execute the transformations and log out the </a:t>
            </a:r>
            <a:r>
              <a:rPr lang="en-US" i="1" dirty="0"/>
              <a:t>result</a:t>
            </a:r>
            <a:r>
              <a:rPr lang="en-US" dirty="0"/>
              <a:t>, say "1", "3", "6", etc.</a:t>
            </a:r>
          </a:p>
          <a:p>
            <a:pPr marL="0" indent="0">
              <a:buNone/>
            </a:pPr>
            <a:endParaRPr lang="en-US" dirty="0"/>
          </a:p>
        </p:txBody>
      </p:sp>
      <p:sp>
        <p:nvSpPr>
          <p:cNvPr id="4" name="Date Placeholder 3">
            <a:extLst>
              <a:ext uri="{FF2B5EF4-FFF2-40B4-BE49-F238E27FC236}">
                <a16:creationId xmlns:a16="http://schemas.microsoft.com/office/drawing/2014/main" id="{BC7BC234-C997-5E4D-A5EE-5D81BFC42997}"/>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BD0D7C2E-6BD2-1B4C-AFDA-CF549B5B47C1}"/>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DADE6449-CB9A-5340-BE4D-B3B514D2260C}"/>
              </a:ext>
            </a:extLst>
          </p:cNvPr>
          <p:cNvSpPr>
            <a:spLocks noGrp="1"/>
          </p:cNvSpPr>
          <p:nvPr>
            <p:ph type="sldNum" sz="quarter" idx="12"/>
          </p:nvPr>
        </p:nvSpPr>
        <p:spPr/>
        <p:txBody>
          <a:bodyPr/>
          <a:lstStyle/>
          <a:p>
            <a:fld id="{3F6033A4-AAEB-C843-9C5C-FB5D4458FC3F}" type="slidenum">
              <a:rPr lang="en-US" smtClean="0"/>
              <a:pPr/>
              <a:t>16</a:t>
            </a:fld>
            <a:endParaRPr lang="en-US"/>
          </a:p>
        </p:txBody>
      </p:sp>
      <p:pic>
        <p:nvPicPr>
          <p:cNvPr id="7" name="Picture 6">
            <a:extLst>
              <a:ext uri="{FF2B5EF4-FFF2-40B4-BE49-F238E27FC236}">
                <a16:creationId xmlns:a16="http://schemas.microsoft.com/office/drawing/2014/main" id="{060A1FF1-4B32-7D45-8171-B1AB860204C1}"/>
              </a:ext>
            </a:extLst>
          </p:cNvPr>
          <p:cNvPicPr>
            <a:picLocks noChangeAspect="1"/>
          </p:cNvPicPr>
          <p:nvPr/>
        </p:nvPicPr>
        <p:blipFill>
          <a:blip r:embed="rId2"/>
          <a:stretch>
            <a:fillRect/>
          </a:stretch>
        </p:blipFill>
        <p:spPr>
          <a:xfrm>
            <a:off x="914472" y="780639"/>
            <a:ext cx="6184900" cy="3175000"/>
          </a:xfrm>
          <a:prstGeom prst="rect">
            <a:avLst/>
          </a:prstGeom>
        </p:spPr>
      </p:pic>
    </p:spTree>
    <p:extLst>
      <p:ext uri="{BB962C8B-B14F-4D97-AF65-F5344CB8AC3E}">
        <p14:creationId xmlns:p14="http://schemas.microsoft.com/office/powerpoint/2010/main" val="200918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F4C5D7-1FB0-8A42-ABFE-23972C045096}"/>
              </a:ext>
            </a:extLst>
          </p:cNvPr>
          <p:cNvPicPr>
            <a:picLocks noChangeAspect="1"/>
          </p:cNvPicPr>
          <p:nvPr/>
        </p:nvPicPr>
        <p:blipFill>
          <a:blip r:embed="rId2"/>
          <a:stretch>
            <a:fillRect/>
          </a:stretch>
        </p:blipFill>
        <p:spPr>
          <a:xfrm>
            <a:off x="0" y="1192032"/>
            <a:ext cx="9144000" cy="5421168"/>
          </a:xfrm>
          <a:prstGeom prst="rect">
            <a:avLst/>
          </a:prstGeom>
        </p:spPr>
      </p:pic>
      <p:sp>
        <p:nvSpPr>
          <p:cNvPr id="2" name="Title 1">
            <a:extLst>
              <a:ext uri="{FF2B5EF4-FFF2-40B4-BE49-F238E27FC236}">
                <a16:creationId xmlns:a16="http://schemas.microsoft.com/office/drawing/2014/main" id="{C28755ED-D95B-0247-BF9D-9654034AFD5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80A011-952C-3744-B748-72708B229C98}"/>
              </a:ext>
            </a:extLst>
          </p:cNvPr>
          <p:cNvSpPr>
            <a:spLocks noGrp="1"/>
          </p:cNvSpPr>
          <p:nvPr>
            <p:ph idx="1"/>
          </p:nvPr>
        </p:nvSpPr>
        <p:spPr>
          <a:xfrm>
            <a:off x="457200" y="1079500"/>
            <a:ext cx="8597900" cy="5503862"/>
          </a:xfrm>
        </p:spPr>
        <p:txBody>
          <a:bodyPr/>
          <a:lstStyle/>
          <a:p>
            <a:endParaRPr lang="en-US" dirty="0"/>
          </a:p>
        </p:txBody>
      </p:sp>
      <p:sp>
        <p:nvSpPr>
          <p:cNvPr id="4" name="Date Placeholder 3">
            <a:extLst>
              <a:ext uri="{FF2B5EF4-FFF2-40B4-BE49-F238E27FC236}">
                <a16:creationId xmlns:a16="http://schemas.microsoft.com/office/drawing/2014/main" id="{A46B8902-1739-F644-94FE-83D94B66E51A}"/>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64EC8617-0274-0243-B258-E01F71353924}"/>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EFF8FCFD-F378-A14A-8471-721A2228B09C}"/>
              </a:ext>
            </a:extLst>
          </p:cNvPr>
          <p:cNvSpPr>
            <a:spLocks noGrp="1"/>
          </p:cNvSpPr>
          <p:nvPr>
            <p:ph type="sldNum" sz="quarter" idx="12"/>
          </p:nvPr>
        </p:nvSpPr>
        <p:spPr/>
        <p:txBody>
          <a:bodyPr/>
          <a:lstStyle/>
          <a:p>
            <a:fld id="{3F6033A4-AAEB-C843-9C5C-FB5D4458FC3F}" type="slidenum">
              <a:rPr lang="en-US" smtClean="0"/>
              <a:pPr/>
              <a:t>17</a:t>
            </a:fld>
            <a:endParaRPr lang="en-US"/>
          </a:p>
        </p:txBody>
      </p:sp>
    </p:spTree>
    <p:extLst>
      <p:ext uri="{BB962C8B-B14F-4D97-AF65-F5344CB8AC3E}">
        <p14:creationId xmlns:p14="http://schemas.microsoft.com/office/powerpoint/2010/main" val="36021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B5A8-2C46-E441-B189-9DBDCCC7FF67}"/>
              </a:ext>
            </a:extLst>
          </p:cNvPr>
          <p:cNvSpPr>
            <a:spLocks noGrp="1"/>
          </p:cNvSpPr>
          <p:nvPr>
            <p:ph type="title"/>
          </p:nvPr>
        </p:nvSpPr>
        <p:spPr/>
        <p:txBody>
          <a:bodyPr/>
          <a:lstStyle/>
          <a:p>
            <a:r>
              <a:rPr lang="en-US" dirty="0"/>
              <a:t>Relation with </a:t>
            </a:r>
            <a:r>
              <a:rPr lang="en-US" dirty="0" err="1"/>
              <a:t>Telenav</a:t>
            </a:r>
            <a:endParaRPr lang="en-US" dirty="0"/>
          </a:p>
        </p:txBody>
      </p:sp>
      <p:sp>
        <p:nvSpPr>
          <p:cNvPr id="3" name="Content Placeholder 2">
            <a:extLst>
              <a:ext uri="{FF2B5EF4-FFF2-40B4-BE49-F238E27FC236}">
                <a16:creationId xmlns:a16="http://schemas.microsoft.com/office/drawing/2014/main" id="{47B73FC3-D755-734D-8BF7-83AF15E6CCF6}"/>
              </a:ext>
            </a:extLst>
          </p:cNvPr>
          <p:cNvSpPr>
            <a:spLocks noGrp="1"/>
          </p:cNvSpPr>
          <p:nvPr>
            <p:ph idx="1"/>
          </p:nvPr>
        </p:nvSpPr>
        <p:spPr/>
        <p:txBody>
          <a:bodyPr/>
          <a:lstStyle/>
          <a:p>
            <a:r>
              <a:rPr lang="en-US" dirty="0"/>
              <a:t>Decouples Data producer with consumer</a:t>
            </a:r>
          </a:p>
          <a:p>
            <a:r>
              <a:rPr lang="en-US" dirty="0"/>
              <a:t>Log Replay(A/B test, parallel test)</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5C088A3E-3A01-1C48-B325-0593F8E1301F}"/>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75514411-B9F7-3F4C-A836-759DDA0C6EFF}"/>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B49B763A-F39B-734F-B667-769A8E921458}"/>
              </a:ext>
            </a:extLst>
          </p:cNvPr>
          <p:cNvSpPr>
            <a:spLocks noGrp="1"/>
          </p:cNvSpPr>
          <p:nvPr>
            <p:ph type="sldNum" sz="quarter" idx="12"/>
          </p:nvPr>
        </p:nvSpPr>
        <p:spPr/>
        <p:txBody>
          <a:bodyPr/>
          <a:lstStyle/>
          <a:p>
            <a:fld id="{3F6033A4-AAEB-C843-9C5C-FB5D4458FC3F}" type="slidenum">
              <a:rPr lang="en-US" smtClean="0"/>
              <a:pPr/>
              <a:t>18</a:t>
            </a:fld>
            <a:endParaRPr lang="en-US"/>
          </a:p>
        </p:txBody>
      </p:sp>
      <p:sp>
        <p:nvSpPr>
          <p:cNvPr id="7" name="Rounded Rectangle 6">
            <a:extLst>
              <a:ext uri="{FF2B5EF4-FFF2-40B4-BE49-F238E27FC236}">
                <a16:creationId xmlns:a16="http://schemas.microsoft.com/office/drawing/2014/main" id="{994EAB1A-414F-C04D-9C69-AE4CBBF79274}"/>
              </a:ext>
            </a:extLst>
          </p:cNvPr>
          <p:cNvSpPr/>
          <p:nvPr/>
        </p:nvSpPr>
        <p:spPr>
          <a:xfrm>
            <a:off x="996592" y="2794571"/>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t>
            </a:r>
            <a:r>
              <a:rPr lang="en-US" dirty="0" err="1"/>
              <a:t>Prob</a:t>
            </a:r>
            <a:r>
              <a:rPr lang="en-US" dirty="0"/>
              <a:t> Data</a:t>
            </a:r>
          </a:p>
        </p:txBody>
      </p:sp>
      <p:sp>
        <p:nvSpPr>
          <p:cNvPr id="8" name="Rounded Rectangle 7">
            <a:extLst>
              <a:ext uri="{FF2B5EF4-FFF2-40B4-BE49-F238E27FC236}">
                <a16:creationId xmlns:a16="http://schemas.microsoft.com/office/drawing/2014/main" id="{96B47813-830A-1948-85A1-FF2BBDFEF33D}"/>
              </a:ext>
            </a:extLst>
          </p:cNvPr>
          <p:cNvSpPr/>
          <p:nvPr/>
        </p:nvSpPr>
        <p:spPr>
          <a:xfrm>
            <a:off x="993632" y="3768600"/>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Service </a:t>
            </a:r>
            <a:r>
              <a:rPr lang="en-US" dirty="0" err="1"/>
              <a:t>Requset</a:t>
            </a:r>
            <a:endParaRPr lang="en-US" dirty="0"/>
          </a:p>
        </p:txBody>
      </p:sp>
      <p:sp>
        <p:nvSpPr>
          <p:cNvPr id="9" name="Rounded Rectangle 8">
            <a:extLst>
              <a:ext uri="{FF2B5EF4-FFF2-40B4-BE49-F238E27FC236}">
                <a16:creationId xmlns:a16="http://schemas.microsoft.com/office/drawing/2014/main" id="{6D512E19-DFFC-0342-99FA-1EF0843E60D4}"/>
              </a:ext>
            </a:extLst>
          </p:cNvPr>
          <p:cNvSpPr/>
          <p:nvPr/>
        </p:nvSpPr>
        <p:spPr>
          <a:xfrm>
            <a:off x="993631" y="4742629"/>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update</a:t>
            </a:r>
          </a:p>
        </p:txBody>
      </p:sp>
      <p:sp>
        <p:nvSpPr>
          <p:cNvPr id="10" name="Rounded Rectangle 9">
            <a:extLst>
              <a:ext uri="{FF2B5EF4-FFF2-40B4-BE49-F238E27FC236}">
                <a16:creationId xmlns:a16="http://schemas.microsoft.com/office/drawing/2014/main" id="{5A88359A-97A1-E645-970B-800A649B8F00}"/>
              </a:ext>
            </a:extLst>
          </p:cNvPr>
          <p:cNvSpPr/>
          <p:nvPr/>
        </p:nvSpPr>
        <p:spPr>
          <a:xfrm>
            <a:off x="3276670" y="2989781"/>
            <a:ext cx="2958960" cy="1856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dirty="0"/>
              <a:t>Message Bus(Kafka)</a:t>
            </a:r>
          </a:p>
        </p:txBody>
      </p:sp>
      <p:sp>
        <p:nvSpPr>
          <p:cNvPr id="14" name="Rounded Rectangle 13">
            <a:extLst>
              <a:ext uri="{FF2B5EF4-FFF2-40B4-BE49-F238E27FC236}">
                <a16:creationId xmlns:a16="http://schemas.microsoft.com/office/drawing/2014/main" id="{A7402D54-7073-1841-9846-C563A1A1B69A}"/>
              </a:ext>
            </a:extLst>
          </p:cNvPr>
          <p:cNvSpPr/>
          <p:nvPr/>
        </p:nvSpPr>
        <p:spPr>
          <a:xfrm>
            <a:off x="993631" y="5661534"/>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Live data(weather, traffic)</a:t>
            </a:r>
          </a:p>
        </p:txBody>
      </p:sp>
      <p:sp>
        <p:nvSpPr>
          <p:cNvPr id="17" name="Rounded Rectangle 16">
            <a:extLst>
              <a:ext uri="{FF2B5EF4-FFF2-40B4-BE49-F238E27FC236}">
                <a16:creationId xmlns:a16="http://schemas.microsoft.com/office/drawing/2014/main" id="{5CCE8364-54DF-8440-9101-373124ECFCE0}"/>
              </a:ext>
            </a:extLst>
          </p:cNvPr>
          <p:cNvSpPr/>
          <p:nvPr/>
        </p:nvSpPr>
        <p:spPr>
          <a:xfrm>
            <a:off x="6913293" y="2477356"/>
            <a:ext cx="1746609" cy="8365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analytics</a:t>
            </a:r>
          </a:p>
        </p:txBody>
      </p:sp>
      <p:sp>
        <p:nvSpPr>
          <p:cNvPr id="18" name="Rounded Rectangle 17">
            <a:extLst>
              <a:ext uri="{FF2B5EF4-FFF2-40B4-BE49-F238E27FC236}">
                <a16:creationId xmlns:a16="http://schemas.microsoft.com/office/drawing/2014/main" id="{47AB9A47-88AE-E84B-8FA9-C79B92ABF3E5}"/>
              </a:ext>
            </a:extLst>
          </p:cNvPr>
          <p:cNvSpPr/>
          <p:nvPr/>
        </p:nvSpPr>
        <p:spPr>
          <a:xfrm>
            <a:off x="6913292" y="3504408"/>
            <a:ext cx="1746609" cy="7973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 test</a:t>
            </a:r>
          </a:p>
        </p:txBody>
      </p:sp>
      <p:sp>
        <p:nvSpPr>
          <p:cNvPr id="19" name="Rounded Rectangle 18">
            <a:extLst>
              <a:ext uri="{FF2B5EF4-FFF2-40B4-BE49-F238E27FC236}">
                <a16:creationId xmlns:a16="http://schemas.microsoft.com/office/drawing/2014/main" id="{F14732A5-5EE3-C24E-9475-22AF65F435E9}"/>
              </a:ext>
            </a:extLst>
          </p:cNvPr>
          <p:cNvSpPr/>
          <p:nvPr/>
        </p:nvSpPr>
        <p:spPr>
          <a:xfrm>
            <a:off x="6913291" y="4642119"/>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Live traffic generation</a:t>
            </a:r>
          </a:p>
        </p:txBody>
      </p:sp>
      <p:sp>
        <p:nvSpPr>
          <p:cNvPr id="20" name="Can 19">
            <a:extLst>
              <a:ext uri="{FF2B5EF4-FFF2-40B4-BE49-F238E27FC236}">
                <a16:creationId xmlns:a16="http://schemas.microsoft.com/office/drawing/2014/main" id="{A6337CB1-9EFC-EE4E-A1DC-84303804628E}"/>
              </a:ext>
            </a:extLst>
          </p:cNvPr>
          <p:cNvSpPr/>
          <p:nvPr/>
        </p:nvSpPr>
        <p:spPr>
          <a:xfrm rot="16200000">
            <a:off x="4697251" y="2070733"/>
            <a:ext cx="261992" cy="22243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an 21">
            <a:extLst>
              <a:ext uri="{FF2B5EF4-FFF2-40B4-BE49-F238E27FC236}">
                <a16:creationId xmlns:a16="http://schemas.microsoft.com/office/drawing/2014/main" id="{497CAC64-7E88-1640-BFA1-19575D03E562}"/>
              </a:ext>
            </a:extLst>
          </p:cNvPr>
          <p:cNvSpPr/>
          <p:nvPr/>
        </p:nvSpPr>
        <p:spPr>
          <a:xfrm rot="16200000">
            <a:off x="4697251" y="2447818"/>
            <a:ext cx="261992" cy="22243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an 22">
            <a:extLst>
              <a:ext uri="{FF2B5EF4-FFF2-40B4-BE49-F238E27FC236}">
                <a16:creationId xmlns:a16="http://schemas.microsoft.com/office/drawing/2014/main" id="{C4BA7ECC-F46B-C041-9275-B72627123325}"/>
              </a:ext>
            </a:extLst>
          </p:cNvPr>
          <p:cNvSpPr/>
          <p:nvPr/>
        </p:nvSpPr>
        <p:spPr>
          <a:xfrm rot="16200000">
            <a:off x="4716977" y="3193838"/>
            <a:ext cx="261992" cy="22243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an 23">
            <a:extLst>
              <a:ext uri="{FF2B5EF4-FFF2-40B4-BE49-F238E27FC236}">
                <a16:creationId xmlns:a16="http://schemas.microsoft.com/office/drawing/2014/main" id="{1E0D1059-4492-BA46-BE2D-82DD10E6539E}"/>
              </a:ext>
            </a:extLst>
          </p:cNvPr>
          <p:cNvSpPr/>
          <p:nvPr/>
        </p:nvSpPr>
        <p:spPr>
          <a:xfrm rot="16200000">
            <a:off x="4716977" y="3570922"/>
            <a:ext cx="261992" cy="22243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a:extLst>
              <a:ext uri="{FF2B5EF4-FFF2-40B4-BE49-F238E27FC236}">
                <a16:creationId xmlns:a16="http://schemas.microsoft.com/office/drawing/2014/main" id="{B59E55EC-96AE-F049-BA49-940D330C51DA}"/>
              </a:ext>
            </a:extLst>
          </p:cNvPr>
          <p:cNvSpPr/>
          <p:nvPr/>
        </p:nvSpPr>
        <p:spPr>
          <a:xfrm>
            <a:off x="6940193" y="5616908"/>
            <a:ext cx="1746607" cy="6344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preprocessing</a:t>
            </a:r>
          </a:p>
        </p:txBody>
      </p:sp>
      <p:sp>
        <p:nvSpPr>
          <p:cNvPr id="26" name="Can 25">
            <a:extLst>
              <a:ext uri="{FF2B5EF4-FFF2-40B4-BE49-F238E27FC236}">
                <a16:creationId xmlns:a16="http://schemas.microsoft.com/office/drawing/2014/main" id="{2DD30A1F-D2E4-8A4A-B6AD-7470EFCE0AEB}"/>
              </a:ext>
            </a:extLst>
          </p:cNvPr>
          <p:cNvSpPr/>
          <p:nvPr/>
        </p:nvSpPr>
        <p:spPr>
          <a:xfrm rot="16200000">
            <a:off x="8321599" y="2408405"/>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D069496-744C-C742-AE6A-836AB5E58D9C}"/>
              </a:ext>
            </a:extLst>
          </p:cNvPr>
          <p:cNvSpPr/>
          <p:nvPr/>
        </p:nvSpPr>
        <p:spPr>
          <a:xfrm rot="16200000">
            <a:off x="8321598" y="2857542"/>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AC0EE517-D6DF-9D48-9D83-212218525C40}"/>
              </a:ext>
            </a:extLst>
          </p:cNvPr>
          <p:cNvSpPr/>
          <p:nvPr/>
        </p:nvSpPr>
        <p:spPr>
          <a:xfrm rot="16200000">
            <a:off x="8321597" y="3497478"/>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793B7578-BC06-4F42-AFFB-FA18E73C6A6F}"/>
              </a:ext>
            </a:extLst>
          </p:cNvPr>
          <p:cNvSpPr/>
          <p:nvPr/>
        </p:nvSpPr>
        <p:spPr>
          <a:xfrm rot="16200000">
            <a:off x="8321596" y="3889963"/>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4D5E9830-DE55-0845-8030-BFDEA013084D}"/>
              </a:ext>
            </a:extLst>
          </p:cNvPr>
          <p:cNvSpPr/>
          <p:nvPr/>
        </p:nvSpPr>
        <p:spPr>
          <a:xfrm rot="16200000">
            <a:off x="8379673" y="4584286"/>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920D9C49-5B5A-4F4E-9AE3-2E297D045E90}"/>
              </a:ext>
            </a:extLst>
          </p:cNvPr>
          <p:cNvSpPr/>
          <p:nvPr/>
        </p:nvSpPr>
        <p:spPr>
          <a:xfrm rot="16200000">
            <a:off x="8390124" y="4976771"/>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79AD6A77-567C-A740-A5E3-1ACBD9AACDCA}"/>
              </a:ext>
            </a:extLst>
          </p:cNvPr>
          <p:cNvSpPr/>
          <p:nvPr/>
        </p:nvSpPr>
        <p:spPr>
          <a:xfrm rot="16200000">
            <a:off x="8399179" y="5675784"/>
            <a:ext cx="201985" cy="4746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91FC70C6-2B98-1148-BB14-9AC6CACE9CAC}"/>
              </a:ext>
            </a:extLst>
          </p:cNvPr>
          <p:cNvSpPr/>
          <p:nvPr/>
        </p:nvSpPr>
        <p:spPr>
          <a:xfrm>
            <a:off x="4438111" y="5059843"/>
            <a:ext cx="824186" cy="752255"/>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Kafka Logs</a:t>
            </a:r>
          </a:p>
        </p:txBody>
      </p:sp>
      <p:sp>
        <p:nvSpPr>
          <p:cNvPr id="35" name="Can 34">
            <a:extLst>
              <a:ext uri="{FF2B5EF4-FFF2-40B4-BE49-F238E27FC236}">
                <a16:creationId xmlns:a16="http://schemas.microsoft.com/office/drawing/2014/main" id="{D5F0584E-A6DD-FB46-8DB2-4BE53C2C9C76}"/>
              </a:ext>
            </a:extLst>
          </p:cNvPr>
          <p:cNvSpPr/>
          <p:nvPr/>
        </p:nvSpPr>
        <p:spPr>
          <a:xfrm>
            <a:off x="7486800" y="2399237"/>
            <a:ext cx="599587" cy="374017"/>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sp>
        <p:nvSpPr>
          <p:cNvPr id="37" name="Can 36">
            <a:extLst>
              <a:ext uri="{FF2B5EF4-FFF2-40B4-BE49-F238E27FC236}">
                <a16:creationId xmlns:a16="http://schemas.microsoft.com/office/drawing/2014/main" id="{E7B2EA7E-F943-7644-B94E-17EF37D50B8B}"/>
              </a:ext>
            </a:extLst>
          </p:cNvPr>
          <p:cNvSpPr/>
          <p:nvPr/>
        </p:nvSpPr>
        <p:spPr>
          <a:xfrm>
            <a:off x="7483661" y="3372987"/>
            <a:ext cx="599587" cy="374017"/>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sp>
        <p:nvSpPr>
          <p:cNvPr id="38" name="Can 37">
            <a:extLst>
              <a:ext uri="{FF2B5EF4-FFF2-40B4-BE49-F238E27FC236}">
                <a16:creationId xmlns:a16="http://schemas.microsoft.com/office/drawing/2014/main" id="{BC885EBC-A1BD-A742-A912-C665AF057585}"/>
              </a:ext>
            </a:extLst>
          </p:cNvPr>
          <p:cNvSpPr/>
          <p:nvPr/>
        </p:nvSpPr>
        <p:spPr>
          <a:xfrm>
            <a:off x="7483661" y="5223591"/>
            <a:ext cx="599587" cy="374017"/>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sp>
        <p:nvSpPr>
          <p:cNvPr id="39" name="Can 38">
            <a:extLst>
              <a:ext uri="{FF2B5EF4-FFF2-40B4-BE49-F238E27FC236}">
                <a16:creationId xmlns:a16="http://schemas.microsoft.com/office/drawing/2014/main" id="{18719694-AF78-9649-8FC0-F0C0E9623DF9}"/>
              </a:ext>
            </a:extLst>
          </p:cNvPr>
          <p:cNvSpPr/>
          <p:nvPr/>
        </p:nvSpPr>
        <p:spPr>
          <a:xfrm>
            <a:off x="7546734" y="6209236"/>
            <a:ext cx="599587" cy="374017"/>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sp>
        <p:nvSpPr>
          <p:cNvPr id="43" name="Right Arrow 42">
            <a:extLst>
              <a:ext uri="{FF2B5EF4-FFF2-40B4-BE49-F238E27FC236}">
                <a16:creationId xmlns:a16="http://schemas.microsoft.com/office/drawing/2014/main" id="{8DE2C901-0E8A-BF47-8E5D-65158E034595}"/>
              </a:ext>
            </a:extLst>
          </p:cNvPr>
          <p:cNvSpPr/>
          <p:nvPr/>
        </p:nvSpPr>
        <p:spPr>
          <a:xfrm rot="5400000">
            <a:off x="4681444" y="4819761"/>
            <a:ext cx="374154" cy="3690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324407B8-AC62-4747-AC78-C6BA24730768}"/>
              </a:ext>
            </a:extLst>
          </p:cNvPr>
          <p:cNvSpPr/>
          <p:nvPr/>
        </p:nvSpPr>
        <p:spPr>
          <a:xfrm rot="20781318">
            <a:off x="6058515" y="2645711"/>
            <a:ext cx="459574" cy="2364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1FE816D0-3CFC-6040-850A-2F0B36614470}"/>
              </a:ext>
            </a:extLst>
          </p:cNvPr>
          <p:cNvSpPr/>
          <p:nvPr/>
        </p:nvSpPr>
        <p:spPr>
          <a:xfrm rot="20781318">
            <a:off x="6240583" y="3741864"/>
            <a:ext cx="459574" cy="2364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52D34A4E-BD3F-E641-A8C3-CFBA940EEAE0}"/>
              </a:ext>
            </a:extLst>
          </p:cNvPr>
          <p:cNvSpPr/>
          <p:nvPr/>
        </p:nvSpPr>
        <p:spPr>
          <a:xfrm rot="1167264">
            <a:off x="6266385" y="4669238"/>
            <a:ext cx="459574" cy="2364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2979FC9F-4412-3F41-A007-269124EC320B}"/>
              </a:ext>
            </a:extLst>
          </p:cNvPr>
          <p:cNvSpPr/>
          <p:nvPr/>
        </p:nvSpPr>
        <p:spPr>
          <a:xfrm rot="1640468">
            <a:off x="6112887" y="5543331"/>
            <a:ext cx="459574" cy="2364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8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C159-9D42-E34F-82CC-0EDFD58B4F5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A95625F-83A3-E741-8DBE-3A42549300BD}"/>
              </a:ext>
            </a:extLst>
          </p:cNvPr>
          <p:cNvSpPr>
            <a:spLocks noGrp="1"/>
          </p:cNvSpPr>
          <p:nvPr>
            <p:ph idx="1"/>
          </p:nvPr>
        </p:nvSpPr>
        <p:spPr/>
        <p:txBody>
          <a:bodyPr/>
          <a:lstStyle/>
          <a:p>
            <a:r>
              <a:rPr lang="en-US" dirty="0"/>
              <a:t>Kafka Stream Examples  </a:t>
            </a:r>
            <a:r>
              <a:rPr lang="en-US" dirty="0">
                <a:solidFill>
                  <a:srgbClr val="00B0F0"/>
                </a:solidFill>
                <a:hlinkClick r:id="rId2">
                  <a:extLst>
                    <a:ext uri="{A12FA001-AC4F-418D-AE19-62706E023703}">
                      <ahyp:hlinkClr xmlns:ahyp="http://schemas.microsoft.com/office/drawing/2018/hyperlinkcolor" val="tx"/>
                    </a:ext>
                  </a:extLst>
                </a:hlinkClick>
              </a:rPr>
              <a:t>https://</a:t>
            </a:r>
            <a:r>
              <a:rPr lang="en-US" dirty="0" err="1">
                <a:solidFill>
                  <a:srgbClr val="00B0F0"/>
                </a:solidFill>
                <a:hlinkClick r:id="rId2">
                  <a:extLst>
                    <a:ext uri="{A12FA001-AC4F-418D-AE19-62706E023703}">
                      <ahyp:hlinkClr xmlns:ahyp="http://schemas.microsoft.com/office/drawing/2018/hyperlinkcolor" val="tx"/>
                    </a:ext>
                  </a:extLst>
                </a:hlinkClick>
              </a:rPr>
              <a:t>github.com</a:t>
            </a:r>
            <a:r>
              <a:rPr lang="en-US" dirty="0">
                <a:solidFill>
                  <a:srgbClr val="00B0F0"/>
                </a:solidFill>
                <a:hlinkClick r:id="rId2">
                  <a:extLst>
                    <a:ext uri="{A12FA001-AC4F-418D-AE19-62706E023703}">
                      <ahyp:hlinkClr xmlns:ahyp="http://schemas.microsoft.com/office/drawing/2018/hyperlinkcolor" val="tx"/>
                    </a:ext>
                  </a:extLst>
                </a:hlinkClick>
              </a:rPr>
              <a:t>/CodeBear801/</a:t>
            </a:r>
            <a:r>
              <a:rPr lang="en-US" dirty="0" err="1">
                <a:solidFill>
                  <a:srgbClr val="00B0F0"/>
                </a:solidFill>
                <a:hlinkClick r:id="rId2">
                  <a:extLst>
                    <a:ext uri="{A12FA001-AC4F-418D-AE19-62706E023703}">
                      <ahyp:hlinkClr xmlns:ahyp="http://schemas.microsoft.com/office/drawing/2018/hyperlinkcolor" val="tx"/>
                    </a:ext>
                  </a:extLst>
                </a:hlinkClick>
              </a:rPr>
              <a:t>kafka</a:t>
            </a:r>
            <a:r>
              <a:rPr lang="en-US" dirty="0">
                <a:solidFill>
                  <a:srgbClr val="00B0F0"/>
                </a:solidFill>
                <a:hlinkClick r:id="rId2">
                  <a:extLst>
                    <a:ext uri="{A12FA001-AC4F-418D-AE19-62706E023703}">
                      <ahyp:hlinkClr xmlns:ahyp="http://schemas.microsoft.com/office/drawing/2018/hyperlinkcolor" val="tx"/>
                    </a:ext>
                  </a:extLst>
                </a:hlinkClick>
              </a:rPr>
              <a:t>-streams-examples</a:t>
            </a:r>
            <a:endParaRPr lang="en-US" dirty="0">
              <a:solidFill>
                <a:srgbClr val="00B0F0"/>
              </a:solidFill>
            </a:endParaRPr>
          </a:p>
          <a:p>
            <a:pPr marL="0" indent="0">
              <a:buNone/>
            </a:pPr>
            <a:endParaRPr lang="en-US" dirty="0">
              <a:solidFill>
                <a:srgbClr val="00B0F0"/>
              </a:solidFill>
            </a:endParaRPr>
          </a:p>
          <a:p>
            <a:r>
              <a:rPr lang="en-US" dirty="0"/>
              <a:t>Jay Kreps </a:t>
            </a:r>
            <a:r>
              <a:rPr lang="en-US" u="sng" dirty="0">
                <a:solidFill>
                  <a:srgbClr val="00B0F0"/>
                </a:solidFill>
                <a:hlinkClick r:id="rId3">
                  <a:extLst>
                    <a:ext uri="{A12FA001-AC4F-418D-AE19-62706E023703}">
                      <ahyp:hlinkClr xmlns:ahyp="http://schemas.microsoft.com/office/drawing/2018/hyperlinkcolor" val="tx"/>
                    </a:ext>
                  </a:extLst>
                </a:hlinkClick>
              </a:rPr>
              <a:t>https://engineering.linkedin.com/distributed-systems/log-what-every-software-engineer-should-know-about-real-time-datas-unifying</a:t>
            </a:r>
            <a:endParaRPr lang="en-US" dirty="0">
              <a:solidFill>
                <a:srgbClr val="00B0F0"/>
              </a:solidFill>
            </a:endParaRPr>
          </a:p>
          <a:p>
            <a:pPr marL="0" indent="0">
              <a:buNone/>
            </a:pPr>
            <a:r>
              <a:rPr lang="en-US" dirty="0">
                <a:solidFill>
                  <a:srgbClr val="00B0F0"/>
                </a:solidFill>
              </a:rPr>
              <a:t>     </a:t>
            </a:r>
            <a:r>
              <a:rPr lang="en-US" u="sng" dirty="0">
                <a:solidFill>
                  <a:srgbClr val="00B0F0"/>
                </a:solidFill>
                <a:hlinkClick r:id="rId4">
                  <a:extLst>
                    <a:ext uri="{A12FA001-AC4F-418D-AE19-62706E023703}">
                      <ahyp:hlinkClr xmlns:ahyp="http://schemas.microsoft.com/office/drawing/2018/hyperlinkcolor" val="tx"/>
                    </a:ext>
                  </a:extLst>
                </a:hlinkClick>
              </a:rPr>
              <a:t>https://www.confluent.io/blog/stream-data-platform-1</a:t>
            </a:r>
            <a:endParaRPr lang="en-US" u="sng" dirty="0">
              <a:solidFill>
                <a:srgbClr val="00B0F0"/>
              </a:solidFill>
            </a:endParaRPr>
          </a:p>
          <a:p>
            <a:pPr marL="0" indent="0">
              <a:buNone/>
            </a:pPr>
            <a:endParaRPr lang="en-US" dirty="0"/>
          </a:p>
        </p:txBody>
      </p:sp>
      <p:sp>
        <p:nvSpPr>
          <p:cNvPr id="4" name="Date Placeholder 3">
            <a:extLst>
              <a:ext uri="{FF2B5EF4-FFF2-40B4-BE49-F238E27FC236}">
                <a16:creationId xmlns:a16="http://schemas.microsoft.com/office/drawing/2014/main" id="{5B52E045-409A-4243-9867-93C39B69E31D}"/>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C7145DB8-A79A-B54E-8BCF-AA31C4D3B6D6}"/>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E4988C42-33FE-9D44-AA8F-C6F3986DFDA6}"/>
              </a:ext>
            </a:extLst>
          </p:cNvPr>
          <p:cNvSpPr>
            <a:spLocks noGrp="1"/>
          </p:cNvSpPr>
          <p:nvPr>
            <p:ph type="sldNum" sz="quarter" idx="12"/>
          </p:nvPr>
        </p:nvSpPr>
        <p:spPr/>
        <p:txBody>
          <a:bodyPr/>
          <a:lstStyle/>
          <a:p>
            <a:fld id="{3F6033A4-AAEB-C843-9C5C-FB5D4458FC3F}" type="slidenum">
              <a:rPr lang="en-US" smtClean="0"/>
              <a:pPr/>
              <a:t>19</a:t>
            </a:fld>
            <a:endParaRPr lang="en-US"/>
          </a:p>
        </p:txBody>
      </p:sp>
    </p:spTree>
    <p:extLst>
      <p:ext uri="{BB962C8B-B14F-4D97-AF65-F5344CB8AC3E}">
        <p14:creationId xmlns:p14="http://schemas.microsoft.com/office/powerpoint/2010/main" val="196172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2</a:t>
            </a:fld>
            <a:endParaRPr lang="en-US"/>
          </a:p>
        </p:txBody>
      </p:sp>
      <p:sp>
        <p:nvSpPr>
          <p:cNvPr id="10" name="Content Placeholder 9"/>
          <p:cNvSpPr>
            <a:spLocks noGrp="1"/>
          </p:cNvSpPr>
          <p:nvPr>
            <p:ph idx="1"/>
          </p:nvPr>
        </p:nvSpPr>
        <p:spPr/>
        <p:txBody>
          <a:bodyPr>
            <a:normAutofit/>
          </a:bodyPr>
          <a:lstStyle/>
          <a:p>
            <a:pPr lvl="0"/>
            <a:r>
              <a:rPr lang="en-US" dirty="0"/>
              <a:t>Story: Build Netflix</a:t>
            </a:r>
          </a:p>
          <a:p>
            <a:pPr lvl="0"/>
            <a:r>
              <a:rPr lang="en-US" dirty="0"/>
              <a:t>Streaming tool: Kafka</a:t>
            </a:r>
          </a:p>
          <a:p>
            <a:pPr lvl="0"/>
            <a:r>
              <a:rPr lang="en-US" dirty="0"/>
              <a:t>What we could do?</a:t>
            </a:r>
          </a:p>
          <a:p>
            <a:pPr lvl="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a:t>
            </a:r>
            <a:r>
              <a:rPr lang="en-US" dirty="0" err="1"/>
              <a:t>netflix</a:t>
            </a:r>
            <a:endParaRPr lang="en-US" dirty="0"/>
          </a:p>
        </p:txBody>
      </p:sp>
      <p:sp>
        <p:nvSpPr>
          <p:cNvPr id="4" name="Date Placeholder 3"/>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p:cNvSpPr>
            <a:spLocks noGrp="1"/>
          </p:cNvSpPr>
          <p:nvPr>
            <p:ph type="ftr" sz="quarter" idx="11"/>
          </p:nvPr>
        </p:nvSpPr>
        <p:spPr/>
        <p:txBody>
          <a:bodyPr/>
          <a:lstStyle/>
          <a:p>
            <a:r>
              <a:rPr lang="en-US"/>
              <a:t>© 2012 Telenav, Proprietary and Confidential</a:t>
            </a:r>
          </a:p>
        </p:txBody>
      </p:sp>
      <p:sp>
        <p:nvSpPr>
          <p:cNvPr id="6" name="Slide Number Placeholder 5"/>
          <p:cNvSpPr>
            <a:spLocks noGrp="1"/>
          </p:cNvSpPr>
          <p:nvPr>
            <p:ph type="sldNum" sz="quarter" idx="12"/>
          </p:nvPr>
        </p:nvSpPr>
        <p:spPr/>
        <p:txBody>
          <a:bodyPr/>
          <a:lstStyle/>
          <a:p>
            <a:fld id="{3F6033A4-AAEB-C843-9C5C-FB5D4458FC3F}" type="slidenum">
              <a:rPr lang="en-US" smtClean="0"/>
              <a:pPr/>
              <a:t>3</a:t>
            </a:fld>
            <a:endParaRPr lang="en-US"/>
          </a:p>
        </p:txBody>
      </p:sp>
      <p:pic>
        <p:nvPicPr>
          <p:cNvPr id="3" name="Picture 2">
            <a:extLst>
              <a:ext uri="{FF2B5EF4-FFF2-40B4-BE49-F238E27FC236}">
                <a16:creationId xmlns:a16="http://schemas.microsoft.com/office/drawing/2014/main" id="{1CC71735-A1FC-1540-B29F-037C3738A838}"/>
              </a:ext>
            </a:extLst>
          </p:cNvPr>
          <p:cNvPicPr>
            <a:picLocks noChangeAspect="1"/>
          </p:cNvPicPr>
          <p:nvPr/>
        </p:nvPicPr>
        <p:blipFill>
          <a:blip r:embed="rId2"/>
          <a:stretch>
            <a:fillRect/>
          </a:stretch>
        </p:blipFill>
        <p:spPr>
          <a:xfrm>
            <a:off x="171177" y="1079500"/>
            <a:ext cx="6743333" cy="5616365"/>
          </a:xfrm>
          <a:prstGeom prst="rect">
            <a:avLst/>
          </a:prstGeom>
        </p:spPr>
      </p:pic>
      <p:sp>
        <p:nvSpPr>
          <p:cNvPr id="10" name="Content Placeholder 9"/>
          <p:cNvSpPr>
            <a:spLocks noGrp="1"/>
          </p:cNvSpPr>
          <p:nvPr>
            <p:ph idx="1"/>
          </p:nvPr>
        </p:nvSpPr>
        <p:spPr/>
        <p:txBody>
          <a:bodyPr>
            <a:normAutofit/>
          </a:bodyPr>
          <a:lstStyle/>
          <a:p>
            <a:pPr lvl="0"/>
            <a:endParaRPr lang="en-US" dirty="0"/>
          </a:p>
        </p:txBody>
      </p:sp>
      <p:sp>
        <p:nvSpPr>
          <p:cNvPr id="7" name="TextBox 6">
            <a:extLst>
              <a:ext uri="{FF2B5EF4-FFF2-40B4-BE49-F238E27FC236}">
                <a16:creationId xmlns:a16="http://schemas.microsoft.com/office/drawing/2014/main" id="{B3C6FB0A-AD13-A648-9C26-7F0AE8403DD9}"/>
              </a:ext>
            </a:extLst>
          </p:cNvPr>
          <p:cNvSpPr txBox="1"/>
          <p:nvPr/>
        </p:nvSpPr>
        <p:spPr>
          <a:xfrm>
            <a:off x="6461534" y="1454078"/>
            <a:ext cx="2682465" cy="2308324"/>
          </a:xfrm>
          <a:prstGeom prst="rect">
            <a:avLst/>
          </a:prstGeom>
          <a:noFill/>
        </p:spPr>
        <p:txBody>
          <a:bodyPr wrap="square" rtlCol="0">
            <a:spAutoFit/>
          </a:bodyPr>
          <a:lstStyle/>
          <a:p>
            <a:r>
              <a:rPr lang="en-US" dirty="0"/>
              <a:t>Problems of grey boxes</a:t>
            </a:r>
          </a:p>
          <a:p>
            <a:pPr marL="342900" indent="-342900">
              <a:buAutoNum type="arabicPeriod"/>
            </a:pPr>
            <a:r>
              <a:rPr lang="en-US" dirty="0"/>
              <a:t>Multiple techniques for arrow between different components</a:t>
            </a:r>
            <a:br>
              <a:rPr lang="en-US" dirty="0"/>
            </a:br>
            <a:endParaRPr lang="en-US" dirty="0"/>
          </a:p>
          <a:p>
            <a:pPr marL="342900" indent="-342900">
              <a:buAutoNum type="arabicPeriod"/>
            </a:pPr>
            <a:r>
              <a:rPr lang="en-US" dirty="0"/>
              <a:t>Dependency between two components</a:t>
            </a:r>
          </a:p>
          <a:p>
            <a:endParaRPr lang="en-US" dirty="0"/>
          </a:p>
        </p:txBody>
      </p:sp>
      <p:sp>
        <p:nvSpPr>
          <p:cNvPr id="8" name="Rounded Rectangle 7">
            <a:extLst>
              <a:ext uri="{FF2B5EF4-FFF2-40B4-BE49-F238E27FC236}">
                <a16:creationId xmlns:a16="http://schemas.microsoft.com/office/drawing/2014/main" id="{2D412287-8ABF-304D-BD05-D5ED18987963}"/>
              </a:ext>
            </a:extLst>
          </p:cNvPr>
          <p:cNvSpPr/>
          <p:nvPr/>
        </p:nvSpPr>
        <p:spPr>
          <a:xfrm>
            <a:off x="1726058" y="1910993"/>
            <a:ext cx="4597233" cy="1518007"/>
          </a:xfrm>
          <a:prstGeom prst="roundRect">
            <a:avLst/>
          </a:prstGeom>
          <a:noFill/>
          <a:effectLst>
            <a:outerShdw blurRad="50800" dist="50800" dir="5400000" algn="ctr" rotWithShape="0">
              <a:srgbClr val="00B0F0">
                <a:alpha val="80000"/>
              </a:srgb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17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AB45-223D-B442-A104-629AE100168E}"/>
              </a:ext>
            </a:extLst>
          </p:cNvPr>
          <p:cNvSpPr>
            <a:spLocks noGrp="1"/>
          </p:cNvSpPr>
          <p:nvPr>
            <p:ph type="title"/>
          </p:nvPr>
        </p:nvSpPr>
        <p:spPr/>
        <p:txBody>
          <a:bodyPr/>
          <a:lstStyle/>
          <a:p>
            <a:r>
              <a:rPr lang="en-US" dirty="0"/>
              <a:t>Message technology</a:t>
            </a:r>
          </a:p>
        </p:txBody>
      </p:sp>
      <p:sp>
        <p:nvSpPr>
          <p:cNvPr id="3" name="Content Placeholder 2">
            <a:extLst>
              <a:ext uri="{FF2B5EF4-FFF2-40B4-BE49-F238E27FC236}">
                <a16:creationId xmlns:a16="http://schemas.microsoft.com/office/drawing/2014/main" id="{3C862E1B-DA1A-BF4B-B853-893A03FADD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591B6B7-154D-8E47-97FF-9C1B9FFCD826}"/>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CCB2C09-7AFD-FD44-9D1B-47A4C5E1594E}"/>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5C7955B6-7F80-E24F-A70C-FEC9EBF89C01}"/>
              </a:ext>
            </a:extLst>
          </p:cNvPr>
          <p:cNvSpPr>
            <a:spLocks noGrp="1"/>
          </p:cNvSpPr>
          <p:nvPr>
            <p:ph type="sldNum" sz="quarter" idx="12"/>
          </p:nvPr>
        </p:nvSpPr>
        <p:spPr/>
        <p:txBody>
          <a:bodyPr/>
          <a:lstStyle/>
          <a:p>
            <a:fld id="{3F6033A4-AAEB-C843-9C5C-FB5D4458FC3F}" type="slidenum">
              <a:rPr lang="en-US" smtClean="0"/>
              <a:pPr/>
              <a:t>4</a:t>
            </a:fld>
            <a:endParaRPr lang="en-US"/>
          </a:p>
        </p:txBody>
      </p:sp>
      <p:pic>
        <p:nvPicPr>
          <p:cNvPr id="7" name="Picture 6">
            <a:extLst>
              <a:ext uri="{FF2B5EF4-FFF2-40B4-BE49-F238E27FC236}">
                <a16:creationId xmlns:a16="http://schemas.microsoft.com/office/drawing/2014/main" id="{2948C51A-FFD4-BF44-97FC-45AE7AD5C1A4}"/>
              </a:ext>
            </a:extLst>
          </p:cNvPr>
          <p:cNvPicPr>
            <a:picLocks noChangeAspect="1"/>
          </p:cNvPicPr>
          <p:nvPr/>
        </p:nvPicPr>
        <p:blipFill>
          <a:blip r:embed="rId2"/>
          <a:stretch>
            <a:fillRect/>
          </a:stretch>
        </p:blipFill>
        <p:spPr>
          <a:xfrm>
            <a:off x="205483" y="1038028"/>
            <a:ext cx="8167955" cy="5683447"/>
          </a:xfrm>
          <a:prstGeom prst="rect">
            <a:avLst/>
          </a:prstGeom>
        </p:spPr>
      </p:pic>
      <p:sp>
        <p:nvSpPr>
          <p:cNvPr id="8" name="TextBox 7">
            <a:extLst>
              <a:ext uri="{FF2B5EF4-FFF2-40B4-BE49-F238E27FC236}">
                <a16:creationId xmlns:a16="http://schemas.microsoft.com/office/drawing/2014/main" id="{68F88981-7DEC-344B-90A4-DDD5E88FB096}"/>
              </a:ext>
            </a:extLst>
          </p:cNvPr>
          <p:cNvSpPr txBox="1"/>
          <p:nvPr/>
        </p:nvSpPr>
        <p:spPr>
          <a:xfrm>
            <a:off x="6632712" y="1505449"/>
            <a:ext cx="2511288" cy="923330"/>
          </a:xfrm>
          <a:prstGeom prst="rect">
            <a:avLst/>
          </a:prstGeom>
          <a:noFill/>
        </p:spPr>
        <p:txBody>
          <a:bodyPr wrap="square" rtlCol="0">
            <a:spAutoFit/>
          </a:bodyPr>
          <a:lstStyle/>
          <a:p>
            <a:r>
              <a:rPr lang="en-US" dirty="0"/>
              <a:t>Remove unnecessary dependency and complexity</a:t>
            </a:r>
          </a:p>
        </p:txBody>
      </p:sp>
      <p:sp>
        <p:nvSpPr>
          <p:cNvPr id="9" name="Right Arrow 8">
            <a:extLst>
              <a:ext uri="{FF2B5EF4-FFF2-40B4-BE49-F238E27FC236}">
                <a16:creationId xmlns:a16="http://schemas.microsoft.com/office/drawing/2014/main" id="{CF844734-21F1-1548-A777-ADA861EDA00E}"/>
              </a:ext>
            </a:extLst>
          </p:cNvPr>
          <p:cNvSpPr/>
          <p:nvPr/>
        </p:nvSpPr>
        <p:spPr>
          <a:xfrm rot="20172561">
            <a:off x="5299642" y="2106888"/>
            <a:ext cx="1099335" cy="236306"/>
          </a:xfrm>
          <a:prstGeom prst="rightArrow">
            <a:avLst/>
          </a:prstGeom>
          <a:noFill/>
          <a:effectLst>
            <a:outerShdw blurRad="40000" dist="23000" dir="5400000" rotWithShape="0">
              <a:srgbClr val="00B0F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729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AB45-223D-B442-A104-629AE100168E}"/>
              </a:ext>
            </a:extLst>
          </p:cNvPr>
          <p:cNvSpPr>
            <a:spLocks noGrp="1"/>
          </p:cNvSpPr>
          <p:nvPr>
            <p:ph type="title"/>
          </p:nvPr>
        </p:nvSpPr>
        <p:spPr/>
        <p:txBody>
          <a:bodyPr/>
          <a:lstStyle/>
          <a:p>
            <a:r>
              <a:rPr lang="en-US" dirty="0"/>
              <a:t>More requirements for Thumbnail</a:t>
            </a:r>
          </a:p>
        </p:txBody>
      </p:sp>
      <p:sp>
        <p:nvSpPr>
          <p:cNvPr id="3" name="Content Placeholder 2">
            <a:extLst>
              <a:ext uri="{FF2B5EF4-FFF2-40B4-BE49-F238E27FC236}">
                <a16:creationId xmlns:a16="http://schemas.microsoft.com/office/drawing/2014/main" id="{3C862E1B-DA1A-BF4B-B853-893A03FADD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591B6B7-154D-8E47-97FF-9C1B9FFCD826}"/>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CCB2C09-7AFD-FD44-9D1B-47A4C5E1594E}"/>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5C7955B6-7F80-E24F-A70C-FEC9EBF89C01}"/>
              </a:ext>
            </a:extLst>
          </p:cNvPr>
          <p:cNvSpPr>
            <a:spLocks noGrp="1"/>
          </p:cNvSpPr>
          <p:nvPr>
            <p:ph type="sldNum" sz="quarter" idx="12"/>
          </p:nvPr>
        </p:nvSpPr>
        <p:spPr/>
        <p:txBody>
          <a:bodyPr/>
          <a:lstStyle/>
          <a:p>
            <a:fld id="{3F6033A4-AAEB-C843-9C5C-FB5D4458FC3F}" type="slidenum">
              <a:rPr lang="en-US" smtClean="0"/>
              <a:pPr/>
              <a:t>5</a:t>
            </a:fld>
            <a:endParaRPr lang="en-US"/>
          </a:p>
        </p:txBody>
      </p:sp>
      <p:pic>
        <p:nvPicPr>
          <p:cNvPr id="8" name="Picture 7">
            <a:extLst>
              <a:ext uri="{FF2B5EF4-FFF2-40B4-BE49-F238E27FC236}">
                <a16:creationId xmlns:a16="http://schemas.microsoft.com/office/drawing/2014/main" id="{772CCE3E-F41B-9649-B912-20968B4A5389}"/>
              </a:ext>
            </a:extLst>
          </p:cNvPr>
          <p:cNvPicPr>
            <a:picLocks noChangeAspect="1"/>
          </p:cNvPicPr>
          <p:nvPr/>
        </p:nvPicPr>
        <p:blipFill>
          <a:blip r:embed="rId2"/>
          <a:stretch>
            <a:fillRect/>
          </a:stretch>
        </p:blipFill>
        <p:spPr>
          <a:xfrm>
            <a:off x="457200" y="1761555"/>
            <a:ext cx="6221189" cy="3560458"/>
          </a:xfrm>
          <a:prstGeom prst="rect">
            <a:avLst/>
          </a:prstGeom>
        </p:spPr>
      </p:pic>
    </p:spTree>
    <p:extLst>
      <p:ext uri="{BB962C8B-B14F-4D97-AF65-F5344CB8AC3E}">
        <p14:creationId xmlns:p14="http://schemas.microsoft.com/office/powerpoint/2010/main" val="374372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AB45-223D-B442-A104-629AE100168E}"/>
              </a:ext>
            </a:extLst>
          </p:cNvPr>
          <p:cNvSpPr>
            <a:spLocks noGrp="1"/>
          </p:cNvSpPr>
          <p:nvPr>
            <p:ph type="title"/>
          </p:nvPr>
        </p:nvSpPr>
        <p:spPr/>
        <p:txBody>
          <a:bodyPr/>
          <a:lstStyle/>
          <a:p>
            <a:r>
              <a:rPr lang="en-US" dirty="0"/>
              <a:t>More Adjustment for Thumbnail</a:t>
            </a:r>
          </a:p>
        </p:txBody>
      </p:sp>
      <p:sp>
        <p:nvSpPr>
          <p:cNvPr id="3" name="Content Placeholder 2">
            <a:extLst>
              <a:ext uri="{FF2B5EF4-FFF2-40B4-BE49-F238E27FC236}">
                <a16:creationId xmlns:a16="http://schemas.microsoft.com/office/drawing/2014/main" id="{3C862E1B-DA1A-BF4B-B853-893A03FADD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591B6B7-154D-8E47-97FF-9C1B9FFCD826}"/>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CCB2C09-7AFD-FD44-9D1B-47A4C5E1594E}"/>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5C7955B6-7F80-E24F-A70C-FEC9EBF89C01}"/>
              </a:ext>
            </a:extLst>
          </p:cNvPr>
          <p:cNvSpPr>
            <a:spLocks noGrp="1"/>
          </p:cNvSpPr>
          <p:nvPr>
            <p:ph type="sldNum" sz="quarter" idx="12"/>
          </p:nvPr>
        </p:nvSpPr>
        <p:spPr/>
        <p:txBody>
          <a:bodyPr/>
          <a:lstStyle/>
          <a:p>
            <a:fld id="{3F6033A4-AAEB-C843-9C5C-FB5D4458FC3F}" type="slidenum">
              <a:rPr lang="en-US" smtClean="0"/>
              <a:pPr/>
              <a:t>6</a:t>
            </a:fld>
            <a:endParaRPr lang="en-US"/>
          </a:p>
        </p:txBody>
      </p:sp>
      <p:pic>
        <p:nvPicPr>
          <p:cNvPr id="8" name="Picture 7">
            <a:extLst>
              <a:ext uri="{FF2B5EF4-FFF2-40B4-BE49-F238E27FC236}">
                <a16:creationId xmlns:a16="http://schemas.microsoft.com/office/drawing/2014/main" id="{772CCE3E-F41B-9649-B912-20968B4A5389}"/>
              </a:ext>
            </a:extLst>
          </p:cNvPr>
          <p:cNvPicPr>
            <a:picLocks noChangeAspect="1"/>
          </p:cNvPicPr>
          <p:nvPr/>
        </p:nvPicPr>
        <p:blipFill>
          <a:blip r:embed="rId2">
            <a:alphaModFix amt="17000"/>
          </a:blip>
          <a:stretch>
            <a:fillRect/>
          </a:stretch>
        </p:blipFill>
        <p:spPr>
          <a:xfrm>
            <a:off x="457200" y="1761555"/>
            <a:ext cx="6221189" cy="3560458"/>
          </a:xfrm>
          <a:prstGeom prst="rect">
            <a:avLst/>
          </a:prstGeom>
        </p:spPr>
      </p:pic>
      <p:pic>
        <p:nvPicPr>
          <p:cNvPr id="10" name="Content Placeholder 6">
            <a:extLst>
              <a:ext uri="{FF2B5EF4-FFF2-40B4-BE49-F238E27FC236}">
                <a16:creationId xmlns:a16="http://schemas.microsoft.com/office/drawing/2014/main" id="{0FA9AE27-8C05-E347-A981-F4F5815C06CE}"/>
              </a:ext>
            </a:extLst>
          </p:cNvPr>
          <p:cNvPicPr>
            <a:picLocks noChangeAspect="1"/>
          </p:cNvPicPr>
          <p:nvPr/>
        </p:nvPicPr>
        <p:blipFill>
          <a:blip r:embed="rId3"/>
          <a:stretch>
            <a:fillRect/>
          </a:stretch>
        </p:blipFill>
        <p:spPr>
          <a:xfrm>
            <a:off x="2242603" y="1119187"/>
            <a:ext cx="5844335" cy="5046663"/>
          </a:xfrm>
          <a:prstGeom prst="rect">
            <a:avLst/>
          </a:prstGeom>
        </p:spPr>
      </p:pic>
    </p:spTree>
    <p:extLst>
      <p:ext uri="{BB962C8B-B14F-4D97-AF65-F5344CB8AC3E}">
        <p14:creationId xmlns:p14="http://schemas.microsoft.com/office/powerpoint/2010/main" val="188956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7C43-EE62-354E-80C0-33B5FBC00B5A}"/>
              </a:ext>
            </a:extLst>
          </p:cNvPr>
          <p:cNvSpPr>
            <a:spLocks noGrp="1"/>
          </p:cNvSpPr>
          <p:nvPr>
            <p:ph type="title"/>
          </p:nvPr>
        </p:nvSpPr>
        <p:spPr/>
        <p:txBody>
          <a:bodyPr/>
          <a:lstStyle/>
          <a:p>
            <a:r>
              <a:rPr lang="en-US" dirty="0"/>
              <a:t>Final</a:t>
            </a:r>
          </a:p>
        </p:txBody>
      </p:sp>
      <p:sp>
        <p:nvSpPr>
          <p:cNvPr id="4" name="Date Placeholder 3">
            <a:extLst>
              <a:ext uri="{FF2B5EF4-FFF2-40B4-BE49-F238E27FC236}">
                <a16:creationId xmlns:a16="http://schemas.microsoft.com/office/drawing/2014/main" id="{9C56080F-4A48-C64D-BF59-6C39139FB5A2}"/>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B85AF6E-F3A5-5044-9726-39EDEE4CDA66}"/>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106EA875-A17C-2047-94BB-858D2A87F483}"/>
              </a:ext>
            </a:extLst>
          </p:cNvPr>
          <p:cNvSpPr>
            <a:spLocks noGrp="1"/>
          </p:cNvSpPr>
          <p:nvPr>
            <p:ph type="sldNum" sz="quarter" idx="12"/>
          </p:nvPr>
        </p:nvSpPr>
        <p:spPr/>
        <p:txBody>
          <a:bodyPr/>
          <a:lstStyle/>
          <a:p>
            <a:fld id="{3F6033A4-AAEB-C843-9C5C-FB5D4458FC3F}" type="slidenum">
              <a:rPr lang="en-US" smtClean="0"/>
              <a:pPr/>
              <a:t>7</a:t>
            </a:fld>
            <a:endParaRPr lang="en-US"/>
          </a:p>
        </p:txBody>
      </p:sp>
      <p:pic>
        <p:nvPicPr>
          <p:cNvPr id="9" name="Content Placeholder 8">
            <a:extLst>
              <a:ext uri="{FF2B5EF4-FFF2-40B4-BE49-F238E27FC236}">
                <a16:creationId xmlns:a16="http://schemas.microsoft.com/office/drawing/2014/main" id="{A56E2FE5-5765-404C-8B9B-9091AF6357A8}"/>
              </a:ext>
            </a:extLst>
          </p:cNvPr>
          <p:cNvPicPr>
            <a:picLocks noGrp="1" noChangeAspect="1"/>
          </p:cNvPicPr>
          <p:nvPr>
            <p:ph idx="1"/>
          </p:nvPr>
        </p:nvPicPr>
        <p:blipFill>
          <a:blip r:embed="rId2"/>
          <a:stretch>
            <a:fillRect/>
          </a:stretch>
        </p:blipFill>
        <p:spPr>
          <a:xfrm>
            <a:off x="1893771" y="905668"/>
            <a:ext cx="5046663" cy="5046663"/>
          </a:xfrm>
          <a:prstGeom prst="rect">
            <a:avLst/>
          </a:prstGeom>
        </p:spPr>
      </p:pic>
    </p:spTree>
    <p:extLst>
      <p:ext uri="{BB962C8B-B14F-4D97-AF65-F5344CB8AC3E}">
        <p14:creationId xmlns:p14="http://schemas.microsoft.com/office/powerpoint/2010/main" val="384113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7C43-EE62-354E-80C0-33B5FBC00B5A}"/>
              </a:ext>
            </a:extLst>
          </p:cNvPr>
          <p:cNvSpPr>
            <a:spLocks noGrp="1"/>
          </p:cNvSpPr>
          <p:nvPr>
            <p:ph type="title"/>
          </p:nvPr>
        </p:nvSpPr>
        <p:spPr/>
        <p:txBody>
          <a:bodyPr/>
          <a:lstStyle/>
          <a:p>
            <a:r>
              <a:rPr lang="en-US" dirty="0"/>
              <a:t>Final</a:t>
            </a:r>
          </a:p>
        </p:txBody>
      </p:sp>
      <p:sp>
        <p:nvSpPr>
          <p:cNvPr id="4" name="Date Placeholder 3">
            <a:extLst>
              <a:ext uri="{FF2B5EF4-FFF2-40B4-BE49-F238E27FC236}">
                <a16:creationId xmlns:a16="http://schemas.microsoft.com/office/drawing/2014/main" id="{9C56080F-4A48-C64D-BF59-6C39139FB5A2}"/>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3B85AF6E-F3A5-5044-9726-39EDEE4CDA66}"/>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106EA875-A17C-2047-94BB-858D2A87F483}"/>
              </a:ext>
            </a:extLst>
          </p:cNvPr>
          <p:cNvSpPr>
            <a:spLocks noGrp="1"/>
          </p:cNvSpPr>
          <p:nvPr>
            <p:ph type="sldNum" sz="quarter" idx="12"/>
          </p:nvPr>
        </p:nvSpPr>
        <p:spPr/>
        <p:txBody>
          <a:bodyPr/>
          <a:lstStyle/>
          <a:p>
            <a:fld id="{3F6033A4-AAEB-C843-9C5C-FB5D4458FC3F}" type="slidenum">
              <a:rPr lang="en-US" smtClean="0"/>
              <a:pPr/>
              <a:t>8</a:t>
            </a:fld>
            <a:endParaRPr lang="en-US"/>
          </a:p>
        </p:txBody>
      </p:sp>
      <p:sp>
        <p:nvSpPr>
          <p:cNvPr id="7" name="Content Placeholder 6">
            <a:extLst>
              <a:ext uri="{FF2B5EF4-FFF2-40B4-BE49-F238E27FC236}">
                <a16:creationId xmlns:a16="http://schemas.microsoft.com/office/drawing/2014/main" id="{3CE06D72-D819-F247-B380-9F13F5E3E2D4}"/>
              </a:ext>
            </a:extLst>
          </p:cNvPr>
          <p:cNvSpPr>
            <a:spLocks noGrp="1"/>
          </p:cNvSpPr>
          <p:nvPr>
            <p:ph idx="1"/>
          </p:nvPr>
        </p:nvSpPr>
        <p:spPr/>
        <p:txBody>
          <a:bodyPr/>
          <a:lstStyle/>
          <a:p>
            <a:r>
              <a:rPr lang="en-US" dirty="0"/>
              <a:t>Universal </a:t>
            </a:r>
            <a:r>
              <a:rPr lang="en-US" dirty="0">
                <a:highlight>
                  <a:srgbClr val="FFFF00"/>
                </a:highlight>
              </a:rPr>
              <a:t>microservices</a:t>
            </a:r>
            <a:r>
              <a:rPr lang="en-US" dirty="0"/>
              <a:t> architecture</a:t>
            </a:r>
          </a:p>
          <a:p>
            <a:r>
              <a:rPr lang="en-US" dirty="0"/>
              <a:t>Maintaining independence of microservices by using lightweight communications between services via a </a:t>
            </a:r>
            <a:r>
              <a:rPr lang="en-US" dirty="0">
                <a:highlight>
                  <a:srgbClr val="FFFF00"/>
                </a:highlight>
              </a:rPr>
              <a:t>uniform message-passing technology </a:t>
            </a:r>
            <a:r>
              <a:rPr lang="en-US" dirty="0"/>
              <a:t>(such as Apache Kafka or </a:t>
            </a:r>
            <a:r>
              <a:rPr lang="en-US" dirty="0" err="1"/>
              <a:t>MapR</a:t>
            </a:r>
            <a:r>
              <a:rPr lang="en-US" dirty="0"/>
              <a:t> Streams) that is durable and high performance</a:t>
            </a:r>
          </a:p>
          <a:p>
            <a:r>
              <a:rPr lang="en-US" dirty="0"/>
              <a:t>Use of distributed files, </a:t>
            </a:r>
            <a:r>
              <a:rPr lang="en-US" dirty="0">
                <a:highlight>
                  <a:srgbClr val="FFFF00"/>
                </a:highlight>
              </a:rPr>
              <a:t>NoSQL</a:t>
            </a:r>
            <a:r>
              <a:rPr lang="en-US" dirty="0"/>
              <a:t> databases, and snapshot</a:t>
            </a:r>
          </a:p>
          <a:p>
            <a:endParaRPr lang="en-US" dirty="0"/>
          </a:p>
        </p:txBody>
      </p:sp>
    </p:spTree>
    <p:extLst>
      <p:ext uri="{BB962C8B-B14F-4D97-AF65-F5344CB8AC3E}">
        <p14:creationId xmlns:p14="http://schemas.microsoft.com/office/powerpoint/2010/main" val="428877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5AB7-06D0-2149-9171-14378EED0F42}"/>
              </a:ext>
            </a:extLst>
          </p:cNvPr>
          <p:cNvSpPr>
            <a:spLocks noGrp="1"/>
          </p:cNvSpPr>
          <p:nvPr>
            <p:ph type="title"/>
          </p:nvPr>
        </p:nvSpPr>
        <p:spPr/>
        <p:txBody>
          <a:bodyPr>
            <a:normAutofit/>
          </a:bodyPr>
          <a:lstStyle/>
          <a:p>
            <a:r>
              <a:rPr lang="en-US" dirty="0"/>
              <a:t>What is Kafka</a:t>
            </a:r>
          </a:p>
        </p:txBody>
      </p:sp>
      <p:pic>
        <p:nvPicPr>
          <p:cNvPr id="7" name="Content Placeholder 6">
            <a:extLst>
              <a:ext uri="{FF2B5EF4-FFF2-40B4-BE49-F238E27FC236}">
                <a16:creationId xmlns:a16="http://schemas.microsoft.com/office/drawing/2014/main" id="{8FE21128-45C7-244A-9B42-0D9B3C90D911}"/>
              </a:ext>
            </a:extLst>
          </p:cNvPr>
          <p:cNvPicPr>
            <a:picLocks noGrp="1" noChangeAspect="1"/>
          </p:cNvPicPr>
          <p:nvPr>
            <p:ph idx="1"/>
          </p:nvPr>
        </p:nvPicPr>
        <p:blipFill>
          <a:blip r:embed="rId2"/>
          <a:stretch>
            <a:fillRect/>
          </a:stretch>
        </p:blipFill>
        <p:spPr>
          <a:xfrm>
            <a:off x="1966739" y="1017855"/>
            <a:ext cx="4387020" cy="5046663"/>
          </a:xfrm>
          <a:prstGeom prst="rect">
            <a:avLst/>
          </a:prstGeom>
        </p:spPr>
      </p:pic>
      <p:sp>
        <p:nvSpPr>
          <p:cNvPr id="4" name="Date Placeholder 3">
            <a:extLst>
              <a:ext uri="{FF2B5EF4-FFF2-40B4-BE49-F238E27FC236}">
                <a16:creationId xmlns:a16="http://schemas.microsoft.com/office/drawing/2014/main" id="{3AE3C290-0EE1-4F43-9193-F50CE462178D}"/>
              </a:ext>
            </a:extLst>
          </p:cNvPr>
          <p:cNvSpPr>
            <a:spLocks noGrp="1"/>
          </p:cNvSpPr>
          <p:nvPr>
            <p:ph type="dt" sz="half" idx="10"/>
          </p:nvPr>
        </p:nvSpPr>
        <p:spPr/>
        <p:txBody>
          <a:bodyPr/>
          <a:lstStyle/>
          <a:p>
            <a:fld id="{8EA27137-2676-CD41-A81A-6D85E80447B4}" type="datetime1">
              <a:rPr lang="en-US" smtClean="0"/>
              <a:pPr/>
              <a:t>10/26/18</a:t>
            </a:fld>
            <a:endParaRPr lang="en-US"/>
          </a:p>
        </p:txBody>
      </p:sp>
      <p:sp>
        <p:nvSpPr>
          <p:cNvPr id="5" name="Footer Placeholder 4">
            <a:extLst>
              <a:ext uri="{FF2B5EF4-FFF2-40B4-BE49-F238E27FC236}">
                <a16:creationId xmlns:a16="http://schemas.microsoft.com/office/drawing/2014/main" id="{02E6066D-0409-B84E-AB2B-EA9621D86C43}"/>
              </a:ext>
            </a:extLst>
          </p:cNvPr>
          <p:cNvSpPr>
            <a:spLocks noGrp="1"/>
          </p:cNvSpPr>
          <p:nvPr>
            <p:ph type="ftr" sz="quarter" idx="11"/>
          </p:nvPr>
        </p:nvSpPr>
        <p:spPr/>
        <p:txBody>
          <a:bodyPr/>
          <a:lstStyle/>
          <a:p>
            <a:r>
              <a:rPr lang="en-US"/>
              <a:t>© 2012 Telenav, Proprietary and Confidential</a:t>
            </a:r>
          </a:p>
        </p:txBody>
      </p:sp>
      <p:sp>
        <p:nvSpPr>
          <p:cNvPr id="6" name="Slide Number Placeholder 5">
            <a:extLst>
              <a:ext uri="{FF2B5EF4-FFF2-40B4-BE49-F238E27FC236}">
                <a16:creationId xmlns:a16="http://schemas.microsoft.com/office/drawing/2014/main" id="{ECCB6904-8998-9A40-BA15-D6CA65B15770}"/>
              </a:ext>
            </a:extLst>
          </p:cNvPr>
          <p:cNvSpPr>
            <a:spLocks noGrp="1"/>
          </p:cNvSpPr>
          <p:nvPr>
            <p:ph type="sldNum" sz="quarter" idx="12"/>
          </p:nvPr>
        </p:nvSpPr>
        <p:spPr/>
        <p:txBody>
          <a:bodyPr/>
          <a:lstStyle/>
          <a:p>
            <a:fld id="{3F6033A4-AAEB-C843-9C5C-FB5D4458FC3F}" type="slidenum">
              <a:rPr lang="en-US" smtClean="0"/>
              <a:pPr/>
              <a:t>9</a:t>
            </a:fld>
            <a:endParaRPr lang="en-US"/>
          </a:p>
        </p:txBody>
      </p:sp>
    </p:spTree>
    <p:extLst>
      <p:ext uri="{BB962C8B-B14F-4D97-AF65-F5344CB8AC3E}">
        <p14:creationId xmlns:p14="http://schemas.microsoft.com/office/powerpoint/2010/main" val="2893101076"/>
      </p:ext>
    </p:extLst>
  </p:cSld>
  <p:clrMapOvr>
    <a:masterClrMapping/>
  </p:clrMapOvr>
</p:sld>
</file>

<file path=ppt/theme/theme1.xml><?xml version="1.0" encoding="utf-8"?>
<a:theme xmlns:a="http://schemas.openxmlformats.org/drawingml/2006/main" name="Office Theme">
  <a:themeElements>
    <a:clrScheme name="Telenav_Scout_Palette">
      <a:dk1>
        <a:sysClr val="windowText" lastClr="000000"/>
      </a:dk1>
      <a:lt1>
        <a:sysClr val="window" lastClr="FFFFFF"/>
      </a:lt1>
      <a:dk2>
        <a:srgbClr val="000000"/>
      </a:dk2>
      <a:lt2>
        <a:srgbClr val="FFFFFF"/>
      </a:lt2>
      <a:accent1>
        <a:srgbClr val="FFD200"/>
      </a:accent1>
      <a:accent2>
        <a:srgbClr val="ADAFB2"/>
      </a:accent2>
      <a:accent3>
        <a:srgbClr val="807F83"/>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28433</TotalTime>
  <Words>747</Words>
  <Application>Microsoft Macintosh PowerPoint</Application>
  <PresentationFormat>On-screen Show (4:3)</PresentationFormat>
  <Paragraphs>150</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Streaming Architecture</vt:lpstr>
      <vt:lpstr>Agenda</vt:lpstr>
      <vt:lpstr>Build netflix</vt:lpstr>
      <vt:lpstr>Message technology</vt:lpstr>
      <vt:lpstr>More requirements for Thumbnail</vt:lpstr>
      <vt:lpstr>More Adjustment for Thumbnail</vt:lpstr>
      <vt:lpstr>Final</vt:lpstr>
      <vt:lpstr>Final</vt:lpstr>
      <vt:lpstr>What is Kafka</vt:lpstr>
      <vt:lpstr>Why Kafka</vt:lpstr>
      <vt:lpstr>Why Kafka</vt:lpstr>
      <vt:lpstr>Kafka terminology</vt:lpstr>
      <vt:lpstr>Kafka Scenarios</vt:lpstr>
      <vt:lpstr>Core of kafka – replicated distribute log</vt:lpstr>
      <vt:lpstr>why log is important </vt:lpstr>
      <vt:lpstr>State machine replication</vt:lpstr>
      <vt:lpstr>PowerPoint Presentation</vt:lpstr>
      <vt:lpstr>Relation with Telenav</vt:lpstr>
      <vt:lpstr>Reference</vt:lpstr>
    </vt:vector>
  </TitlesOfParts>
  <Company>ATTIK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Wang</dc:creator>
  <cp:lastModifiedBy>Liu, Xun (Perry)</cp:lastModifiedBy>
  <cp:revision>883</cp:revision>
  <dcterms:created xsi:type="dcterms:W3CDTF">2011-12-20T22:24:15Z</dcterms:created>
  <dcterms:modified xsi:type="dcterms:W3CDTF">2018-10-26T22:01:04Z</dcterms:modified>
</cp:coreProperties>
</file>