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1" r:id="rId9"/>
    <p:sldId id="272" r:id="rId10"/>
    <p:sldId id="265" r:id="rId11"/>
    <p:sldId id="266" r:id="rId12"/>
    <p:sldId id="261" r:id="rId13"/>
    <p:sldId id="262" r:id="rId14"/>
    <p:sldId id="267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ncities.com/2017/10/16/catholic-united-financial-data-breach-may-have-affected-nearly-130k-accounts/" TargetMode="External"/><Relationship Id="rId2" Type="http://schemas.openxmlformats.org/officeDocument/2006/relationships/hyperlink" Target="https://thenextweb.com/insider/2016/03/27/last-name-null-is-tough-for-comput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o.org.uk/about-the-ico/news-and-events/news-and-blogs/2016/10/talktalk-gets-record-400-000-fine-for-failing-to-prevent-october-2015-attack/" TargetMode="External"/><Relationship Id="rId4" Type="http://schemas.openxmlformats.org/officeDocument/2006/relationships/hyperlink" Target="https://www.moneyweb.co.za/news/tech/revealed-the-real-source-of-sas-massive-data-breach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4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3" Type="http://schemas.openxmlformats.org/officeDocument/2006/relationships/hyperlink" Target="https://learning.oreilly.com/library/view/getting-started-with/9781491938607/" TargetMode="External"/><Relationship Id="rId7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1" Type="http://schemas.openxmlformats.org/officeDocument/2006/relationships/image" Target="../media/image4.jpg"/><Relationship Id="rId5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learning.oreilly.com/library/view/learning-rxjava/9781787120426/" TargetMode="Externa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studio.p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litebrowser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advanced_sql_for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VI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For every CALENDAR_DATE and CUSTOMER_ID, show the total QUANTITY ordered for the date range of 2017-01-01 to 2017-03-31: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7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V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the month of March, bring in the rolling sum of QUANTITY ordered (to each ORDER_DATE) by CUSTOMER_ID and PRODUCT_ID.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Functions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Windowing functions are found on many database platforms, including:</a:t>
            </a:r>
          </a:p>
          <a:p>
            <a:pPr marL="383540" lvl="1"/>
            <a:r>
              <a:rPr lang="en-US" dirty="0"/>
              <a:t>Oracle</a:t>
            </a:r>
          </a:p>
          <a:p>
            <a:pPr marL="383540" lvl="1"/>
            <a:r>
              <a:rPr lang="en-US" dirty="0"/>
              <a:t>Teradata</a:t>
            </a:r>
          </a:p>
          <a:p>
            <a:pPr marL="383540" lvl="1"/>
            <a:r>
              <a:rPr lang="en-US" dirty="0"/>
              <a:t>PostgreSQL</a:t>
            </a:r>
          </a:p>
          <a:p>
            <a:pPr marL="383540" lvl="1"/>
            <a:r>
              <a:rPr lang="en-US" dirty="0"/>
              <a:t>SQL Server</a:t>
            </a:r>
          </a:p>
          <a:p>
            <a:pPr marL="383540" lvl="1"/>
            <a:r>
              <a:rPr lang="en-US" dirty="0"/>
              <a:t>Apache Spark SQL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MySQL (as of version 8)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SQLite (as of version 3.25.0) </a:t>
            </a:r>
          </a:p>
          <a:p>
            <a:r>
              <a:rPr lang="en-US" dirty="0"/>
              <a:t>These platforms notably do not have windowing functions:</a:t>
            </a:r>
          </a:p>
          <a:p>
            <a:pPr marL="383540" lvl="1"/>
            <a:r>
              <a:rPr lang="en-US" dirty="0"/>
              <a:t>MySQL (previous to version 8)</a:t>
            </a:r>
          </a:p>
          <a:p>
            <a:pPr marL="383540" lvl="1"/>
            <a:r>
              <a:rPr lang="en-US" dirty="0"/>
              <a:t>SQLite (previous version 3.25.0)</a:t>
            </a:r>
          </a:p>
          <a:p>
            <a:pPr marL="383540" lvl="1"/>
            <a:r>
              <a:rPr lang="en-US" dirty="0"/>
              <a:t>MariaDB</a:t>
            </a:r>
          </a:p>
        </p:txBody>
      </p:sp>
    </p:spTree>
    <p:extLst>
      <p:ext uri="{BB962C8B-B14F-4D97-AF65-F5344CB8AC3E}">
        <p14:creationId xmlns:p14="http://schemas.microsoft.com/office/powerpoint/2010/main" val="25848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Programming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dirty="0"/>
              <a:t>A good rule of thumb: start with the simplest solution with minimal code/SQL that liberally hits the database as-needed, and gradually introduce caching strategies as performance starts to warrant it.</a:t>
            </a:r>
          </a:p>
          <a:p>
            <a:r>
              <a:rPr lang="en-US" dirty="0"/>
              <a:t>Never concatenate parameters, and use established SQL libraries to inject parameters safely to prevent SQL injection.</a:t>
            </a:r>
          </a:p>
          <a:p>
            <a:pPr marL="0" indent="0">
              <a:buNone/>
            </a:pPr>
            <a:endParaRPr lang="en-US" dirty="0"/>
          </a:p>
          <a:p>
            <a:pPr marL="38354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265944" y="1974353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5944" y="61931"/>
            <a:ext cx="10058400" cy="1450757"/>
          </a:xfrm>
        </p:spPr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63066" y="3416693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32235" y="3218359"/>
            <a:ext cx="1556084" cy="20417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565347" y="549096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097280" y="1855083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96033" y="2499121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97280" y="5428622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88060-F89A-4683-98CE-EC4F0F03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Humor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82F8B-A096-4A4D-91D5-C9E4EE41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1956814"/>
            <a:ext cx="5048250" cy="181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FB91-B8EF-463A-B9AA-1228E54BD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93" y="1891125"/>
            <a:ext cx="4606787" cy="2609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049F-EDB5-4C7A-9352-53FEC9489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993638"/>
            <a:ext cx="4495800" cy="2489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8AE07-3A7F-4118-81C4-3F88B9319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08" y="4654026"/>
            <a:ext cx="5942543" cy="18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2CC38-6DE6-430F-8950-FD747A71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2606" y="2067118"/>
            <a:ext cx="10213074" cy="5137566"/>
          </a:xfrm>
        </p:spPr>
        <p:txBody>
          <a:bodyPr>
            <a:normAutofit/>
          </a:bodyPr>
          <a:lstStyle/>
          <a:p>
            <a:r>
              <a:rPr lang="en-US" dirty="0"/>
              <a:t>This couple cannot do the simplest things online because their last name is ‘Null’</a:t>
            </a:r>
          </a:p>
          <a:p>
            <a:pPr marL="457177" lvl="1" indent="0">
              <a:buNone/>
            </a:pPr>
            <a:r>
              <a:rPr lang="en-US" dirty="0">
                <a:hlinkClick r:id="rId2"/>
              </a:rPr>
              <a:t>https://thenextweb.com/insider/2016/03/27/last-name-null-is-tough-for-computers/</a:t>
            </a:r>
            <a:endParaRPr lang="en-US" dirty="0"/>
          </a:p>
          <a:p>
            <a:r>
              <a:rPr lang="en-US" dirty="0"/>
              <a:t>Catholic financial services hacked, 130K accounts exposed</a:t>
            </a:r>
          </a:p>
          <a:p>
            <a:pPr marL="457177" lvl="1" indent="0">
              <a:buNone/>
            </a:pPr>
            <a:r>
              <a:rPr lang="en-US" dirty="0">
                <a:hlinkClick r:id="rId3"/>
              </a:rPr>
              <a:t>http://www.twincities.com/2017/10/16/catholic-united-financial-data-breach-may-have-affected-nearly-130k-accounts/</a:t>
            </a:r>
            <a:endParaRPr lang="en-US" dirty="0"/>
          </a:p>
          <a:p>
            <a:r>
              <a:rPr lang="en-US" dirty="0"/>
              <a:t>South Africa’s massive data breach </a:t>
            </a:r>
          </a:p>
          <a:p>
            <a:pPr marL="457177" lvl="1" indent="0">
              <a:buNone/>
            </a:pPr>
            <a:r>
              <a:rPr lang="en-US" dirty="0">
                <a:hlinkClick r:id="rId4"/>
              </a:rPr>
              <a:t>https://www.moneyweb.co.za/news/tech/revealed-the-real-source-of-sas-massive-data-breach/</a:t>
            </a:r>
            <a:endParaRPr lang="en-US" dirty="0"/>
          </a:p>
          <a:p>
            <a:r>
              <a:rPr lang="en-US" dirty="0" err="1"/>
              <a:t>TalkTalk</a:t>
            </a:r>
            <a:r>
              <a:rPr lang="en-US" dirty="0"/>
              <a:t> gets record £400K fine for failing to prevent October 2015 attack</a:t>
            </a:r>
          </a:p>
          <a:p>
            <a:pPr marL="457177" lvl="1" indent="0">
              <a:buNone/>
            </a:pPr>
            <a:r>
              <a:rPr lang="en-US" dirty="0">
                <a:hlinkClick r:id="rId5"/>
              </a:rPr>
              <a:t>https://ico.org.uk/about-the-ico/news-and-events/news-and-blogs/2016/10/talktalk-gets-record-400-000-fine-for-failing-to-prevent-october-2015-attack/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8784-0E2E-4529-8C4A-3CD04E29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in the News</a:t>
            </a:r>
          </a:p>
        </p:txBody>
      </p:sp>
    </p:spTree>
    <p:extLst>
      <p:ext uri="{BB962C8B-B14F-4D97-AF65-F5344CB8AC3E}">
        <p14:creationId xmlns:p14="http://schemas.microsoft.com/office/powerpoint/2010/main" val="265452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Online Trainings by Thomas Nield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160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>
                <a:hlinkClick r:id="rId2"/>
              </a:rPr>
              <a:t>SQL Fundamentals for Data</a:t>
            </a:r>
            <a:endParaRPr lang="en-US" sz="20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>
                <a:hlinkClick r:id="rId3"/>
              </a:rPr>
              <a:t>Intermediate SQL for Data Analytics</a:t>
            </a:r>
            <a:endParaRPr lang="en-US" sz="20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>
                <a:hlinkClick r:id="rId4"/>
              </a:rPr>
              <a:t>Intro to Mathematical Optimization</a:t>
            </a:r>
            <a:endParaRPr lang="en-US" sz="20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>
                <a:hlinkClick r:id="rId5"/>
              </a:rPr>
              <a:t>Machine Learning from Scratch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3923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Installing </a:t>
            </a:r>
            <a:r>
              <a:rPr lang="en-US" dirty="0" err="1"/>
              <a:t>SQLiteStudio</a:t>
            </a:r>
          </a:p>
          <a:p>
            <a:r>
              <a:rPr lang="en-US" dirty="0"/>
              <a:t> Subqueries, Derived Tables, and Unions</a:t>
            </a:r>
          </a:p>
          <a:p>
            <a:r>
              <a:rPr lang="en-US" dirty="0"/>
              <a:t> Regular Expressions </a:t>
            </a:r>
          </a:p>
          <a:p>
            <a:r>
              <a:rPr lang="en-US" dirty="0"/>
              <a:t> Advanced Joins</a:t>
            </a:r>
          </a:p>
          <a:p>
            <a:r>
              <a:rPr lang="en-US" dirty="0"/>
              <a:t> Window Functions</a:t>
            </a:r>
          </a:p>
          <a:p>
            <a:r>
              <a:rPr lang="en-US" dirty="0"/>
              <a:t> Programming with SQL (Python, R and Java)</a:t>
            </a:r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Thomas Nield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Business Consultant for Southwest Airlines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Author of </a:t>
            </a:r>
            <a:r>
              <a:rPr lang="en-US" i="1" dirty="0">
                <a:solidFill>
                  <a:srgbClr val="FF0000"/>
                </a:solidFill>
                <a:hlinkClick r:id="rId3"/>
              </a:rPr>
              <a:t>Getting Started with SQL </a:t>
            </a:r>
            <a:r>
              <a:rPr lang="en-US" dirty="0"/>
              <a:t>by O'Reilly and </a:t>
            </a:r>
            <a:r>
              <a:rPr lang="en-US" i="1" dirty="0">
                <a:solidFill>
                  <a:srgbClr val="FF0000"/>
                </a:solidFill>
                <a:hlinkClick r:id="rId4"/>
              </a:rPr>
              <a:t>Learning </a:t>
            </a:r>
            <a:r>
              <a:rPr lang="en-US" i="1" dirty="0" err="1">
                <a:solidFill>
                  <a:srgbClr val="FF0000"/>
                </a:solidFill>
                <a:hlinkClick r:id="rId4"/>
              </a:rPr>
              <a:t>RxJava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by </a:t>
            </a:r>
            <a:r>
              <a:rPr lang="en-US" dirty="0" err="1"/>
              <a:t>Packt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My other online trainings at O'Reilly:</a:t>
            </a:r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5"/>
              </a:rPr>
              <a:t>SQL Fundamentals for Data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6"/>
              </a:rPr>
              <a:t>Intermediate SQL for Data Analytics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7"/>
              </a:rPr>
              <a:t>Intro to Mathematical Optimization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8"/>
              </a:rPr>
              <a:t>Machine Learning from Scratch</a:t>
            </a:r>
            <a:endParaRPr lang="en-US" sz="1600" i="1" dirty="0"/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5AFE2-A855-4E8E-9308-33AC753957FB}"/>
              </a:ext>
            </a:extLst>
          </p:cNvPr>
          <p:cNvSpPr txBox="1"/>
          <p:nvPr/>
        </p:nvSpPr>
        <p:spPr>
          <a:xfrm>
            <a:off x="8787619" y="5185680"/>
            <a:ext cx="23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thomasnield9727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B5F5F-CF0C-4C8B-996C-0DDA79B9F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01" y="5185680"/>
            <a:ext cx="397818" cy="397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90C2BF-DACC-4F92-921A-6544D4ECCE19}"/>
              </a:ext>
            </a:extLst>
          </p:cNvPr>
          <p:cNvSpPr/>
          <p:nvPr/>
        </p:nvSpPr>
        <p:spPr>
          <a:xfrm>
            <a:off x="8787619" y="5676393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https://github.com/thomasnield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708B9-DC0C-4468-9BEA-369FE7E746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01" y="5673269"/>
            <a:ext cx="397818" cy="397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542" y="1972274"/>
            <a:ext cx="2243138" cy="29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/>
              <a:t>SQLiteStudio</a:t>
            </a:r>
            <a:r>
              <a:rPr lang="en-US" dirty="0"/>
              <a:t> or DB Browser for SQLite can be downloaded here:</a:t>
            </a:r>
          </a:p>
          <a:p>
            <a:r>
              <a:rPr lang="en-US" dirty="0">
                <a:hlinkClick r:id="rId3"/>
              </a:rPr>
              <a:t>https://sqlitestudio.pl/</a:t>
            </a:r>
            <a:endParaRPr lang="en-US" dirty="0"/>
          </a:p>
          <a:p>
            <a:r>
              <a:rPr lang="en-US" dirty="0">
                <a:hlinkClick r:id="rId4"/>
              </a:rPr>
              <a:t>https://sqlitebrowser.org/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install either of these platforms.</a:t>
            </a:r>
          </a:p>
          <a:p>
            <a:endParaRPr lang="en-US" dirty="0"/>
          </a:p>
          <a:p>
            <a:r>
              <a:rPr lang="en-US" dirty="0"/>
              <a:t>If you cannot install or download any software, you can use SQLiteOnline.com which is an online-only SQLite browser.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The few resources needed for this class are available on GitHub:</a:t>
            </a:r>
          </a:p>
          <a:p>
            <a:r>
              <a:rPr lang="en-US" dirty="0">
                <a:hlinkClick r:id="rId3"/>
              </a:rPr>
              <a:t>https://github.com/thomasnield/oreilly_advanced_sql_for_data</a:t>
            </a:r>
          </a:p>
          <a:p>
            <a:r>
              <a:rPr lang="en-US" dirty="0"/>
              <a:t>Unzip the contents to a location of your choice, and note where you put them</a:t>
            </a:r>
          </a:p>
          <a:p>
            <a:r>
              <a:rPr lang="en-US" dirty="0"/>
              <a:t>Contents include:</a:t>
            </a:r>
          </a:p>
          <a:p>
            <a:pPr marL="383540" lvl="1"/>
            <a:r>
              <a:rPr lang="en-US" dirty="0"/>
              <a:t>A SQLite database file called </a:t>
            </a:r>
            <a:r>
              <a:rPr lang="en-US" b="1" dirty="0"/>
              <a:t>thunderbird_manufacturing.db</a:t>
            </a:r>
          </a:p>
          <a:p>
            <a:pPr marL="383540" lvl="1"/>
            <a:r>
              <a:rPr lang="en-US" dirty="0"/>
              <a:t>Class notes with all examples (in three formats)</a:t>
            </a:r>
            <a:endParaRPr lang="en-US" b="1" dirty="0"/>
          </a:p>
          <a:p>
            <a:pPr marL="383540" lvl="1"/>
            <a:r>
              <a:rPr lang="en-US" dirty="0"/>
              <a:t>A </a:t>
            </a:r>
            <a:r>
              <a:rPr lang="en-US" b="1" dirty="0"/>
              <a:t>customer_order.</a:t>
            </a:r>
            <a:r>
              <a:rPr lang="en-US" b="1" dirty="0" err="1"/>
              <a:t>sql</a:t>
            </a:r>
            <a:r>
              <a:rPr lang="en-US" dirty="0"/>
              <a:t> SQL script file to create a CUSTOMER_ORDER table</a:t>
            </a:r>
          </a:p>
        </p:txBody>
      </p:sp>
    </p:spTree>
    <p:extLst>
      <p:ext uri="{BB962C8B-B14F-4D97-AF65-F5344CB8AC3E}">
        <p14:creationId xmlns:p14="http://schemas.microsoft.com/office/powerpoint/2010/main" val="10489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Bring in all fields from CUSTOMER_ORDER, but for each record show the total quantity ordered for that given CUSTOMER_ID and PRODUCT_ID.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 all customers with an address ending in "Blvd" or "St"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2506" y="1889918"/>
            <a:ext cx="8512399" cy="43762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62" y="1890887"/>
            <a:ext cx="7584012" cy="42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471</TotalTime>
  <Words>652</Words>
  <Application>Microsoft Office PowerPoint</Application>
  <PresentationFormat>Widescreen</PresentationFormat>
  <Paragraphs>105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Segoe UI</vt:lpstr>
      <vt:lpstr>Source Sans Pro</vt:lpstr>
      <vt:lpstr>Retrospect</vt:lpstr>
      <vt:lpstr>Intermediate SQL </vt:lpstr>
      <vt:lpstr>Agenda</vt:lpstr>
      <vt:lpstr>About the Instructor</vt:lpstr>
      <vt:lpstr>Setting Up SQLite</vt:lpstr>
      <vt:lpstr>Getting Resource Files</vt:lpstr>
      <vt:lpstr>Section II Exercise</vt:lpstr>
      <vt:lpstr>Section III Exercise</vt:lpstr>
      <vt:lpstr>INNER JOIN</vt:lpstr>
      <vt:lpstr>LEFT OUTER JOIN</vt:lpstr>
      <vt:lpstr>Section VI Exercise</vt:lpstr>
      <vt:lpstr>Section V Exercise</vt:lpstr>
      <vt:lpstr>Windowing Functions Support</vt:lpstr>
      <vt:lpstr>Mixing Programming with SQL</vt:lpstr>
      <vt:lpstr>Preventing SQL Injection </vt:lpstr>
      <vt:lpstr>Preventing SQL Injection</vt:lpstr>
      <vt:lpstr>SQL Injection Humor</vt:lpstr>
      <vt:lpstr>SQL Injection in the News</vt:lpstr>
      <vt:lpstr>Other Online Trainings by Thomas Nield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29</cp:revision>
  <dcterms:created xsi:type="dcterms:W3CDTF">2014-09-12T02:11:56Z</dcterms:created>
  <dcterms:modified xsi:type="dcterms:W3CDTF">2019-09-18T19:38:41Z</dcterms:modified>
</cp:coreProperties>
</file>