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4" r:id="rId6"/>
    <p:sldId id="265" r:id="rId7"/>
    <p:sldId id="266" r:id="rId8"/>
    <p:sldId id="267" r:id="rId9"/>
    <p:sldId id="268" r:id="rId10"/>
    <p:sldId id="260" r:id="rId11"/>
    <p:sldId id="262" r:id="rId12"/>
    <p:sldId id="263" r:id="rId1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94B66AB-90FA-4186-8311-93BD10FF4A8E}">
          <p14:sldIdLst>
            <p14:sldId id="256"/>
          </p14:sldIdLst>
        </p14:section>
        <p14:section name="ECG" id="{F536B9EF-FB03-4870-8BD9-6A275EA2A6DA}">
          <p14:sldIdLst>
            <p14:sldId id="257"/>
          </p14:sldIdLst>
        </p14:section>
        <p14:section name="EEG" id="{E1B0786F-0C2F-47EC-8916-6B9A6668C748}">
          <p14:sldIdLst>
            <p14:sldId id="258"/>
            <p14:sldId id="259"/>
          </p14:sldIdLst>
        </p14:section>
        <p14:section name="Analysis of EEG" id="{CA812C13-4E0E-4503-A29A-519DD8F4FBCB}">
          <p14:sldIdLst>
            <p14:sldId id="264"/>
            <p14:sldId id="265"/>
            <p14:sldId id="266"/>
            <p14:sldId id="267"/>
            <p14:sldId id="268"/>
          </p14:sldIdLst>
        </p14:section>
        <p14:section name="EMG" id="{7A2C1BFE-7600-4F5A-ADD7-A48E71736D93}">
          <p14:sldIdLst>
            <p14:sldId id="260"/>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22-12-2023</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22-12-2023</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BE562-5518-5D36-E423-CC8ACECB9FBB}"/>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42E1DC68-EA09-1011-BADA-3708D64F0208}"/>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5C959617-8FE8-2FAC-8BB4-E2572B712F91}"/>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A0A7E195-C656-188F-7F23-4E4CAE0F0C02}"/>
              </a:ext>
            </a:extLst>
          </p:cNvPr>
          <p:cNvSpPr txBox="1"/>
          <p:nvPr/>
        </p:nvSpPr>
        <p:spPr>
          <a:xfrm>
            <a:off x="275304" y="1030288"/>
            <a:ext cx="7245701" cy="707886"/>
          </a:xfrm>
          <a:prstGeom prst="rect">
            <a:avLst/>
          </a:prstGeom>
          <a:solidFill>
            <a:schemeClr val="accent1">
              <a:alpha val="42000"/>
            </a:schemeClr>
          </a:solidFill>
        </p:spPr>
        <p:txBody>
          <a:bodyPr wrap="none" rtlCol="0">
            <a:spAutoFit/>
          </a:bodyPr>
          <a:lstStyle/>
          <a:p>
            <a:r>
              <a:rPr lang="en-US" sz="4000" dirty="0">
                <a:solidFill>
                  <a:schemeClr val="bg1"/>
                </a:solidFill>
              </a:rPr>
              <a:t>Bio-Signal Processing and Analysis</a:t>
            </a:r>
            <a:endParaRPr lang="en-IN" sz="4000" dirty="0">
              <a:solidFill>
                <a:schemeClr val="bg1"/>
              </a:solidFill>
            </a:endParaRPr>
          </a:p>
        </p:txBody>
      </p:sp>
    </p:spTree>
    <p:extLst>
      <p:ext uri="{BB962C8B-B14F-4D97-AF65-F5344CB8AC3E}">
        <p14:creationId xmlns:p14="http://schemas.microsoft.com/office/powerpoint/2010/main" val="21267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174B0-2598-500B-1373-58345099B37D}"/>
              </a:ext>
            </a:extLst>
          </p:cNvPr>
          <p:cNvSpPr>
            <a:spLocks noGrp="1"/>
          </p:cNvSpPr>
          <p:nvPr>
            <p:ph type="title"/>
          </p:nvPr>
        </p:nvSpPr>
        <p:spPr>
          <a:xfrm>
            <a:off x="422787" y="525742"/>
            <a:ext cx="5545392" cy="749710"/>
          </a:xfrm>
        </p:spPr>
        <p:txBody>
          <a:bodyPr>
            <a:normAutofit/>
          </a:bodyPr>
          <a:lstStyle/>
          <a:p>
            <a:pPr algn="ctr"/>
            <a:r>
              <a:rPr lang="en-US" sz="4000" b="1" dirty="0"/>
              <a:t>EMG: Electromyogram</a:t>
            </a:r>
            <a:endParaRPr lang="en-IN" sz="4000" b="1" dirty="0"/>
          </a:p>
        </p:txBody>
      </p:sp>
      <p:sp>
        <p:nvSpPr>
          <p:cNvPr id="6" name="Text Placeholder 5">
            <a:extLst>
              <a:ext uri="{FF2B5EF4-FFF2-40B4-BE49-F238E27FC236}">
                <a16:creationId xmlns:a16="http://schemas.microsoft.com/office/drawing/2014/main" id="{A5BCBEA2-A09B-1055-E1C5-852D10C1C025}"/>
              </a:ext>
            </a:extLst>
          </p:cNvPr>
          <p:cNvSpPr>
            <a:spLocks noGrp="1"/>
          </p:cNvSpPr>
          <p:nvPr>
            <p:ph type="body" sz="half" idx="2"/>
          </p:nvPr>
        </p:nvSpPr>
        <p:spPr>
          <a:xfrm>
            <a:off x="601303" y="1347020"/>
            <a:ext cx="8660684" cy="4857136"/>
          </a:xfrm>
        </p:spPr>
        <p:txBody>
          <a:bodyPr>
            <a:normAutofit/>
          </a:bodyPr>
          <a:lstStyle/>
          <a:p>
            <a:pPr algn="l" fontAlgn="base"/>
            <a:r>
              <a:rPr lang="en-US" b="0" i="0" dirty="0">
                <a:solidFill>
                  <a:srgbClr val="000000"/>
                </a:solidFill>
                <a:effectLst/>
                <a:latin typeface="Noto Sans" panose="020B0502040504020204" pitchFamily="34" charset="0"/>
              </a:rPr>
              <a:t>Electromyography (EMG) measures muscle response or electrical activity in response to a nerve’s stimulation of the muscle.</a:t>
            </a:r>
          </a:p>
          <a:p>
            <a:pPr algn="l" fontAlgn="base"/>
            <a:r>
              <a:rPr lang="en-US" b="0" i="0" dirty="0">
                <a:solidFill>
                  <a:srgbClr val="000000"/>
                </a:solidFill>
                <a:effectLst/>
                <a:latin typeface="Noto Sans" panose="020B0502040504020204" pitchFamily="34" charset="0"/>
              </a:rPr>
              <a:t>The test is used to help detect neuromuscular abnormalities.</a:t>
            </a:r>
          </a:p>
          <a:p>
            <a:pPr algn="l" fontAlgn="base"/>
            <a:r>
              <a:rPr lang="en-US" b="0" i="0" dirty="0">
                <a:solidFill>
                  <a:srgbClr val="000000"/>
                </a:solidFill>
                <a:effectLst/>
                <a:latin typeface="Noto Sans" panose="020B0502040504020204" pitchFamily="34" charset="0"/>
              </a:rPr>
              <a:t>During the test, one or more small needles (also called electrodes) are inserted through the skin into the muscle.</a:t>
            </a:r>
          </a:p>
          <a:p>
            <a:pPr algn="l" fontAlgn="base"/>
            <a:r>
              <a:rPr lang="en-US" b="0" i="0" dirty="0">
                <a:solidFill>
                  <a:srgbClr val="000000"/>
                </a:solidFill>
                <a:effectLst/>
                <a:latin typeface="Noto Sans" panose="020B0502040504020204" pitchFamily="34" charset="0"/>
              </a:rPr>
              <a:t>The electrical activity picked up by the electrodes is then displayed on an oscilloscope (a monitor that displays electrical activity in the form of waves).</a:t>
            </a:r>
          </a:p>
          <a:p>
            <a:pPr algn="l" fontAlgn="base"/>
            <a:r>
              <a:rPr lang="en-US" b="0" i="0" dirty="0">
                <a:solidFill>
                  <a:srgbClr val="000000"/>
                </a:solidFill>
                <a:effectLst/>
                <a:latin typeface="Noto Sans" panose="020B0502040504020204" pitchFamily="34" charset="0"/>
              </a:rPr>
              <a:t>An audio-amplifier is used so the activity can be heard.</a:t>
            </a:r>
          </a:p>
          <a:p>
            <a:pPr algn="l" fontAlgn="base"/>
            <a:r>
              <a:rPr lang="en-US" b="0" i="0" dirty="0">
                <a:solidFill>
                  <a:srgbClr val="000000"/>
                </a:solidFill>
                <a:effectLst/>
                <a:latin typeface="Noto Sans" panose="020B0502040504020204" pitchFamily="34" charset="0"/>
              </a:rPr>
              <a:t>EMG measures the electrical activity of the muscle during rest, slight contraction and forceful contraction.</a:t>
            </a:r>
          </a:p>
          <a:p>
            <a:pPr algn="l" fontAlgn="base"/>
            <a:r>
              <a:rPr lang="en-US" b="0" i="0" dirty="0">
                <a:solidFill>
                  <a:srgbClr val="000000"/>
                </a:solidFill>
                <a:effectLst/>
                <a:latin typeface="Noto Sans" panose="020B0502040504020204" pitchFamily="34" charset="0"/>
              </a:rPr>
              <a:t>Muscle tissue does not normally produce electrical signals during rest.</a:t>
            </a:r>
          </a:p>
          <a:p>
            <a:pPr algn="l" fontAlgn="base"/>
            <a:r>
              <a:rPr lang="en-US" b="0" i="0" dirty="0">
                <a:solidFill>
                  <a:srgbClr val="000000"/>
                </a:solidFill>
                <a:effectLst/>
                <a:latin typeface="Noto Sans" panose="020B0502040504020204" pitchFamily="34" charset="0"/>
              </a:rPr>
              <a:t>When an electrode is inserted, a brief period of activity can be seen on the oscilloscope, but after that, no signal should be present.</a:t>
            </a:r>
          </a:p>
        </p:txBody>
      </p:sp>
      <p:pic>
        <p:nvPicPr>
          <p:cNvPr id="8" name="Picture 7">
            <a:extLst>
              <a:ext uri="{FF2B5EF4-FFF2-40B4-BE49-F238E27FC236}">
                <a16:creationId xmlns:a16="http://schemas.microsoft.com/office/drawing/2014/main" id="{12259B0E-AA7A-4CF7-2E7A-B6FB9B1892FF}"/>
              </a:ext>
            </a:extLst>
          </p:cNvPr>
          <p:cNvPicPr>
            <a:picLocks noChangeAspect="1"/>
          </p:cNvPicPr>
          <p:nvPr/>
        </p:nvPicPr>
        <p:blipFill>
          <a:blip r:embed="rId2"/>
          <a:stretch>
            <a:fillRect/>
          </a:stretch>
        </p:blipFill>
        <p:spPr>
          <a:xfrm rot="5400000">
            <a:off x="7730696" y="2226782"/>
            <a:ext cx="5597769" cy="2122231"/>
          </a:xfrm>
          <a:prstGeom prst="rect">
            <a:avLst/>
          </a:prstGeom>
        </p:spPr>
      </p:pic>
    </p:spTree>
    <p:extLst>
      <p:ext uri="{BB962C8B-B14F-4D97-AF65-F5344CB8AC3E}">
        <p14:creationId xmlns:p14="http://schemas.microsoft.com/office/powerpoint/2010/main" val="359344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174B0-2598-500B-1373-58345099B37D}"/>
              </a:ext>
            </a:extLst>
          </p:cNvPr>
          <p:cNvSpPr>
            <a:spLocks noGrp="1"/>
          </p:cNvSpPr>
          <p:nvPr>
            <p:ph type="title"/>
          </p:nvPr>
        </p:nvSpPr>
        <p:spPr>
          <a:xfrm>
            <a:off x="422787" y="525742"/>
            <a:ext cx="5545392" cy="749710"/>
          </a:xfrm>
        </p:spPr>
        <p:txBody>
          <a:bodyPr>
            <a:normAutofit/>
          </a:bodyPr>
          <a:lstStyle/>
          <a:p>
            <a:pPr algn="ctr"/>
            <a:r>
              <a:rPr lang="en-US" sz="4000" b="1" dirty="0"/>
              <a:t>EMG: Electromyogram</a:t>
            </a:r>
            <a:endParaRPr lang="en-IN" sz="4000" b="1" dirty="0"/>
          </a:p>
        </p:txBody>
      </p:sp>
      <p:sp>
        <p:nvSpPr>
          <p:cNvPr id="6" name="Text Placeholder 5">
            <a:extLst>
              <a:ext uri="{FF2B5EF4-FFF2-40B4-BE49-F238E27FC236}">
                <a16:creationId xmlns:a16="http://schemas.microsoft.com/office/drawing/2014/main" id="{A5BCBEA2-A09B-1055-E1C5-852D10C1C025}"/>
              </a:ext>
            </a:extLst>
          </p:cNvPr>
          <p:cNvSpPr>
            <a:spLocks noGrp="1"/>
          </p:cNvSpPr>
          <p:nvPr>
            <p:ph type="body" sz="half" idx="2"/>
          </p:nvPr>
        </p:nvSpPr>
        <p:spPr>
          <a:xfrm>
            <a:off x="601304" y="1435510"/>
            <a:ext cx="8660684" cy="4542503"/>
          </a:xfrm>
        </p:spPr>
        <p:txBody>
          <a:bodyPr>
            <a:normAutofit/>
          </a:bodyPr>
          <a:lstStyle/>
          <a:p>
            <a:pPr fontAlgn="base"/>
            <a:r>
              <a:rPr lang="en-US" b="0" i="0" dirty="0">
                <a:solidFill>
                  <a:srgbClr val="000000"/>
                </a:solidFill>
                <a:effectLst/>
                <a:latin typeface="Noto Sans" panose="020B0502040504020204" pitchFamily="34" charset="0"/>
              </a:rPr>
              <a:t>After an electrode has been inserted, you may be asked to contract the muscle, for example, by lifting or bending your leg.</a:t>
            </a:r>
          </a:p>
          <a:p>
            <a:pPr algn="l" fontAlgn="base"/>
            <a:r>
              <a:rPr lang="en-US" sz="1600" b="0" i="0" dirty="0">
                <a:solidFill>
                  <a:srgbClr val="000000"/>
                </a:solidFill>
                <a:effectLst/>
                <a:latin typeface="Noto Sans" panose="020B0502040504020204" pitchFamily="34" charset="0"/>
              </a:rPr>
              <a:t>The action potential (size and shape of the wave) that this creates on the oscilloscope provides information about the ability of the muscle to respond when the nerves are stimulated.</a:t>
            </a:r>
          </a:p>
          <a:p>
            <a:pPr algn="l" fontAlgn="base"/>
            <a:r>
              <a:rPr lang="en-US" sz="1600" b="0" i="0" dirty="0">
                <a:solidFill>
                  <a:srgbClr val="000000"/>
                </a:solidFill>
                <a:effectLst/>
                <a:latin typeface="Noto Sans" panose="020B0502040504020204" pitchFamily="34" charset="0"/>
              </a:rPr>
              <a:t>As the muscle is contracted more forcefully, more and more muscle fibers are activated, producing action potentials.</a:t>
            </a:r>
          </a:p>
          <a:p>
            <a:pPr algn="l" fontAlgn="base"/>
            <a:r>
              <a:rPr lang="en-US" sz="1600" b="0" i="0" dirty="0">
                <a:solidFill>
                  <a:srgbClr val="000000"/>
                </a:solidFill>
                <a:effectLst/>
                <a:latin typeface="Noto Sans" panose="020B0502040504020204" pitchFamily="34" charset="0"/>
              </a:rPr>
              <a:t>A related procedure that may be performed is nerve conduction study (NCS).</a:t>
            </a:r>
          </a:p>
          <a:p>
            <a:pPr algn="l" fontAlgn="base"/>
            <a:r>
              <a:rPr lang="en-US" sz="1600" b="0" i="0" dirty="0">
                <a:solidFill>
                  <a:srgbClr val="000000"/>
                </a:solidFill>
                <a:effectLst/>
                <a:latin typeface="Noto Sans" panose="020B0502040504020204" pitchFamily="34" charset="0"/>
              </a:rPr>
              <a:t>NCS is a measurement of the amount and speed of conduction of an electrical impulse through a nerve.</a:t>
            </a:r>
          </a:p>
          <a:p>
            <a:pPr algn="l" fontAlgn="base"/>
            <a:r>
              <a:rPr lang="en-US" sz="1600" b="0" i="0" dirty="0">
                <a:solidFill>
                  <a:srgbClr val="000000"/>
                </a:solidFill>
                <a:effectLst/>
                <a:latin typeface="Noto Sans" panose="020B0502040504020204" pitchFamily="34" charset="0"/>
              </a:rPr>
              <a:t>NCS can determine nerve damage and destruction, and is often performed at the same time as EMG.</a:t>
            </a:r>
          </a:p>
          <a:p>
            <a:pPr algn="l" fontAlgn="base"/>
            <a:r>
              <a:rPr lang="en-US" sz="1600" b="0" i="0" dirty="0">
                <a:solidFill>
                  <a:srgbClr val="000000"/>
                </a:solidFill>
                <a:effectLst/>
                <a:latin typeface="Noto Sans" panose="020B0502040504020204" pitchFamily="34" charset="0"/>
              </a:rPr>
              <a:t>Both procedures help to detect the presence, location, and extent of diseases that damage the nerves and muscles.</a:t>
            </a:r>
            <a:br>
              <a:rPr lang="en-US" sz="1600" b="0" i="0" dirty="0">
                <a:solidFill>
                  <a:srgbClr val="333333"/>
                </a:solidFill>
                <a:effectLst/>
                <a:latin typeface="Noto Sans" panose="020B0502040504020204" pitchFamily="34" charset="0"/>
              </a:rPr>
            </a:br>
            <a:endParaRPr lang="en-IN" sz="1600" dirty="0"/>
          </a:p>
          <a:p>
            <a:endParaRPr lang="en-IN" sz="1600" dirty="0"/>
          </a:p>
        </p:txBody>
      </p:sp>
      <p:pic>
        <p:nvPicPr>
          <p:cNvPr id="8" name="Picture 7">
            <a:extLst>
              <a:ext uri="{FF2B5EF4-FFF2-40B4-BE49-F238E27FC236}">
                <a16:creationId xmlns:a16="http://schemas.microsoft.com/office/drawing/2014/main" id="{12259B0E-AA7A-4CF7-2E7A-B6FB9B1892FF}"/>
              </a:ext>
            </a:extLst>
          </p:cNvPr>
          <p:cNvPicPr>
            <a:picLocks noChangeAspect="1"/>
          </p:cNvPicPr>
          <p:nvPr/>
        </p:nvPicPr>
        <p:blipFill>
          <a:blip r:embed="rId2"/>
          <a:stretch>
            <a:fillRect/>
          </a:stretch>
        </p:blipFill>
        <p:spPr>
          <a:xfrm rot="5400000">
            <a:off x="7730696" y="2226782"/>
            <a:ext cx="5597769" cy="2122231"/>
          </a:xfrm>
          <a:prstGeom prst="rect">
            <a:avLst/>
          </a:prstGeom>
        </p:spPr>
      </p:pic>
      <p:sp>
        <p:nvSpPr>
          <p:cNvPr id="2" name="TextBox 1">
            <a:extLst>
              <a:ext uri="{FF2B5EF4-FFF2-40B4-BE49-F238E27FC236}">
                <a16:creationId xmlns:a16="http://schemas.microsoft.com/office/drawing/2014/main" id="{018F9A49-474D-8C9E-E8DF-3CD284E24D7B}"/>
              </a:ext>
            </a:extLst>
          </p:cNvPr>
          <p:cNvSpPr txBox="1"/>
          <p:nvPr/>
        </p:nvSpPr>
        <p:spPr>
          <a:xfrm>
            <a:off x="8046147" y="879987"/>
            <a:ext cx="1319079" cy="369332"/>
          </a:xfrm>
          <a:prstGeom prst="rect">
            <a:avLst/>
          </a:prstGeom>
          <a:noFill/>
        </p:spPr>
        <p:txBody>
          <a:bodyPr wrap="none" rtlCol="0">
            <a:spAutoFit/>
          </a:bodyPr>
          <a:lstStyle/>
          <a:p>
            <a:r>
              <a:rPr lang="en-US" dirty="0"/>
              <a:t>Continued…</a:t>
            </a:r>
            <a:endParaRPr lang="en-IN" dirty="0"/>
          </a:p>
        </p:txBody>
      </p:sp>
    </p:spTree>
    <p:extLst>
      <p:ext uri="{BB962C8B-B14F-4D97-AF65-F5344CB8AC3E}">
        <p14:creationId xmlns:p14="http://schemas.microsoft.com/office/powerpoint/2010/main" val="163926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C8A2-DC87-C36D-7CAB-5FE1BC734B40}"/>
              </a:ext>
            </a:extLst>
          </p:cNvPr>
          <p:cNvSpPr>
            <a:spLocks noGrp="1"/>
          </p:cNvSpPr>
          <p:nvPr>
            <p:ph type="title"/>
          </p:nvPr>
        </p:nvSpPr>
        <p:spPr>
          <a:xfrm>
            <a:off x="621789" y="555525"/>
            <a:ext cx="7016186" cy="879986"/>
          </a:xfrm>
        </p:spPr>
        <p:txBody>
          <a:bodyPr>
            <a:normAutofit/>
          </a:bodyPr>
          <a:lstStyle/>
          <a:p>
            <a:r>
              <a:rPr lang="en-US" sz="4000" b="1" dirty="0"/>
              <a:t>NCV: Nerve Conduction Velocity</a:t>
            </a:r>
            <a:endParaRPr lang="en-IN" sz="4000" b="1" dirty="0"/>
          </a:p>
        </p:txBody>
      </p:sp>
      <p:sp>
        <p:nvSpPr>
          <p:cNvPr id="4" name="Text Placeholder 3">
            <a:extLst>
              <a:ext uri="{FF2B5EF4-FFF2-40B4-BE49-F238E27FC236}">
                <a16:creationId xmlns:a16="http://schemas.microsoft.com/office/drawing/2014/main" id="{49A7700C-661B-D224-FFC9-FA1F43FE4871}"/>
              </a:ext>
            </a:extLst>
          </p:cNvPr>
          <p:cNvSpPr>
            <a:spLocks noGrp="1"/>
          </p:cNvSpPr>
          <p:nvPr>
            <p:ph type="body" sz="half" idx="2"/>
          </p:nvPr>
        </p:nvSpPr>
        <p:spPr>
          <a:xfrm>
            <a:off x="839788" y="1632155"/>
            <a:ext cx="6580189" cy="4670321"/>
          </a:xfrm>
        </p:spPr>
        <p:txBody>
          <a:bodyPr>
            <a:normAutofit/>
          </a:bodyPr>
          <a:lstStyle/>
          <a:p>
            <a:pPr algn="l" fontAlgn="base"/>
            <a:r>
              <a:rPr lang="en-US" b="0" i="0" dirty="0">
                <a:solidFill>
                  <a:srgbClr val="333333"/>
                </a:solidFill>
                <a:effectLst/>
                <a:latin typeface="Noto Sans" panose="020B0502040504020204" pitchFamily="34" charset="0"/>
              </a:rPr>
              <a:t>A nerve conduction velocity (NCV) test — also called a nerve conduction study (NCS) — measures how fast an electrical impulse moves through your nerve.</a:t>
            </a:r>
          </a:p>
          <a:p>
            <a:pPr algn="l" fontAlgn="base"/>
            <a:r>
              <a:rPr lang="en-US" b="0" i="0" dirty="0">
                <a:solidFill>
                  <a:srgbClr val="333333"/>
                </a:solidFill>
                <a:effectLst/>
                <a:latin typeface="Noto Sans" panose="020B0502040504020204" pitchFamily="34" charset="0"/>
              </a:rPr>
              <a:t>NCV can identify nerve damage.</a:t>
            </a:r>
            <a:endParaRPr lang="en-US" b="0" i="0" dirty="0">
              <a:solidFill>
                <a:srgbClr val="000000"/>
              </a:solidFill>
              <a:effectLst/>
              <a:latin typeface="Noto Sans" panose="020B0502040504020204" pitchFamily="34" charset="0"/>
            </a:endParaRPr>
          </a:p>
          <a:p>
            <a:pPr algn="l" fontAlgn="base"/>
            <a:r>
              <a:rPr lang="en-US" b="0" i="0" dirty="0">
                <a:solidFill>
                  <a:srgbClr val="000000"/>
                </a:solidFill>
                <a:effectLst/>
                <a:latin typeface="Noto Sans" panose="020B0502040504020204" pitchFamily="34" charset="0"/>
              </a:rPr>
              <a:t>During the test, your nerve is stimulated, usually with electrode patches attached to your skin.</a:t>
            </a:r>
          </a:p>
          <a:p>
            <a:pPr algn="l" fontAlgn="base"/>
            <a:r>
              <a:rPr lang="en-US" b="0" i="0" dirty="0">
                <a:solidFill>
                  <a:srgbClr val="000000"/>
                </a:solidFill>
                <a:effectLst/>
                <a:latin typeface="Noto Sans" panose="020B0502040504020204" pitchFamily="34" charset="0"/>
              </a:rPr>
              <a:t>Two electrodes are placed on the skin over your nerve.</a:t>
            </a:r>
          </a:p>
          <a:p>
            <a:pPr algn="l" fontAlgn="base"/>
            <a:r>
              <a:rPr lang="en-US" b="0" i="0" dirty="0">
                <a:solidFill>
                  <a:srgbClr val="000000"/>
                </a:solidFill>
                <a:effectLst/>
                <a:latin typeface="Noto Sans" panose="020B0502040504020204" pitchFamily="34" charset="0"/>
              </a:rPr>
              <a:t>One electrode stimulates your nerve with a very mild electrical impulse.</a:t>
            </a:r>
          </a:p>
          <a:p>
            <a:pPr algn="l" fontAlgn="base"/>
            <a:r>
              <a:rPr lang="en-US" b="0" i="0" dirty="0">
                <a:solidFill>
                  <a:srgbClr val="000000"/>
                </a:solidFill>
                <a:effectLst/>
                <a:latin typeface="Noto Sans" panose="020B0502040504020204" pitchFamily="34" charset="0"/>
              </a:rPr>
              <a:t>The other electrode records it.</a:t>
            </a:r>
          </a:p>
          <a:p>
            <a:pPr algn="l" fontAlgn="base"/>
            <a:r>
              <a:rPr lang="en-US" b="0" i="0" dirty="0">
                <a:solidFill>
                  <a:srgbClr val="000000"/>
                </a:solidFill>
                <a:effectLst/>
                <a:latin typeface="Noto Sans" panose="020B0502040504020204" pitchFamily="34" charset="0"/>
              </a:rPr>
              <a:t>The resulting electrical activity is recorded by another electrode. This is repeated for each nerve being tested.</a:t>
            </a:r>
          </a:p>
          <a:p>
            <a:pPr algn="l" fontAlgn="base"/>
            <a:r>
              <a:rPr lang="en-US" b="0" i="0" dirty="0">
                <a:solidFill>
                  <a:srgbClr val="000000"/>
                </a:solidFill>
                <a:effectLst/>
                <a:latin typeface="Noto Sans" panose="020B0502040504020204" pitchFamily="34" charset="0"/>
              </a:rPr>
              <a:t>The speed is then calculated by measuring the distance between electrodes and the time it takes for electrical impulses to travel between electrodes.</a:t>
            </a:r>
          </a:p>
          <a:p>
            <a:endParaRPr lang="en-IN" dirty="0"/>
          </a:p>
        </p:txBody>
      </p:sp>
      <p:pic>
        <p:nvPicPr>
          <p:cNvPr id="6" name="Picture 5">
            <a:extLst>
              <a:ext uri="{FF2B5EF4-FFF2-40B4-BE49-F238E27FC236}">
                <a16:creationId xmlns:a16="http://schemas.microsoft.com/office/drawing/2014/main" id="{C633F6A1-1C0C-8620-C150-07F51FE80D4C}"/>
              </a:ext>
            </a:extLst>
          </p:cNvPr>
          <p:cNvPicPr>
            <a:picLocks noChangeAspect="1"/>
          </p:cNvPicPr>
          <p:nvPr/>
        </p:nvPicPr>
        <p:blipFill>
          <a:blip r:embed="rId2"/>
          <a:stretch>
            <a:fillRect/>
          </a:stretch>
        </p:blipFill>
        <p:spPr>
          <a:xfrm>
            <a:off x="7542212" y="2251588"/>
            <a:ext cx="3810000" cy="3048000"/>
          </a:xfrm>
          <a:prstGeom prst="rect">
            <a:avLst/>
          </a:prstGeom>
        </p:spPr>
      </p:pic>
    </p:spTree>
    <p:extLst>
      <p:ext uri="{BB962C8B-B14F-4D97-AF65-F5344CB8AC3E}">
        <p14:creationId xmlns:p14="http://schemas.microsoft.com/office/powerpoint/2010/main" val="234083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0AB188-04BF-D091-17CF-6BB37F944C25}"/>
              </a:ext>
            </a:extLst>
          </p:cNvPr>
          <p:cNvSpPr>
            <a:spLocks noGrp="1"/>
          </p:cNvSpPr>
          <p:nvPr>
            <p:ph type="title"/>
          </p:nvPr>
        </p:nvSpPr>
        <p:spPr>
          <a:xfrm>
            <a:off x="446498" y="632439"/>
            <a:ext cx="5855979" cy="665419"/>
          </a:xfrm>
        </p:spPr>
        <p:txBody>
          <a:bodyPr>
            <a:normAutofit/>
          </a:bodyPr>
          <a:lstStyle/>
          <a:p>
            <a:pPr algn="ctr"/>
            <a:r>
              <a:rPr lang="en-US" sz="4000" b="1" dirty="0"/>
              <a:t>ECG: Electrocardiogram</a:t>
            </a:r>
            <a:endParaRPr lang="en-IN" sz="4000" b="1" dirty="0"/>
          </a:p>
        </p:txBody>
      </p:sp>
      <p:sp>
        <p:nvSpPr>
          <p:cNvPr id="9" name="Text Placeholder 8">
            <a:extLst>
              <a:ext uri="{FF2B5EF4-FFF2-40B4-BE49-F238E27FC236}">
                <a16:creationId xmlns:a16="http://schemas.microsoft.com/office/drawing/2014/main" id="{FFF2873D-30C8-015B-224E-34DA1CF9ED2A}"/>
              </a:ext>
            </a:extLst>
          </p:cNvPr>
          <p:cNvSpPr>
            <a:spLocks noGrp="1"/>
          </p:cNvSpPr>
          <p:nvPr>
            <p:ph type="body" sz="half" idx="2"/>
          </p:nvPr>
        </p:nvSpPr>
        <p:spPr>
          <a:xfrm>
            <a:off x="412956" y="1563329"/>
            <a:ext cx="6259102" cy="4873625"/>
          </a:xfrm>
        </p:spPr>
        <p:txBody>
          <a:bodyPr>
            <a:normAutofit/>
          </a:bodyPr>
          <a:lstStyle/>
          <a:p>
            <a:pPr algn="l" fontAlgn="base"/>
            <a:r>
              <a:rPr lang="en-US" b="0" i="0" dirty="0">
                <a:solidFill>
                  <a:srgbClr val="000000"/>
                </a:solidFill>
                <a:effectLst/>
                <a:latin typeface="Noto Sans" panose="020B0502040504020204" pitchFamily="34" charset="0"/>
              </a:rPr>
              <a:t>An electrocardiogram (ECG) is one of the simplest and fastest tests used to evaluate the heart.</a:t>
            </a:r>
          </a:p>
          <a:p>
            <a:pPr algn="l" fontAlgn="base"/>
            <a:r>
              <a:rPr lang="en-US" b="0" i="0" dirty="0">
                <a:solidFill>
                  <a:srgbClr val="000000"/>
                </a:solidFill>
                <a:effectLst/>
                <a:latin typeface="Noto Sans" panose="020B0502040504020204" pitchFamily="34" charset="0"/>
              </a:rPr>
              <a:t>Electrodes (small, plastic patches that stick to the skin) are placed at certain spots on the chest, arms, and legs.</a:t>
            </a:r>
          </a:p>
          <a:p>
            <a:pPr algn="l" fontAlgn="base"/>
            <a:r>
              <a:rPr lang="en-US" b="0" i="0" dirty="0">
                <a:solidFill>
                  <a:srgbClr val="000000"/>
                </a:solidFill>
                <a:effectLst/>
                <a:latin typeface="Noto Sans" panose="020B0502040504020204" pitchFamily="34" charset="0"/>
              </a:rPr>
              <a:t>The electrodes are connected to an ECG machine by lead wires.</a:t>
            </a:r>
          </a:p>
          <a:p>
            <a:pPr algn="l" fontAlgn="base"/>
            <a:r>
              <a:rPr lang="en-US" b="0" i="0" dirty="0">
                <a:solidFill>
                  <a:srgbClr val="000000"/>
                </a:solidFill>
                <a:effectLst/>
                <a:latin typeface="Noto Sans" panose="020B0502040504020204" pitchFamily="34" charset="0"/>
              </a:rPr>
              <a:t>The electrical activity of the heart is then measured, interpreted, and printed out.</a:t>
            </a:r>
          </a:p>
          <a:p>
            <a:pPr algn="l" fontAlgn="base"/>
            <a:r>
              <a:rPr lang="en-US" b="0" i="0" dirty="0">
                <a:solidFill>
                  <a:srgbClr val="000000"/>
                </a:solidFill>
                <a:effectLst/>
                <a:latin typeface="Noto Sans" panose="020B0502040504020204" pitchFamily="34" charset="0"/>
              </a:rPr>
              <a:t>No electricity is sent into the body.</a:t>
            </a:r>
          </a:p>
          <a:p>
            <a:pPr algn="l" fontAlgn="base"/>
            <a:r>
              <a:rPr lang="en-US" b="0" i="0" dirty="0">
                <a:solidFill>
                  <a:srgbClr val="000000"/>
                </a:solidFill>
                <a:effectLst/>
                <a:latin typeface="Noto Sans" panose="020B0502040504020204" pitchFamily="34" charset="0"/>
              </a:rPr>
              <a:t>Natural electrical impulses coordinate contractions of the different parts of the heart to keep blood flowing the way it should.</a:t>
            </a:r>
          </a:p>
          <a:p>
            <a:pPr algn="l" fontAlgn="base"/>
            <a:r>
              <a:rPr lang="en-US" b="0" i="0" dirty="0">
                <a:solidFill>
                  <a:srgbClr val="000000"/>
                </a:solidFill>
                <a:effectLst/>
                <a:latin typeface="Noto Sans" panose="020B0502040504020204" pitchFamily="34" charset="0"/>
              </a:rPr>
              <a:t>An ECG records these impulses to show how fast the heart is beating, the rhythm of the heart beats (steady or irregular), and the strength and timing of the electrical impulses as they move through the different parts of the heart.</a:t>
            </a:r>
          </a:p>
          <a:p>
            <a:pPr algn="l" fontAlgn="base"/>
            <a:r>
              <a:rPr lang="en-US" b="0" i="0" dirty="0">
                <a:solidFill>
                  <a:srgbClr val="000000"/>
                </a:solidFill>
                <a:effectLst/>
                <a:latin typeface="Noto Sans" panose="020B0502040504020204" pitchFamily="34" charset="0"/>
              </a:rPr>
              <a:t>Changes in an ECG can be a sign of many heart-related conditions.</a:t>
            </a:r>
          </a:p>
          <a:p>
            <a:endParaRPr lang="en-IN" dirty="0"/>
          </a:p>
        </p:txBody>
      </p:sp>
      <p:pic>
        <p:nvPicPr>
          <p:cNvPr id="11" name="Picture 10">
            <a:extLst>
              <a:ext uri="{FF2B5EF4-FFF2-40B4-BE49-F238E27FC236}">
                <a16:creationId xmlns:a16="http://schemas.microsoft.com/office/drawing/2014/main" id="{C7A473FD-26F3-054F-2BDA-5BC45235A380}"/>
              </a:ext>
            </a:extLst>
          </p:cNvPr>
          <p:cNvPicPr>
            <a:picLocks noChangeAspect="1"/>
          </p:cNvPicPr>
          <p:nvPr/>
        </p:nvPicPr>
        <p:blipFill>
          <a:blip r:embed="rId2"/>
          <a:stretch>
            <a:fillRect/>
          </a:stretch>
        </p:blipFill>
        <p:spPr>
          <a:xfrm>
            <a:off x="7275871" y="2148118"/>
            <a:ext cx="4100052" cy="2561764"/>
          </a:xfrm>
          <a:prstGeom prst="rect">
            <a:avLst/>
          </a:prstGeom>
        </p:spPr>
      </p:pic>
    </p:spTree>
    <p:extLst>
      <p:ext uri="{BB962C8B-B14F-4D97-AF65-F5344CB8AC3E}">
        <p14:creationId xmlns:p14="http://schemas.microsoft.com/office/powerpoint/2010/main" val="394359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9438-2F64-0FAC-1E91-45EA6A55CD3E}"/>
              </a:ext>
            </a:extLst>
          </p:cNvPr>
          <p:cNvSpPr>
            <a:spLocks noGrp="1"/>
          </p:cNvSpPr>
          <p:nvPr>
            <p:ph type="title"/>
          </p:nvPr>
        </p:nvSpPr>
        <p:spPr>
          <a:xfrm>
            <a:off x="525154" y="665110"/>
            <a:ext cx="5993631" cy="783406"/>
          </a:xfrm>
        </p:spPr>
        <p:txBody>
          <a:bodyPr>
            <a:noAutofit/>
          </a:bodyPr>
          <a:lstStyle/>
          <a:p>
            <a:pPr algn="ctr"/>
            <a:r>
              <a:rPr lang="en-US" sz="4000" b="1" dirty="0"/>
              <a:t>EEG: Electroencephalogram</a:t>
            </a:r>
            <a:endParaRPr lang="en-IN" sz="4000" b="1" dirty="0"/>
          </a:p>
        </p:txBody>
      </p:sp>
      <p:sp>
        <p:nvSpPr>
          <p:cNvPr id="4" name="Text Placeholder 3">
            <a:extLst>
              <a:ext uri="{FF2B5EF4-FFF2-40B4-BE49-F238E27FC236}">
                <a16:creationId xmlns:a16="http://schemas.microsoft.com/office/drawing/2014/main" id="{5D848FAF-35AE-14C0-B5FA-F832C55E7E94}"/>
              </a:ext>
            </a:extLst>
          </p:cNvPr>
          <p:cNvSpPr>
            <a:spLocks noGrp="1"/>
          </p:cNvSpPr>
          <p:nvPr>
            <p:ph type="body" sz="half" idx="2"/>
          </p:nvPr>
        </p:nvSpPr>
        <p:spPr>
          <a:xfrm>
            <a:off x="707923" y="2303922"/>
            <a:ext cx="6062458" cy="3034994"/>
          </a:xfrm>
        </p:spPr>
        <p:txBody>
          <a:bodyPr/>
          <a:lstStyle/>
          <a:p>
            <a:r>
              <a:rPr lang="en-US" b="0" i="0" dirty="0">
                <a:solidFill>
                  <a:srgbClr val="000000"/>
                </a:solidFill>
                <a:effectLst/>
                <a:latin typeface="Noto Sans" panose="020B0502040504020204" pitchFamily="34" charset="0"/>
              </a:rPr>
              <a:t>An EEG is a test that detects abnormalities in your brain waves, or in the electrical activity of your brain.</a:t>
            </a:r>
          </a:p>
          <a:p>
            <a:r>
              <a:rPr lang="en-US" b="0" i="0" dirty="0">
                <a:solidFill>
                  <a:srgbClr val="000000"/>
                </a:solidFill>
                <a:effectLst/>
                <a:latin typeface="Noto Sans" panose="020B0502040504020204" pitchFamily="34" charset="0"/>
              </a:rPr>
              <a:t>During the procedure, electrodes consisting of small metal discs with thin wires are pasted onto your scalp.</a:t>
            </a:r>
          </a:p>
          <a:p>
            <a:r>
              <a:rPr lang="en-US" b="0" i="0" dirty="0">
                <a:solidFill>
                  <a:srgbClr val="000000"/>
                </a:solidFill>
                <a:effectLst/>
                <a:latin typeface="Noto Sans" panose="020B0502040504020204" pitchFamily="34" charset="0"/>
              </a:rPr>
              <a:t>The electrodes detect tiny electrical charges that result from the activity of your brain cells.</a:t>
            </a:r>
          </a:p>
          <a:p>
            <a:r>
              <a:rPr lang="en-US" b="0" i="0" dirty="0">
                <a:solidFill>
                  <a:srgbClr val="000000"/>
                </a:solidFill>
                <a:effectLst/>
                <a:latin typeface="Noto Sans" panose="020B0502040504020204" pitchFamily="34" charset="0"/>
              </a:rPr>
              <a:t>The charges are amplified and appear as a graph on a computer screen, or as a recording that may be printed out on paper.</a:t>
            </a:r>
          </a:p>
          <a:p>
            <a:r>
              <a:rPr lang="en-US" b="0" i="0" dirty="0">
                <a:solidFill>
                  <a:srgbClr val="000000"/>
                </a:solidFill>
                <a:effectLst/>
                <a:latin typeface="Noto Sans" panose="020B0502040504020204" pitchFamily="34" charset="0"/>
              </a:rPr>
              <a:t>Your healthcare provider then interprets the reading.</a:t>
            </a:r>
            <a:endParaRPr lang="en-IN" dirty="0"/>
          </a:p>
        </p:txBody>
      </p:sp>
      <p:pic>
        <p:nvPicPr>
          <p:cNvPr id="5" name="Picture 4">
            <a:extLst>
              <a:ext uri="{FF2B5EF4-FFF2-40B4-BE49-F238E27FC236}">
                <a16:creationId xmlns:a16="http://schemas.microsoft.com/office/drawing/2014/main" id="{76E3D849-04E7-78D6-6761-21F8390FA81E}"/>
              </a:ext>
            </a:extLst>
          </p:cNvPr>
          <p:cNvPicPr>
            <a:picLocks noChangeAspect="1"/>
          </p:cNvPicPr>
          <p:nvPr/>
        </p:nvPicPr>
        <p:blipFill>
          <a:blip r:embed="rId2"/>
          <a:stretch>
            <a:fillRect/>
          </a:stretch>
        </p:blipFill>
        <p:spPr>
          <a:xfrm>
            <a:off x="6951405" y="1743484"/>
            <a:ext cx="4898205" cy="3942735"/>
          </a:xfrm>
          <a:prstGeom prst="rect">
            <a:avLst/>
          </a:prstGeom>
        </p:spPr>
      </p:pic>
    </p:spTree>
    <p:extLst>
      <p:ext uri="{BB962C8B-B14F-4D97-AF65-F5344CB8AC3E}">
        <p14:creationId xmlns:p14="http://schemas.microsoft.com/office/powerpoint/2010/main" val="306728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D2D90-F66C-6D8F-8CEB-8B71A4E03353}"/>
              </a:ext>
            </a:extLst>
          </p:cNvPr>
          <p:cNvSpPr>
            <a:spLocks noGrp="1"/>
          </p:cNvSpPr>
          <p:nvPr>
            <p:ph type="title"/>
          </p:nvPr>
        </p:nvSpPr>
        <p:spPr>
          <a:xfrm>
            <a:off x="572729" y="356573"/>
            <a:ext cx="10515600" cy="793802"/>
          </a:xfrm>
        </p:spPr>
        <p:txBody>
          <a:bodyPr>
            <a:normAutofit/>
          </a:bodyPr>
          <a:lstStyle/>
          <a:p>
            <a:r>
              <a:rPr lang="en-US" sz="4000" b="1" dirty="0"/>
              <a:t>EEG Analysis:</a:t>
            </a:r>
            <a:endParaRPr lang="en-IN" sz="4000" b="1" dirty="0"/>
          </a:p>
        </p:txBody>
      </p:sp>
      <p:sp>
        <p:nvSpPr>
          <p:cNvPr id="6" name="Content Placeholder 5">
            <a:extLst>
              <a:ext uri="{FF2B5EF4-FFF2-40B4-BE49-F238E27FC236}">
                <a16:creationId xmlns:a16="http://schemas.microsoft.com/office/drawing/2014/main" id="{4CDEDB2E-9C4B-CFC5-7A81-C3104390945B}"/>
              </a:ext>
            </a:extLst>
          </p:cNvPr>
          <p:cNvSpPr>
            <a:spLocks noGrp="1"/>
          </p:cNvSpPr>
          <p:nvPr>
            <p:ph idx="1"/>
          </p:nvPr>
        </p:nvSpPr>
        <p:spPr>
          <a:xfrm>
            <a:off x="572729" y="1691148"/>
            <a:ext cx="6172200" cy="4011562"/>
          </a:xfrm>
        </p:spPr>
        <p:txBody>
          <a:bodyPr>
            <a:normAutofit/>
          </a:bodyPr>
          <a:lstStyle/>
          <a:p>
            <a:pPr marL="0" indent="0">
              <a:buNone/>
            </a:pPr>
            <a:r>
              <a:rPr lang="en-US" sz="3200" dirty="0"/>
              <a:t>There are 5 methods of analysis:</a:t>
            </a:r>
          </a:p>
          <a:p>
            <a:r>
              <a:rPr lang="en-US" sz="3200" dirty="0"/>
              <a:t>Frequency Domain Methods</a:t>
            </a:r>
          </a:p>
          <a:p>
            <a:r>
              <a:rPr lang="en-US" sz="3200" dirty="0"/>
              <a:t>Time Domain Methods</a:t>
            </a:r>
          </a:p>
          <a:p>
            <a:r>
              <a:rPr lang="en-US" sz="3200" dirty="0"/>
              <a:t>Time-Frequency Domain Methods</a:t>
            </a:r>
          </a:p>
          <a:p>
            <a:r>
              <a:rPr lang="en-US" sz="3200" dirty="0"/>
              <a:t>Non-Linear Methods</a:t>
            </a:r>
          </a:p>
          <a:p>
            <a:r>
              <a:rPr lang="en-IN" sz="3200" dirty="0"/>
              <a:t>ANN Methods</a:t>
            </a:r>
          </a:p>
        </p:txBody>
      </p:sp>
      <p:pic>
        <p:nvPicPr>
          <p:cNvPr id="8" name="Picture 7">
            <a:extLst>
              <a:ext uri="{FF2B5EF4-FFF2-40B4-BE49-F238E27FC236}">
                <a16:creationId xmlns:a16="http://schemas.microsoft.com/office/drawing/2014/main" id="{E94B81F9-C04F-9421-9DB4-1898D9DFF113}"/>
              </a:ext>
            </a:extLst>
          </p:cNvPr>
          <p:cNvPicPr>
            <a:picLocks noChangeAspect="1"/>
          </p:cNvPicPr>
          <p:nvPr/>
        </p:nvPicPr>
        <p:blipFill>
          <a:blip r:embed="rId2"/>
          <a:stretch>
            <a:fillRect/>
          </a:stretch>
        </p:blipFill>
        <p:spPr>
          <a:xfrm>
            <a:off x="6892814" y="60372"/>
            <a:ext cx="5004218" cy="6684558"/>
          </a:xfrm>
          <a:prstGeom prst="rect">
            <a:avLst/>
          </a:prstGeom>
        </p:spPr>
      </p:pic>
    </p:spTree>
    <p:extLst>
      <p:ext uri="{BB962C8B-B14F-4D97-AF65-F5344CB8AC3E}">
        <p14:creationId xmlns:p14="http://schemas.microsoft.com/office/powerpoint/2010/main" val="53871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DCA9-8149-E605-D91F-1F2F62D67F46}"/>
              </a:ext>
            </a:extLst>
          </p:cNvPr>
          <p:cNvSpPr>
            <a:spLocks noGrp="1"/>
          </p:cNvSpPr>
          <p:nvPr>
            <p:ph type="title"/>
          </p:nvPr>
        </p:nvSpPr>
        <p:spPr>
          <a:xfrm>
            <a:off x="838200" y="365126"/>
            <a:ext cx="10515600" cy="824578"/>
          </a:xfrm>
        </p:spPr>
        <p:txBody>
          <a:bodyPr>
            <a:normAutofit/>
          </a:bodyPr>
          <a:lstStyle/>
          <a:p>
            <a:r>
              <a:rPr lang="en-US" sz="4000" b="1" dirty="0"/>
              <a:t>Frequency Domain Method:</a:t>
            </a:r>
            <a:endParaRPr lang="en-IN" sz="4000" b="1" dirty="0"/>
          </a:p>
        </p:txBody>
      </p:sp>
      <p:sp>
        <p:nvSpPr>
          <p:cNvPr id="3" name="Content Placeholder 2">
            <a:extLst>
              <a:ext uri="{FF2B5EF4-FFF2-40B4-BE49-F238E27FC236}">
                <a16:creationId xmlns:a16="http://schemas.microsoft.com/office/drawing/2014/main" id="{A44E33D9-BEC2-84AC-9BD1-DC55B5CDC161}"/>
              </a:ext>
            </a:extLst>
          </p:cNvPr>
          <p:cNvSpPr>
            <a:spLocks noGrp="1"/>
          </p:cNvSpPr>
          <p:nvPr>
            <p:ph idx="1"/>
          </p:nvPr>
        </p:nvSpPr>
        <p:spPr>
          <a:xfrm>
            <a:off x="838200" y="1636457"/>
            <a:ext cx="6073877" cy="4306528"/>
          </a:xfrm>
        </p:spPr>
        <p:txBody>
          <a:bodyPr>
            <a:normAutofit/>
          </a:bodyPr>
          <a:lstStyle/>
          <a:p>
            <a:pPr marL="0" indent="0">
              <a:buNone/>
            </a:pPr>
            <a:r>
              <a:rPr lang="en-US" sz="2000" b="0" i="0" dirty="0">
                <a:solidFill>
                  <a:srgbClr val="202122"/>
                </a:solidFill>
                <a:effectLst/>
                <a:latin typeface="Arial" panose="020B0604020202020204" pitchFamily="34" charset="0"/>
              </a:rPr>
              <a:t>Frequency domain analysis, also known as spectral analysis, is the most conventional yet one of the most powerful and standard methods for EEG analysis.</a:t>
            </a:r>
          </a:p>
          <a:p>
            <a:pPr marL="0" indent="0">
              <a:buNone/>
            </a:pPr>
            <a:r>
              <a:rPr lang="en-US" sz="2000" b="0" i="0" dirty="0">
                <a:solidFill>
                  <a:srgbClr val="202122"/>
                </a:solidFill>
                <a:effectLst/>
                <a:latin typeface="Arial" panose="020B0604020202020204" pitchFamily="34" charset="0"/>
              </a:rPr>
              <a:t>It gives insight into information contained in the frequency domain of EEG waveforms by adopting statistical and Fourier Transform methods.</a:t>
            </a:r>
          </a:p>
          <a:p>
            <a:pPr marL="0" indent="0">
              <a:buNone/>
            </a:pPr>
            <a:r>
              <a:rPr lang="en-US" sz="2000" b="0" i="0" dirty="0">
                <a:solidFill>
                  <a:srgbClr val="202122"/>
                </a:solidFill>
                <a:effectLst/>
                <a:latin typeface="Arial" panose="020B0604020202020204" pitchFamily="34" charset="0"/>
              </a:rPr>
              <a:t>Among all the spectral methods, power spectral analysis is the most commonly used, since the power spectrum reflects the 'frequency content' of the signal or the distribution of signal power over frequency.</a:t>
            </a:r>
            <a:endParaRPr lang="en-IN" sz="2000" dirty="0"/>
          </a:p>
        </p:txBody>
      </p:sp>
      <p:pic>
        <p:nvPicPr>
          <p:cNvPr id="5" name="Picture 4">
            <a:extLst>
              <a:ext uri="{FF2B5EF4-FFF2-40B4-BE49-F238E27FC236}">
                <a16:creationId xmlns:a16="http://schemas.microsoft.com/office/drawing/2014/main" id="{5A8746CE-612B-0AE3-0E06-E090B03B7B65}"/>
              </a:ext>
            </a:extLst>
          </p:cNvPr>
          <p:cNvPicPr>
            <a:picLocks noChangeAspect="1"/>
          </p:cNvPicPr>
          <p:nvPr/>
        </p:nvPicPr>
        <p:blipFill>
          <a:blip r:embed="rId2"/>
          <a:stretch>
            <a:fillRect/>
          </a:stretch>
        </p:blipFill>
        <p:spPr>
          <a:xfrm>
            <a:off x="6912077" y="1636457"/>
            <a:ext cx="5159169" cy="3782280"/>
          </a:xfrm>
          <a:prstGeom prst="rect">
            <a:avLst/>
          </a:prstGeom>
        </p:spPr>
      </p:pic>
    </p:spTree>
    <p:extLst>
      <p:ext uri="{BB962C8B-B14F-4D97-AF65-F5344CB8AC3E}">
        <p14:creationId xmlns:p14="http://schemas.microsoft.com/office/powerpoint/2010/main" val="401469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DCA9-8149-E605-D91F-1F2F62D67F46}"/>
              </a:ext>
            </a:extLst>
          </p:cNvPr>
          <p:cNvSpPr>
            <a:spLocks noGrp="1"/>
          </p:cNvSpPr>
          <p:nvPr>
            <p:ph type="title"/>
          </p:nvPr>
        </p:nvSpPr>
        <p:spPr>
          <a:xfrm>
            <a:off x="838200" y="365126"/>
            <a:ext cx="10515600" cy="824578"/>
          </a:xfrm>
        </p:spPr>
        <p:txBody>
          <a:bodyPr>
            <a:normAutofit/>
          </a:bodyPr>
          <a:lstStyle/>
          <a:p>
            <a:r>
              <a:rPr lang="en-US" sz="4000" b="1" dirty="0"/>
              <a:t>Time Domain Method:</a:t>
            </a:r>
            <a:endParaRPr lang="en-IN" sz="4000" b="1" dirty="0"/>
          </a:p>
        </p:txBody>
      </p:sp>
      <p:sp>
        <p:nvSpPr>
          <p:cNvPr id="3" name="Content Placeholder 2">
            <a:extLst>
              <a:ext uri="{FF2B5EF4-FFF2-40B4-BE49-F238E27FC236}">
                <a16:creationId xmlns:a16="http://schemas.microsoft.com/office/drawing/2014/main" id="{A44E33D9-BEC2-84AC-9BD1-DC55B5CDC161}"/>
              </a:ext>
            </a:extLst>
          </p:cNvPr>
          <p:cNvSpPr>
            <a:spLocks noGrp="1"/>
          </p:cNvSpPr>
          <p:nvPr>
            <p:ph idx="1"/>
          </p:nvPr>
        </p:nvSpPr>
        <p:spPr>
          <a:xfrm>
            <a:off x="838200" y="1189704"/>
            <a:ext cx="6073877" cy="4987259"/>
          </a:xfrm>
        </p:spPr>
        <p:txBody>
          <a:bodyPr>
            <a:normAutofit/>
          </a:bodyPr>
          <a:lstStyle/>
          <a:p>
            <a:pPr marL="0" indent="0">
              <a:buNone/>
            </a:pPr>
            <a:r>
              <a:rPr lang="en-US" sz="1800" b="0" i="0" dirty="0">
                <a:solidFill>
                  <a:srgbClr val="202122"/>
                </a:solidFill>
                <a:effectLst/>
                <a:latin typeface="Arial" panose="020B0604020202020204" pitchFamily="34" charset="0"/>
              </a:rPr>
              <a:t>There are two important methods for time domain EEG analysis: Linear Prediction and Component Analysis.</a:t>
            </a:r>
          </a:p>
          <a:p>
            <a:pPr marL="0" indent="0">
              <a:buNone/>
            </a:pPr>
            <a:r>
              <a:rPr lang="en-US" sz="1800" b="0" i="0" dirty="0">
                <a:solidFill>
                  <a:srgbClr val="202122"/>
                </a:solidFill>
                <a:effectLst/>
                <a:latin typeface="Arial" panose="020B0604020202020204" pitchFamily="34" charset="0"/>
              </a:rPr>
              <a:t>Generally, Linear Prediction gives the estimated value equal to a linear combination of the past output value with the present and past input value.</a:t>
            </a:r>
          </a:p>
          <a:p>
            <a:pPr marL="0" indent="0">
              <a:buNone/>
            </a:pPr>
            <a:r>
              <a:rPr lang="en-US" sz="1800" b="0" i="0" dirty="0">
                <a:solidFill>
                  <a:srgbClr val="202122"/>
                </a:solidFill>
                <a:effectLst/>
                <a:latin typeface="Arial" panose="020B0604020202020204" pitchFamily="34" charset="0"/>
              </a:rPr>
              <a:t>And Component Analysis is an unsupervised method in which the data set is mapped to a feature set.</a:t>
            </a:r>
          </a:p>
          <a:p>
            <a:pPr marL="0" indent="0">
              <a:buNone/>
            </a:pPr>
            <a:r>
              <a:rPr lang="en-US" sz="1800" b="0" i="0" dirty="0">
                <a:solidFill>
                  <a:srgbClr val="202122"/>
                </a:solidFill>
                <a:effectLst/>
                <a:latin typeface="Arial" panose="020B0604020202020204" pitchFamily="34" charset="0"/>
              </a:rPr>
              <a:t>Notably, the parameters in time domain methods are entirely based on time, but they can also be extracted from statistical moments of the power spectrum.</a:t>
            </a:r>
          </a:p>
          <a:p>
            <a:pPr marL="0" indent="0">
              <a:buNone/>
            </a:pPr>
            <a:r>
              <a:rPr lang="en-US" sz="1800" b="0" i="0" dirty="0">
                <a:solidFill>
                  <a:srgbClr val="202122"/>
                </a:solidFill>
                <a:effectLst/>
                <a:latin typeface="Arial" panose="020B0604020202020204" pitchFamily="34" charset="0"/>
              </a:rPr>
              <a:t>As a result, time domain method builds a bridge between physical time interpretation and conventional spectral analysis.</a:t>
            </a:r>
            <a:endParaRPr lang="en-US" sz="1800" b="0" i="0" baseline="30000" dirty="0">
              <a:solidFill>
                <a:srgbClr val="3366CC"/>
              </a:solidFill>
              <a:effectLst/>
              <a:latin typeface="Arial" panose="020B0604020202020204" pitchFamily="34" charset="0"/>
            </a:endParaRPr>
          </a:p>
          <a:p>
            <a:pPr marL="0" indent="0">
              <a:buNone/>
            </a:pPr>
            <a:r>
              <a:rPr lang="en-US" sz="1800" b="0" i="0" dirty="0">
                <a:solidFill>
                  <a:srgbClr val="202122"/>
                </a:solidFill>
                <a:effectLst/>
                <a:latin typeface="Arial" panose="020B0604020202020204" pitchFamily="34" charset="0"/>
              </a:rPr>
              <a:t>Besides, time domain methods offer a way to on-line measurement of basic signal properties by means of a time-based calculation, which requires less complex equipment compared to conventional frequency analysis.</a:t>
            </a:r>
            <a:endParaRPr lang="en-IN" dirty="0"/>
          </a:p>
        </p:txBody>
      </p:sp>
      <p:pic>
        <p:nvPicPr>
          <p:cNvPr id="6" name="Picture 5">
            <a:extLst>
              <a:ext uri="{FF2B5EF4-FFF2-40B4-BE49-F238E27FC236}">
                <a16:creationId xmlns:a16="http://schemas.microsoft.com/office/drawing/2014/main" id="{4364C7C6-527C-F1B1-E82F-0B1BD30814EA}"/>
              </a:ext>
            </a:extLst>
          </p:cNvPr>
          <p:cNvPicPr>
            <a:picLocks noChangeAspect="1"/>
          </p:cNvPicPr>
          <p:nvPr/>
        </p:nvPicPr>
        <p:blipFill>
          <a:blip r:embed="rId2"/>
          <a:stretch>
            <a:fillRect/>
          </a:stretch>
        </p:blipFill>
        <p:spPr>
          <a:xfrm>
            <a:off x="6961238" y="1689305"/>
            <a:ext cx="4953000" cy="3695700"/>
          </a:xfrm>
          <a:prstGeom prst="rect">
            <a:avLst/>
          </a:prstGeom>
        </p:spPr>
      </p:pic>
    </p:spTree>
    <p:extLst>
      <p:ext uri="{BB962C8B-B14F-4D97-AF65-F5344CB8AC3E}">
        <p14:creationId xmlns:p14="http://schemas.microsoft.com/office/powerpoint/2010/main" val="364708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DCA9-8149-E605-D91F-1F2F62D67F46}"/>
              </a:ext>
            </a:extLst>
          </p:cNvPr>
          <p:cNvSpPr>
            <a:spLocks noGrp="1"/>
          </p:cNvSpPr>
          <p:nvPr>
            <p:ph type="title"/>
          </p:nvPr>
        </p:nvSpPr>
        <p:spPr>
          <a:xfrm>
            <a:off x="491613" y="395955"/>
            <a:ext cx="10515600" cy="824578"/>
          </a:xfrm>
        </p:spPr>
        <p:txBody>
          <a:bodyPr>
            <a:normAutofit/>
          </a:bodyPr>
          <a:lstStyle/>
          <a:p>
            <a:r>
              <a:rPr lang="en-US" sz="4000" b="1" dirty="0"/>
              <a:t>Time-Frequency Domain Method:</a:t>
            </a:r>
            <a:endParaRPr lang="en-IN" sz="4000" b="1" dirty="0"/>
          </a:p>
        </p:txBody>
      </p:sp>
      <p:sp>
        <p:nvSpPr>
          <p:cNvPr id="3" name="Content Placeholder 2">
            <a:extLst>
              <a:ext uri="{FF2B5EF4-FFF2-40B4-BE49-F238E27FC236}">
                <a16:creationId xmlns:a16="http://schemas.microsoft.com/office/drawing/2014/main" id="{A44E33D9-BEC2-84AC-9BD1-DC55B5CDC161}"/>
              </a:ext>
            </a:extLst>
          </p:cNvPr>
          <p:cNvSpPr>
            <a:spLocks noGrp="1"/>
          </p:cNvSpPr>
          <p:nvPr>
            <p:ph idx="1"/>
          </p:nvPr>
        </p:nvSpPr>
        <p:spPr>
          <a:xfrm>
            <a:off x="491613" y="1189704"/>
            <a:ext cx="7384027" cy="5303170"/>
          </a:xfrm>
        </p:spPr>
        <p:txBody>
          <a:bodyPr>
            <a:normAutofit/>
          </a:bodyPr>
          <a:lstStyle/>
          <a:p>
            <a:pPr marL="0" indent="0">
              <a:buNone/>
            </a:pPr>
            <a:r>
              <a:rPr lang="en-US" sz="2000" b="0" i="0" dirty="0">
                <a:solidFill>
                  <a:srgbClr val="202122"/>
                </a:solidFill>
                <a:effectLst/>
                <a:latin typeface="Arial" panose="020B0604020202020204" pitchFamily="34" charset="0"/>
              </a:rPr>
              <a:t>Wavelet Transform, a typical time-frequency domain method, can extract and represent properties from transient biological signals.</a:t>
            </a:r>
          </a:p>
          <a:p>
            <a:pPr marL="0" indent="0">
              <a:buNone/>
            </a:pPr>
            <a:r>
              <a:rPr lang="en-US" sz="2000" b="0" i="0" dirty="0">
                <a:solidFill>
                  <a:srgbClr val="202122"/>
                </a:solidFill>
                <a:effectLst/>
                <a:latin typeface="Arial" panose="020B0604020202020204" pitchFamily="34" charset="0"/>
              </a:rPr>
              <a:t>Specifically, through wavelet decomposition of the EEG records, transient features can be accurately captured and localized in both time and frequency context.</a:t>
            </a:r>
            <a:endParaRPr lang="en-US" sz="2000" baseline="30000" dirty="0">
              <a:solidFill>
                <a:srgbClr val="3366CC"/>
              </a:solidFill>
              <a:latin typeface="Arial" panose="020B0604020202020204" pitchFamily="34" charset="0"/>
            </a:endParaRPr>
          </a:p>
          <a:p>
            <a:pPr marL="0" indent="0">
              <a:buNone/>
            </a:pPr>
            <a:r>
              <a:rPr lang="en-US" sz="2000" b="0" i="0" dirty="0">
                <a:solidFill>
                  <a:srgbClr val="202122"/>
                </a:solidFill>
                <a:effectLst/>
                <a:latin typeface="Arial" panose="020B0604020202020204" pitchFamily="34" charset="0"/>
              </a:rPr>
              <a:t>Thus Wavelet transform is like a mathematical microscope that can analyze different scales of neural rhythms and investigate small-scale oscillations of the brain signals while ignoring the contribution of other scales.</a:t>
            </a:r>
            <a:endParaRPr lang="en-US" sz="2000" b="0" i="0" baseline="30000" dirty="0">
              <a:solidFill>
                <a:srgbClr val="3366CC"/>
              </a:solidFill>
              <a:effectLst/>
              <a:latin typeface="Arial" panose="020B0604020202020204" pitchFamily="34" charset="0"/>
            </a:endParaRPr>
          </a:p>
          <a:p>
            <a:pPr marL="0" indent="0">
              <a:buNone/>
            </a:pPr>
            <a:r>
              <a:rPr lang="en-US" sz="2000" b="0" i="0" dirty="0">
                <a:solidFill>
                  <a:srgbClr val="202122"/>
                </a:solidFill>
                <a:effectLst/>
                <a:latin typeface="Arial" panose="020B0604020202020204" pitchFamily="34" charset="0"/>
              </a:rPr>
              <a:t>Apart from Wavelet Transform, there is another prominent time-frequency method called Hilbert-Huang Transform, which can decompose EEG signals into a set of oscillatory components called Intrinsic Mode Function (IMF) in order to capture instantaneous frequency data.</a:t>
            </a:r>
            <a:endParaRPr lang="en-IN" sz="3200" dirty="0"/>
          </a:p>
        </p:txBody>
      </p:sp>
      <p:pic>
        <p:nvPicPr>
          <p:cNvPr id="5" name="Picture 4">
            <a:extLst>
              <a:ext uri="{FF2B5EF4-FFF2-40B4-BE49-F238E27FC236}">
                <a16:creationId xmlns:a16="http://schemas.microsoft.com/office/drawing/2014/main" id="{88F1BD07-D4DA-5D02-1FBC-FE6E36FF4519}"/>
              </a:ext>
            </a:extLst>
          </p:cNvPr>
          <p:cNvPicPr>
            <a:picLocks noChangeAspect="1"/>
          </p:cNvPicPr>
          <p:nvPr/>
        </p:nvPicPr>
        <p:blipFill>
          <a:blip r:embed="rId2"/>
          <a:stretch>
            <a:fillRect/>
          </a:stretch>
        </p:blipFill>
        <p:spPr>
          <a:xfrm>
            <a:off x="7875640" y="1738486"/>
            <a:ext cx="3824747" cy="3381028"/>
          </a:xfrm>
          <a:prstGeom prst="rect">
            <a:avLst/>
          </a:prstGeom>
        </p:spPr>
      </p:pic>
    </p:spTree>
    <p:extLst>
      <p:ext uri="{BB962C8B-B14F-4D97-AF65-F5344CB8AC3E}">
        <p14:creationId xmlns:p14="http://schemas.microsoft.com/office/powerpoint/2010/main" val="172607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DCA9-8149-E605-D91F-1F2F62D67F46}"/>
              </a:ext>
            </a:extLst>
          </p:cNvPr>
          <p:cNvSpPr>
            <a:spLocks noGrp="1"/>
          </p:cNvSpPr>
          <p:nvPr>
            <p:ph type="title"/>
          </p:nvPr>
        </p:nvSpPr>
        <p:spPr>
          <a:xfrm>
            <a:off x="491613" y="395955"/>
            <a:ext cx="10515600" cy="824578"/>
          </a:xfrm>
        </p:spPr>
        <p:txBody>
          <a:bodyPr>
            <a:normAutofit/>
          </a:bodyPr>
          <a:lstStyle/>
          <a:p>
            <a:r>
              <a:rPr lang="en-US" sz="4000" b="1" dirty="0"/>
              <a:t>Non-Linear Method:</a:t>
            </a:r>
            <a:endParaRPr lang="en-IN" sz="4000" b="1" dirty="0"/>
          </a:p>
        </p:txBody>
      </p:sp>
      <p:sp>
        <p:nvSpPr>
          <p:cNvPr id="3" name="Content Placeholder 2">
            <a:extLst>
              <a:ext uri="{FF2B5EF4-FFF2-40B4-BE49-F238E27FC236}">
                <a16:creationId xmlns:a16="http://schemas.microsoft.com/office/drawing/2014/main" id="{A44E33D9-BEC2-84AC-9BD1-DC55B5CDC161}"/>
              </a:ext>
            </a:extLst>
          </p:cNvPr>
          <p:cNvSpPr>
            <a:spLocks noGrp="1"/>
          </p:cNvSpPr>
          <p:nvPr>
            <p:ph idx="1"/>
          </p:nvPr>
        </p:nvSpPr>
        <p:spPr>
          <a:xfrm>
            <a:off x="491614" y="1396181"/>
            <a:ext cx="6872747" cy="4680154"/>
          </a:xfrm>
        </p:spPr>
        <p:txBody>
          <a:bodyPr>
            <a:normAutofit/>
          </a:bodyPr>
          <a:lstStyle/>
          <a:p>
            <a:pPr marL="0" indent="0">
              <a:buNone/>
            </a:pPr>
            <a:r>
              <a:rPr lang="en-US" sz="2000" b="0" i="0" dirty="0">
                <a:solidFill>
                  <a:srgbClr val="202122"/>
                </a:solidFill>
                <a:effectLst/>
                <a:latin typeface="Arial" panose="020B0604020202020204" pitchFamily="34" charset="0"/>
              </a:rPr>
              <a:t>Many phenomena in nature are nonlinear and non-stationary, and so are EEG signals.</a:t>
            </a:r>
          </a:p>
          <a:p>
            <a:pPr marL="0" indent="0">
              <a:buNone/>
            </a:pPr>
            <a:r>
              <a:rPr lang="en-US" sz="2000" b="0" i="0" dirty="0">
                <a:solidFill>
                  <a:srgbClr val="202122"/>
                </a:solidFill>
                <a:effectLst/>
                <a:latin typeface="Arial" panose="020B0604020202020204" pitchFamily="34" charset="0"/>
              </a:rPr>
              <a:t>This attribute adds more complexity to the interpretation of EEG signals, rendering linear methods (methods mentioned above) limited.</a:t>
            </a:r>
          </a:p>
          <a:p>
            <a:pPr marL="0" indent="0">
              <a:buNone/>
            </a:pPr>
            <a:r>
              <a:rPr lang="en-US" sz="2000" b="0" i="0" dirty="0">
                <a:solidFill>
                  <a:srgbClr val="202122"/>
                </a:solidFill>
                <a:effectLst/>
                <a:latin typeface="Arial" panose="020B0604020202020204" pitchFamily="34" charset="0"/>
              </a:rPr>
              <a:t>Since 1985 when two pioneers in nonlinear EEG analysis, Rapp and </a:t>
            </a:r>
            <a:r>
              <a:rPr lang="en-US" sz="2000" b="0" i="0" dirty="0" err="1">
                <a:solidFill>
                  <a:srgbClr val="202122"/>
                </a:solidFill>
                <a:effectLst/>
                <a:latin typeface="Arial" panose="020B0604020202020204" pitchFamily="34" charset="0"/>
              </a:rPr>
              <a:t>Bobloyantz</a:t>
            </a:r>
            <a:r>
              <a:rPr lang="en-US" sz="2000" b="0" i="0" dirty="0">
                <a:solidFill>
                  <a:srgbClr val="202122"/>
                </a:solidFill>
                <a:effectLst/>
                <a:latin typeface="Arial" panose="020B0604020202020204" pitchFamily="34" charset="0"/>
              </a:rPr>
              <a:t>, published their first results, the theory of nonlinear dynamic systems, also called ‘chaos theory’, has been broadly applied to the field of EEG analysis.</a:t>
            </a:r>
            <a:r>
              <a:rPr lang="en-US" sz="2000" b="0" i="0" baseline="30000" dirty="0">
                <a:solidFill>
                  <a:srgbClr val="3366CC"/>
                </a:solidFill>
                <a:effectLst/>
                <a:latin typeface="Arial" panose="020B0604020202020204" pitchFamily="34" charset="0"/>
              </a:rPr>
              <a:t> </a:t>
            </a:r>
          </a:p>
          <a:p>
            <a:pPr marL="0" indent="0">
              <a:buNone/>
            </a:pPr>
            <a:r>
              <a:rPr lang="en-US" sz="2000" b="0" i="0" dirty="0">
                <a:solidFill>
                  <a:srgbClr val="202122"/>
                </a:solidFill>
                <a:effectLst/>
                <a:latin typeface="Arial" panose="020B0604020202020204" pitchFamily="34" charset="0"/>
              </a:rPr>
              <a:t>To conduct nonlinear EEG analysis, researchers have adopted many useful nonlinear parameters such as Lyapunov Exponent, Correlation Dimension, and entropies like Approximate Entropy and Sample Entropy.</a:t>
            </a:r>
            <a:endParaRPr lang="en-IN" sz="3200" dirty="0"/>
          </a:p>
        </p:txBody>
      </p:sp>
      <p:pic>
        <p:nvPicPr>
          <p:cNvPr id="6" name="Picture 5">
            <a:extLst>
              <a:ext uri="{FF2B5EF4-FFF2-40B4-BE49-F238E27FC236}">
                <a16:creationId xmlns:a16="http://schemas.microsoft.com/office/drawing/2014/main" id="{205B0356-233A-EA45-F66E-547C89455725}"/>
              </a:ext>
            </a:extLst>
          </p:cNvPr>
          <p:cNvPicPr>
            <a:picLocks noChangeAspect="1"/>
          </p:cNvPicPr>
          <p:nvPr/>
        </p:nvPicPr>
        <p:blipFill>
          <a:blip r:embed="rId2"/>
          <a:stretch>
            <a:fillRect/>
          </a:stretch>
        </p:blipFill>
        <p:spPr>
          <a:xfrm>
            <a:off x="7227249" y="1612490"/>
            <a:ext cx="4291612" cy="3628104"/>
          </a:xfrm>
          <a:prstGeom prst="rect">
            <a:avLst/>
          </a:prstGeom>
        </p:spPr>
      </p:pic>
    </p:spTree>
    <p:extLst>
      <p:ext uri="{BB962C8B-B14F-4D97-AF65-F5344CB8AC3E}">
        <p14:creationId xmlns:p14="http://schemas.microsoft.com/office/powerpoint/2010/main" val="128006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DCA9-8149-E605-D91F-1F2F62D67F46}"/>
              </a:ext>
            </a:extLst>
          </p:cNvPr>
          <p:cNvSpPr>
            <a:spLocks noGrp="1"/>
          </p:cNvSpPr>
          <p:nvPr>
            <p:ph type="title"/>
          </p:nvPr>
        </p:nvSpPr>
        <p:spPr>
          <a:xfrm>
            <a:off x="491614" y="332045"/>
            <a:ext cx="10515600" cy="824578"/>
          </a:xfrm>
        </p:spPr>
        <p:txBody>
          <a:bodyPr>
            <a:normAutofit/>
          </a:bodyPr>
          <a:lstStyle/>
          <a:p>
            <a:r>
              <a:rPr lang="en-US" sz="4000" b="1" dirty="0"/>
              <a:t>ANN Method:</a:t>
            </a:r>
            <a:endParaRPr lang="en-IN" sz="4000" b="1" dirty="0"/>
          </a:p>
        </p:txBody>
      </p:sp>
      <p:sp>
        <p:nvSpPr>
          <p:cNvPr id="3" name="Content Placeholder 2">
            <a:extLst>
              <a:ext uri="{FF2B5EF4-FFF2-40B4-BE49-F238E27FC236}">
                <a16:creationId xmlns:a16="http://schemas.microsoft.com/office/drawing/2014/main" id="{A44E33D9-BEC2-84AC-9BD1-DC55B5CDC161}"/>
              </a:ext>
            </a:extLst>
          </p:cNvPr>
          <p:cNvSpPr>
            <a:spLocks noGrp="1"/>
          </p:cNvSpPr>
          <p:nvPr>
            <p:ph idx="1"/>
          </p:nvPr>
        </p:nvSpPr>
        <p:spPr>
          <a:xfrm>
            <a:off x="491613" y="1220532"/>
            <a:ext cx="8298426" cy="5317919"/>
          </a:xfrm>
        </p:spPr>
        <p:txBody>
          <a:bodyPr>
            <a:noAutofit/>
          </a:bodyPr>
          <a:lstStyle/>
          <a:p>
            <a:pPr marL="0" indent="0">
              <a:buNone/>
            </a:pPr>
            <a:r>
              <a:rPr lang="en-US" sz="2000" b="0" i="0" dirty="0">
                <a:solidFill>
                  <a:srgbClr val="202122"/>
                </a:solidFill>
                <a:effectLst/>
                <a:latin typeface="Arial" panose="020B0604020202020204" pitchFamily="34" charset="0"/>
              </a:rPr>
              <a:t>The implementation of Artificial Neural Networks (ANN) is presented for classification of EEG signals.</a:t>
            </a:r>
          </a:p>
          <a:p>
            <a:pPr marL="0" indent="0">
              <a:buNone/>
            </a:pPr>
            <a:r>
              <a:rPr lang="en-US" sz="2000" b="0" i="0" dirty="0">
                <a:solidFill>
                  <a:srgbClr val="202122"/>
                </a:solidFill>
                <a:effectLst/>
                <a:latin typeface="Arial" panose="020B0604020202020204" pitchFamily="34" charset="0"/>
              </a:rPr>
              <a:t>In most cases, EEG data involves a preprocess of wavelet transform before putting into the neural networks.</a:t>
            </a:r>
            <a:endParaRPr lang="en-US" sz="2000" b="0" i="0" baseline="30000" dirty="0">
              <a:solidFill>
                <a:srgbClr val="3366CC"/>
              </a:solidFill>
              <a:effectLst/>
              <a:latin typeface="Arial" panose="020B0604020202020204" pitchFamily="34" charset="0"/>
            </a:endParaRPr>
          </a:p>
          <a:p>
            <a:pPr marL="0" indent="0">
              <a:buNone/>
            </a:pPr>
            <a:r>
              <a:rPr lang="en-US" sz="2000" b="0" i="0" dirty="0">
                <a:solidFill>
                  <a:srgbClr val="202122"/>
                </a:solidFill>
                <a:effectLst/>
                <a:latin typeface="Arial" panose="020B0604020202020204" pitchFamily="34" charset="0"/>
              </a:rPr>
              <a:t>RNN (Recurrent Neural Networks) was once considerably applied in studies of ANN implementations in EEG analysis.</a:t>
            </a:r>
            <a:endParaRPr lang="en-US" sz="2000" b="0" i="0" baseline="30000" dirty="0">
              <a:solidFill>
                <a:srgbClr val="3366CC"/>
              </a:solidFill>
              <a:effectLst/>
              <a:latin typeface="Arial" panose="020B0604020202020204" pitchFamily="34" charset="0"/>
            </a:endParaRPr>
          </a:p>
          <a:p>
            <a:pPr marL="0" indent="0">
              <a:buNone/>
            </a:pPr>
            <a:r>
              <a:rPr lang="en-US" sz="2000" b="0" i="0" dirty="0">
                <a:solidFill>
                  <a:srgbClr val="202122"/>
                </a:solidFill>
                <a:effectLst/>
                <a:latin typeface="Arial" panose="020B0604020202020204" pitchFamily="34" charset="0"/>
              </a:rPr>
              <a:t>Until the boom of deep learning and CNN (Convolutional Neural Networks), CNN method becomes a new favorite in recent studies of EEG analysis employing deep learning.</a:t>
            </a:r>
          </a:p>
          <a:p>
            <a:pPr marL="0" indent="0">
              <a:buNone/>
            </a:pPr>
            <a:r>
              <a:rPr lang="en-US" sz="2000" b="0" i="0" dirty="0">
                <a:solidFill>
                  <a:srgbClr val="202122"/>
                </a:solidFill>
                <a:effectLst/>
                <a:latin typeface="Arial" panose="020B0604020202020204" pitchFamily="34" charset="0"/>
              </a:rPr>
              <a:t>With cropped training for the deep CNN to reach competitive accuracies on the dataset, deep CNN has presented a superior decoding performance.</a:t>
            </a:r>
          </a:p>
          <a:p>
            <a:pPr marL="0" indent="0">
              <a:buNone/>
            </a:pPr>
            <a:r>
              <a:rPr lang="en-US" sz="2000" b="0" i="0" dirty="0">
                <a:solidFill>
                  <a:srgbClr val="202122"/>
                </a:solidFill>
                <a:effectLst/>
                <a:latin typeface="Arial" panose="020B0604020202020204" pitchFamily="34" charset="0"/>
              </a:rPr>
              <a:t>Moreover, the big EEG data, as the input of ANN, calls for the need for safe storage and high computational resources for real-time processing.</a:t>
            </a:r>
          </a:p>
          <a:p>
            <a:pPr marL="0" indent="0">
              <a:buNone/>
            </a:pPr>
            <a:r>
              <a:rPr lang="en-US" sz="2000" b="0" i="0" dirty="0">
                <a:solidFill>
                  <a:srgbClr val="202122"/>
                </a:solidFill>
                <a:effectLst/>
                <a:latin typeface="Arial" panose="020B0604020202020204" pitchFamily="34" charset="0"/>
              </a:rPr>
              <a:t>To address these challenges, a cloud-based deep learning has been proposed and presented for real-time analysis of big EEG data.</a:t>
            </a:r>
            <a:endParaRPr lang="en-IN" sz="2000" dirty="0"/>
          </a:p>
        </p:txBody>
      </p:sp>
      <p:pic>
        <p:nvPicPr>
          <p:cNvPr id="5" name="Picture 4">
            <a:extLst>
              <a:ext uri="{FF2B5EF4-FFF2-40B4-BE49-F238E27FC236}">
                <a16:creationId xmlns:a16="http://schemas.microsoft.com/office/drawing/2014/main" id="{06D8C785-5F9D-24E0-E004-663F9DEBE2C2}"/>
              </a:ext>
            </a:extLst>
          </p:cNvPr>
          <p:cNvPicPr>
            <a:picLocks noChangeAspect="1"/>
          </p:cNvPicPr>
          <p:nvPr/>
        </p:nvPicPr>
        <p:blipFill>
          <a:blip r:embed="rId2"/>
          <a:stretch>
            <a:fillRect/>
          </a:stretch>
        </p:blipFill>
        <p:spPr>
          <a:xfrm>
            <a:off x="8790039" y="424404"/>
            <a:ext cx="3077496" cy="6101552"/>
          </a:xfrm>
          <a:prstGeom prst="rect">
            <a:avLst/>
          </a:prstGeom>
        </p:spPr>
      </p:pic>
    </p:spTree>
    <p:extLst>
      <p:ext uri="{BB962C8B-B14F-4D97-AF65-F5344CB8AC3E}">
        <p14:creationId xmlns:p14="http://schemas.microsoft.com/office/powerpoint/2010/main" val="353145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1352</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Noto Sans</vt:lpstr>
      <vt:lpstr>Office Theme</vt:lpstr>
      <vt:lpstr>PowerPoint Presentation</vt:lpstr>
      <vt:lpstr>ECG: Electrocardiogram</vt:lpstr>
      <vt:lpstr>EEG: Electroencephalogram</vt:lpstr>
      <vt:lpstr>EEG Analysis:</vt:lpstr>
      <vt:lpstr>Frequency Domain Method:</vt:lpstr>
      <vt:lpstr>Time Domain Method:</vt:lpstr>
      <vt:lpstr>Time-Frequency Domain Method:</vt:lpstr>
      <vt:lpstr>Non-Linear Method:</vt:lpstr>
      <vt:lpstr>ANN Method:</vt:lpstr>
      <vt:lpstr>EMG: Electromyogram</vt:lpstr>
      <vt:lpstr>EMG: Electromyogram</vt:lpstr>
      <vt:lpstr>NCV: Nerve Conduction Velocity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Himanish Rajan</cp:lastModifiedBy>
  <cp:revision>3</cp:revision>
  <dcterms:modified xsi:type="dcterms:W3CDTF">2023-12-22T06:27:28Z</dcterms:modified>
</cp:coreProperties>
</file>