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
  </p:notesMasterIdLst>
  <p:sldIdLst>
    <p:sldId id="256" r:id="rId2"/>
    <p:sldId id="257" r:id="rId3"/>
    <p:sldId id="258" r:id="rId4"/>
    <p:sldId id="259" r:id="rId5"/>
    <p:sldId id="262" r:id="rId6"/>
    <p:sldId id="261" r:id="rId7"/>
    <p:sldId id="260" r:id="rId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72DA048-970C-46B1-AAE6-8B251BD25E75}">
          <p14:sldIdLst>
            <p14:sldId id="256"/>
          </p14:sldIdLst>
        </p14:section>
        <p14:section name="Bio-Signal Processing" id="{D29D3E52-6BCA-4639-BE26-9ED37D1C41FC}">
          <p14:sldIdLst>
            <p14:sldId id="257"/>
            <p14:sldId id="258"/>
          </p14:sldIdLst>
        </p14:section>
        <p14:section name="Steps Involved" id="{7068352C-BDC7-4EE1-94C5-700E32FE45D8}">
          <p14:sldIdLst>
            <p14:sldId id="259"/>
            <p14:sldId id="262"/>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A1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33779C-E27B-415D-81C4-3D9B920F634D}" type="datetimeFigureOut">
              <a:rPr lang="en-IN" smtClean="0"/>
              <a:t>31-12-2023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71A33-6ABF-4BD8-B4E2-932BA47310B9}" type="slidenum">
              <a:rPr lang="en-IN" smtClean="0"/>
              <a:t>‹#›</a:t>
            </a:fld>
            <a:endParaRPr lang="en-IN"/>
          </a:p>
        </p:txBody>
      </p:sp>
    </p:spTree>
    <p:extLst>
      <p:ext uri="{BB962C8B-B14F-4D97-AF65-F5344CB8AC3E}">
        <p14:creationId xmlns:p14="http://schemas.microsoft.com/office/powerpoint/2010/main" val="401245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https://in.mathworks.com/discovery/biomedical-signal-processing.html</a:t>
            </a:r>
            <a:endParaRPr lang="en-IN" dirty="0"/>
          </a:p>
        </p:txBody>
      </p:sp>
      <p:sp>
        <p:nvSpPr>
          <p:cNvPr id="4" name="Slide Number Placeholder 3"/>
          <p:cNvSpPr>
            <a:spLocks noGrp="1"/>
          </p:cNvSpPr>
          <p:nvPr>
            <p:ph type="sldNum" sz="quarter" idx="5"/>
          </p:nvPr>
        </p:nvSpPr>
        <p:spPr/>
        <p:txBody>
          <a:bodyPr/>
          <a:lstStyle/>
          <a:p>
            <a:fld id="{61971A33-6ABF-4BD8-B4E2-932BA47310B9}" type="slidenum">
              <a:rPr lang="en-IN" smtClean="0"/>
              <a:t>3</a:t>
            </a:fld>
            <a:endParaRPr lang="en-IN"/>
          </a:p>
        </p:txBody>
      </p:sp>
    </p:spTree>
    <p:extLst>
      <p:ext uri="{BB962C8B-B14F-4D97-AF65-F5344CB8AC3E}">
        <p14:creationId xmlns:p14="http://schemas.microsoft.com/office/powerpoint/2010/main" val="237739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https://in.mathworks.com/discovery/biomedical-signal-processing.html</a:t>
            </a:r>
            <a:endParaRPr lang="en-IN" dirty="0"/>
          </a:p>
        </p:txBody>
      </p:sp>
      <p:sp>
        <p:nvSpPr>
          <p:cNvPr id="4" name="Slide Number Placeholder 3"/>
          <p:cNvSpPr>
            <a:spLocks noGrp="1"/>
          </p:cNvSpPr>
          <p:nvPr>
            <p:ph type="sldNum" sz="quarter" idx="5"/>
          </p:nvPr>
        </p:nvSpPr>
        <p:spPr/>
        <p:txBody>
          <a:bodyPr/>
          <a:lstStyle/>
          <a:p>
            <a:fld id="{61971A33-6ABF-4BD8-B4E2-932BA47310B9}" type="slidenum">
              <a:rPr lang="en-IN" smtClean="0"/>
              <a:t>7</a:t>
            </a:fld>
            <a:endParaRPr lang="en-IN"/>
          </a:p>
        </p:txBody>
      </p:sp>
    </p:spTree>
    <p:extLst>
      <p:ext uri="{BB962C8B-B14F-4D97-AF65-F5344CB8AC3E}">
        <p14:creationId xmlns:p14="http://schemas.microsoft.com/office/powerpoint/2010/main" val="822787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CA7-7C4A-E148-2FB5-4595A88EB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64EB3-B841-7869-A06D-8385368D4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3178A9-CC2D-8C63-F2C3-A1AA386247EC}"/>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5" name="Footer Placeholder 4">
            <a:extLst>
              <a:ext uri="{FF2B5EF4-FFF2-40B4-BE49-F238E27FC236}">
                <a16:creationId xmlns:a16="http://schemas.microsoft.com/office/drawing/2014/main" id="{861C784C-3343-E3D8-16A7-B2D2DB526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10912-A61B-AD47-7829-12AD13AEBAD2}"/>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78791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CCEF-84F5-08C9-3F90-4FE762CE0A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C6F9C7-EAA7-67EE-2231-DBEA7D7F0F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69952-ECC8-8482-DD34-EB851360226D}"/>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5" name="Footer Placeholder 4">
            <a:extLst>
              <a:ext uri="{FF2B5EF4-FFF2-40B4-BE49-F238E27FC236}">
                <a16:creationId xmlns:a16="http://schemas.microsoft.com/office/drawing/2014/main" id="{333657C3-3400-58D0-5385-1DF3DEBEF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71718-54DD-1E9B-26C1-502DB3A6966B}"/>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0116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CCD2-DC7F-1489-221F-186F70D23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8379B-2BF5-046C-D0D3-7A485376C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3193F-92FD-877C-2239-D9BF640AEAEA}"/>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5" name="Footer Placeholder 4">
            <a:extLst>
              <a:ext uri="{FF2B5EF4-FFF2-40B4-BE49-F238E27FC236}">
                <a16:creationId xmlns:a16="http://schemas.microsoft.com/office/drawing/2014/main" id="{867111E8-1106-754E-5237-375AC053F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6D5B5-6721-777F-9B7C-04AA0BC161EE}"/>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77335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D67B-3DC2-1EA8-58EF-329F0B171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4610C-347D-1DE8-A5D2-E973C5734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F8D99-1EDA-2850-FB7D-39D05AFC8143}"/>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5" name="Footer Placeholder 4">
            <a:extLst>
              <a:ext uri="{FF2B5EF4-FFF2-40B4-BE49-F238E27FC236}">
                <a16:creationId xmlns:a16="http://schemas.microsoft.com/office/drawing/2014/main" id="{C7D97536-7CAE-E240-6D5E-BFA1100E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7DA77-608B-0BC0-4532-F399C48784D3}"/>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477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00AC-DE6A-B942-0DFF-D3FA6C500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5BEF7B-6D52-F931-FEA9-917F6246C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49FEA-A417-6745-A501-D698D0CFF6D6}"/>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5" name="Footer Placeholder 4">
            <a:extLst>
              <a:ext uri="{FF2B5EF4-FFF2-40B4-BE49-F238E27FC236}">
                <a16:creationId xmlns:a16="http://schemas.microsoft.com/office/drawing/2014/main" id="{C465B9D7-FD87-92D8-FDEB-7575578D6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5EA79-0815-84C3-5AF6-AC5C306E33AC}"/>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732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21E5-8157-FEE5-046D-945112C7A1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38FA7-D4CC-63D9-AA81-408C9FD042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55BC2-A63D-B038-B2D5-CB13A760D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DEA356-295E-2DE2-4B79-90F2993A5D83}"/>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6" name="Footer Placeholder 5">
            <a:extLst>
              <a:ext uri="{FF2B5EF4-FFF2-40B4-BE49-F238E27FC236}">
                <a16:creationId xmlns:a16="http://schemas.microsoft.com/office/drawing/2014/main" id="{5AE0A8B3-D478-CB9C-E242-315F9C461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7092A-18CA-6525-CC48-E6833D643397}"/>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580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166B-0CB9-6983-099E-B9FC99A6F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55C27-7CCB-7B38-28B4-EEA229482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73819-D52D-8A28-ECD8-9A323C397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F78BEE-019F-D600-C0EA-D1B07A101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307C5-21F0-47BF-BB31-F8A97F470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6DE8A8-CAB4-A145-17C8-A9A297D3A7A2}"/>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8" name="Footer Placeholder 7">
            <a:extLst>
              <a:ext uri="{FF2B5EF4-FFF2-40B4-BE49-F238E27FC236}">
                <a16:creationId xmlns:a16="http://schemas.microsoft.com/office/drawing/2014/main" id="{B677D98E-4C1C-3EA6-7371-8996A33EBD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48F9D-18DB-CC09-957C-7653480BBA81}"/>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83182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E85E-2004-8086-8260-C6A9CF313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2716F-E3F2-42CC-92C1-593059452858}"/>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4" name="Footer Placeholder 3">
            <a:extLst>
              <a:ext uri="{FF2B5EF4-FFF2-40B4-BE49-F238E27FC236}">
                <a16:creationId xmlns:a16="http://schemas.microsoft.com/office/drawing/2014/main" id="{B4F1966D-BE18-9CAA-8408-E3A015A31B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E82CF-C55F-32B5-D30A-69160F15877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7588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35AD6-4E2C-99DA-54F7-1C8E29B868FA}"/>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3" name="Footer Placeholder 2">
            <a:extLst>
              <a:ext uri="{FF2B5EF4-FFF2-40B4-BE49-F238E27FC236}">
                <a16:creationId xmlns:a16="http://schemas.microsoft.com/office/drawing/2014/main" id="{C87299FA-F81D-79B1-8496-2574C691A7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FACE7-1B10-197A-DA4A-DF3E0598402D}"/>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18668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9816-D71A-952D-0299-5B6B21015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3A07F8-58FE-9AA8-0414-58482A9E2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176CB0-36C2-0485-73CA-607F712BA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CFD1D-C88C-E532-0645-DF00FE8CD6F1}"/>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6" name="Footer Placeholder 5">
            <a:extLst>
              <a:ext uri="{FF2B5EF4-FFF2-40B4-BE49-F238E27FC236}">
                <a16:creationId xmlns:a16="http://schemas.microsoft.com/office/drawing/2014/main" id="{99B42BA2-47AB-2B56-694B-7F788C017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27D62-4180-BE19-FB59-CD3ACD04B80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01245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FBB1-02E9-AD95-A8A6-1D8EFF980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151BAD-C932-CEA6-2A98-12C2F3847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D9094-B0CB-2EA8-5A20-231FE2EAE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3CEA3-46FF-F0F6-66F5-BEE169DBFF96}"/>
              </a:ext>
            </a:extLst>
          </p:cNvPr>
          <p:cNvSpPr>
            <a:spLocks noGrp="1"/>
          </p:cNvSpPr>
          <p:nvPr>
            <p:ph type="dt" sz="half" idx="10"/>
          </p:nvPr>
        </p:nvSpPr>
        <p:spPr/>
        <p:txBody>
          <a:bodyPr/>
          <a:lstStyle/>
          <a:p>
            <a:fld id="{9BD76F8A-639D-4E64-AB69-71BE10DF6E71}" type="datetimeFigureOut">
              <a:rPr lang="en-IN" smtClean="0"/>
              <a:t>31-12-2023</a:t>
            </a:fld>
            <a:endParaRPr lang="en-IN"/>
          </a:p>
        </p:txBody>
      </p:sp>
      <p:sp>
        <p:nvSpPr>
          <p:cNvPr id="6" name="Footer Placeholder 5">
            <a:extLst>
              <a:ext uri="{FF2B5EF4-FFF2-40B4-BE49-F238E27FC236}">
                <a16:creationId xmlns:a16="http://schemas.microsoft.com/office/drawing/2014/main" id="{6B6D74F4-142E-4B6A-B75E-C0317F0D4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05AC4-8FD5-7F8B-6273-0EEA927ED666}"/>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46726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2DBA-48A6-9316-4F0C-4AEAB52C8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C6670-ED0B-C1C5-DDF1-8F7BE48AF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C82CB-1AD1-A814-8188-5FEB32733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6F8A-639D-4E64-AB69-71BE10DF6E71}" type="datetimeFigureOut">
              <a:rPr lang="en-IN" smtClean="0"/>
              <a:t>31-12-2023</a:t>
            </a:fld>
            <a:endParaRPr lang="en-IN"/>
          </a:p>
        </p:txBody>
      </p:sp>
      <p:sp>
        <p:nvSpPr>
          <p:cNvPr id="5" name="Footer Placeholder 4">
            <a:extLst>
              <a:ext uri="{FF2B5EF4-FFF2-40B4-BE49-F238E27FC236}">
                <a16:creationId xmlns:a16="http://schemas.microsoft.com/office/drawing/2014/main" id="{B96B2EAC-32A4-EECE-1C7F-B52052F75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72689-9493-3DC8-0D34-F75D3BB53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B5860-B7A0-49F3-B100-054EB5EAA40E}" type="slidenum">
              <a:rPr lang="en-IN" smtClean="0"/>
              <a:t>‹#›</a:t>
            </a:fld>
            <a:endParaRPr lang="en-IN"/>
          </a:p>
        </p:txBody>
      </p:sp>
    </p:spTree>
    <p:extLst>
      <p:ext uri="{BB962C8B-B14F-4D97-AF65-F5344CB8AC3E}">
        <p14:creationId xmlns:p14="http://schemas.microsoft.com/office/powerpoint/2010/main" val="175914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4857770-E11E-637E-AB7B-3E07296F258B}"/>
              </a:ext>
            </a:extLst>
          </p:cNvPr>
          <p:cNvGrpSpPr/>
          <p:nvPr/>
        </p:nvGrpSpPr>
        <p:grpSpPr>
          <a:xfrm>
            <a:off x="0" y="0"/>
            <a:ext cx="12192000" cy="6858000"/>
            <a:chOff x="0" y="0"/>
            <a:chExt cx="12192000" cy="6858000"/>
          </a:xfrm>
        </p:grpSpPr>
        <p:pic>
          <p:nvPicPr>
            <p:cNvPr id="6" name="Picture 2" descr="Advanced signal processing and machine learning solutions for healthcare  diagnostics | Universidade Católica Portuguesa - Porto">
              <a:extLst>
                <a:ext uri="{FF2B5EF4-FFF2-40B4-BE49-F238E27FC236}">
                  <a16:creationId xmlns:a16="http://schemas.microsoft.com/office/drawing/2014/main" id="{1BA539CA-6DDC-4307-DCA1-66A600616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solidFill>
              <a:srgbClr val="0BA1C6">
                <a:alpha val="44000"/>
              </a:srgbClr>
            </a:solidFill>
          </p:spPr>
        </p:pic>
        <p:sp>
          <p:nvSpPr>
            <p:cNvPr id="8" name="TextBox 7">
              <a:extLst>
                <a:ext uri="{FF2B5EF4-FFF2-40B4-BE49-F238E27FC236}">
                  <a16:creationId xmlns:a16="http://schemas.microsoft.com/office/drawing/2014/main" id="{18437ACC-7FDA-96ED-80E5-60534892DBEF}"/>
                </a:ext>
              </a:extLst>
            </p:cNvPr>
            <p:cNvSpPr txBox="1"/>
            <p:nvPr/>
          </p:nvSpPr>
          <p:spPr>
            <a:xfrm>
              <a:off x="2900516" y="5810864"/>
              <a:ext cx="9291484" cy="769441"/>
            </a:xfrm>
            <a:prstGeom prst="rect">
              <a:avLst/>
            </a:prstGeom>
            <a:solidFill>
              <a:srgbClr val="0BA1C6">
                <a:alpha val="47000"/>
              </a:srgbClr>
            </a:solidFill>
          </p:spPr>
          <p:txBody>
            <a:bodyPr wrap="square" rtlCol="0">
              <a:spAutoFit/>
            </a:bodyPr>
            <a:lstStyle/>
            <a:p>
              <a:pPr algn="r"/>
              <a:r>
                <a:rPr lang="en-US" sz="4400" dirty="0">
                  <a:solidFill>
                    <a:schemeClr val="bg1"/>
                  </a:solidFill>
                </a:rPr>
                <a:t>Signal Processing in Diagnostic Devices</a:t>
              </a:r>
            </a:p>
          </p:txBody>
        </p:sp>
      </p:grpSp>
    </p:spTree>
    <p:extLst>
      <p:ext uri="{BB962C8B-B14F-4D97-AF65-F5344CB8AC3E}">
        <p14:creationId xmlns:p14="http://schemas.microsoft.com/office/powerpoint/2010/main" val="21267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13BC-E18D-C1E9-C911-0F8D1A84665B}"/>
              </a:ext>
            </a:extLst>
          </p:cNvPr>
          <p:cNvSpPr>
            <a:spLocks noGrp="1"/>
          </p:cNvSpPr>
          <p:nvPr>
            <p:ph type="title"/>
          </p:nvPr>
        </p:nvSpPr>
        <p:spPr>
          <a:xfrm>
            <a:off x="838200" y="365125"/>
            <a:ext cx="10515600" cy="795081"/>
          </a:xfrm>
        </p:spPr>
        <p:txBody>
          <a:bodyPr>
            <a:normAutofit/>
          </a:bodyPr>
          <a:lstStyle/>
          <a:p>
            <a:r>
              <a:rPr lang="en-US" sz="4000" b="1" dirty="0"/>
              <a:t>Bio Medical Signal Processing:</a:t>
            </a:r>
            <a:endParaRPr lang="en-IN" sz="4000" b="1" dirty="0"/>
          </a:p>
        </p:txBody>
      </p:sp>
      <p:sp>
        <p:nvSpPr>
          <p:cNvPr id="3" name="Content Placeholder 2">
            <a:extLst>
              <a:ext uri="{FF2B5EF4-FFF2-40B4-BE49-F238E27FC236}">
                <a16:creationId xmlns:a16="http://schemas.microsoft.com/office/drawing/2014/main" id="{FA1FF85F-6F4F-13C5-FBF5-B9231A4C3A49}"/>
              </a:ext>
            </a:extLst>
          </p:cNvPr>
          <p:cNvSpPr>
            <a:spLocks noGrp="1"/>
          </p:cNvSpPr>
          <p:nvPr>
            <p:ph idx="1"/>
          </p:nvPr>
        </p:nvSpPr>
        <p:spPr>
          <a:xfrm>
            <a:off x="710381" y="1265186"/>
            <a:ext cx="9662651" cy="4761988"/>
          </a:xfrm>
        </p:spPr>
        <p:txBody>
          <a:bodyPr/>
          <a:lstStyle/>
          <a:p>
            <a:pPr algn="l"/>
            <a:r>
              <a:rPr lang="en-US" b="0" i="0" dirty="0">
                <a:solidFill>
                  <a:srgbClr val="212121"/>
                </a:solidFill>
                <a:effectLst/>
                <a:latin typeface="Roboto" panose="02000000000000000000" pitchFamily="2" charset="0"/>
              </a:rPr>
              <a:t>Biomedical signal processing involves acquiring and preprocessing physiological signals and extracting meaningful information to identify patterns and trends within the signals.</a:t>
            </a:r>
          </a:p>
          <a:p>
            <a:pPr algn="l"/>
            <a:r>
              <a:rPr lang="en-US" b="0" i="0" dirty="0">
                <a:solidFill>
                  <a:srgbClr val="212121"/>
                </a:solidFill>
                <a:effectLst/>
                <a:latin typeface="Roboto" panose="02000000000000000000" pitchFamily="2" charset="0"/>
              </a:rPr>
              <a:t>Sources of biomedical signals include neural activity, cardiac rhythm, muscle movement, and other physiological activities. Signals such as electrocardiogram (ECG), electroencephalogram (EEG), electromyography (EMG) can be captured non-invasively and used for diagnosis and as indicators of overall health.</a:t>
            </a:r>
          </a:p>
          <a:p>
            <a:pPr marL="0" indent="0">
              <a:buNone/>
            </a:pPr>
            <a:endParaRPr lang="en-IN" dirty="0"/>
          </a:p>
        </p:txBody>
      </p:sp>
    </p:spTree>
    <p:extLst>
      <p:ext uri="{BB962C8B-B14F-4D97-AF65-F5344CB8AC3E}">
        <p14:creationId xmlns:p14="http://schemas.microsoft.com/office/powerpoint/2010/main" val="4103997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13BC-E18D-C1E9-C911-0F8D1A84665B}"/>
              </a:ext>
            </a:extLst>
          </p:cNvPr>
          <p:cNvSpPr>
            <a:spLocks noGrp="1"/>
          </p:cNvSpPr>
          <p:nvPr>
            <p:ph type="title"/>
          </p:nvPr>
        </p:nvSpPr>
        <p:spPr>
          <a:xfrm>
            <a:off x="838200" y="365125"/>
            <a:ext cx="10515600" cy="795081"/>
          </a:xfrm>
        </p:spPr>
        <p:txBody>
          <a:bodyPr>
            <a:normAutofit/>
          </a:bodyPr>
          <a:lstStyle/>
          <a:p>
            <a:r>
              <a:rPr lang="en-US" sz="4000" b="1" dirty="0"/>
              <a:t>Bio Medical Signal Processing:</a:t>
            </a:r>
            <a:endParaRPr lang="en-IN" sz="4000" b="1" dirty="0"/>
          </a:p>
        </p:txBody>
      </p:sp>
      <p:sp>
        <p:nvSpPr>
          <p:cNvPr id="3" name="Content Placeholder 2">
            <a:extLst>
              <a:ext uri="{FF2B5EF4-FFF2-40B4-BE49-F238E27FC236}">
                <a16:creationId xmlns:a16="http://schemas.microsoft.com/office/drawing/2014/main" id="{FA1FF85F-6F4F-13C5-FBF5-B9231A4C3A49}"/>
              </a:ext>
            </a:extLst>
          </p:cNvPr>
          <p:cNvSpPr>
            <a:spLocks noGrp="1"/>
          </p:cNvSpPr>
          <p:nvPr>
            <p:ph idx="1"/>
          </p:nvPr>
        </p:nvSpPr>
        <p:spPr>
          <a:xfrm>
            <a:off x="710381" y="1345687"/>
            <a:ext cx="9662651" cy="2911681"/>
          </a:xfrm>
        </p:spPr>
        <p:txBody>
          <a:bodyPr>
            <a:noAutofit/>
          </a:bodyPr>
          <a:lstStyle/>
          <a:p>
            <a:pPr marL="0" indent="0" algn="l">
              <a:buNone/>
            </a:pPr>
            <a:r>
              <a:rPr lang="en-US" sz="2200" b="0" i="0" dirty="0">
                <a:solidFill>
                  <a:srgbClr val="212121"/>
                </a:solidFill>
                <a:effectLst/>
                <a:latin typeface="Roboto" panose="02000000000000000000" pitchFamily="2" charset="0"/>
              </a:rPr>
              <a:t>The biomedical signal processing workflow involves:</a:t>
            </a:r>
          </a:p>
          <a:p>
            <a:pPr lvl="1"/>
            <a:r>
              <a:rPr lang="en-US" sz="2200" b="0" i="0" dirty="0">
                <a:solidFill>
                  <a:srgbClr val="212121"/>
                </a:solidFill>
                <a:effectLst/>
                <a:latin typeface="Roboto" panose="02000000000000000000" pitchFamily="2" charset="0"/>
              </a:rPr>
              <a:t>Signal Acquisition</a:t>
            </a:r>
          </a:p>
          <a:p>
            <a:pPr lvl="1"/>
            <a:r>
              <a:rPr lang="en-US" sz="2200" b="0" i="0" dirty="0">
                <a:solidFill>
                  <a:srgbClr val="212121"/>
                </a:solidFill>
                <a:effectLst/>
                <a:latin typeface="Roboto" panose="02000000000000000000" pitchFamily="2" charset="0"/>
              </a:rPr>
              <a:t>Signal Visualization and Annotation</a:t>
            </a:r>
          </a:p>
          <a:p>
            <a:pPr lvl="1"/>
            <a:r>
              <a:rPr lang="en-US" sz="2200" b="0" i="0" dirty="0">
                <a:solidFill>
                  <a:srgbClr val="212121"/>
                </a:solidFill>
                <a:effectLst/>
                <a:latin typeface="Roboto" panose="02000000000000000000" pitchFamily="2" charset="0"/>
              </a:rPr>
              <a:t>Artifact Removal and Preprocessing</a:t>
            </a:r>
          </a:p>
          <a:p>
            <a:pPr lvl="1"/>
            <a:r>
              <a:rPr lang="en-US" sz="2200" b="0" i="0" dirty="0">
                <a:solidFill>
                  <a:srgbClr val="212121"/>
                </a:solidFill>
                <a:effectLst/>
                <a:latin typeface="Roboto" panose="02000000000000000000" pitchFamily="2" charset="0"/>
              </a:rPr>
              <a:t>Feature Extraction</a:t>
            </a:r>
          </a:p>
          <a:p>
            <a:pPr marL="0" indent="0" algn="l">
              <a:buNone/>
            </a:pPr>
            <a:r>
              <a:rPr lang="en-US" sz="2200" b="0" i="0" dirty="0">
                <a:solidFill>
                  <a:srgbClr val="212121"/>
                </a:solidFill>
                <a:effectLst/>
                <a:latin typeface="Roboto" panose="02000000000000000000" pitchFamily="2" charset="0"/>
              </a:rPr>
              <a:t>The extracted features are then fed into classification models or used directly for diagnosis.</a:t>
            </a:r>
          </a:p>
          <a:p>
            <a:pPr marL="0" indent="0">
              <a:buNone/>
            </a:pPr>
            <a:br>
              <a:rPr lang="en-US" sz="2200" dirty="0"/>
            </a:br>
            <a:endParaRPr lang="en-US" sz="2200" b="0" i="0" dirty="0">
              <a:solidFill>
                <a:srgbClr val="212121"/>
              </a:solidFill>
              <a:effectLst/>
              <a:latin typeface="Roboto" panose="02000000000000000000" pitchFamily="2" charset="0"/>
            </a:endParaRPr>
          </a:p>
          <a:p>
            <a:pPr marL="0" indent="0">
              <a:buNone/>
            </a:pPr>
            <a:endParaRPr lang="en-IN" sz="2200" dirty="0"/>
          </a:p>
        </p:txBody>
      </p:sp>
      <p:sp>
        <p:nvSpPr>
          <p:cNvPr id="4" name="TextBox 3">
            <a:extLst>
              <a:ext uri="{FF2B5EF4-FFF2-40B4-BE49-F238E27FC236}">
                <a16:creationId xmlns:a16="http://schemas.microsoft.com/office/drawing/2014/main" id="{D68EAC8D-4C47-B0D2-C1F0-FBB9E601FC74}"/>
              </a:ext>
            </a:extLst>
          </p:cNvPr>
          <p:cNvSpPr txBox="1"/>
          <p:nvPr/>
        </p:nvSpPr>
        <p:spPr>
          <a:xfrm>
            <a:off x="8534400" y="550606"/>
            <a:ext cx="2241755" cy="373626"/>
          </a:xfrm>
          <a:prstGeom prst="rect">
            <a:avLst/>
          </a:prstGeom>
          <a:noFill/>
        </p:spPr>
        <p:txBody>
          <a:bodyPr wrap="square" rtlCol="0">
            <a:spAutoFit/>
          </a:bodyPr>
          <a:lstStyle/>
          <a:p>
            <a:r>
              <a:rPr lang="en-US" dirty="0"/>
              <a:t>Continued…</a:t>
            </a:r>
            <a:endParaRPr lang="en-IN" dirty="0"/>
          </a:p>
        </p:txBody>
      </p:sp>
      <p:pic>
        <p:nvPicPr>
          <p:cNvPr id="2050" name="Picture 2" descr="Workflow for processing biomedical signals.">
            <a:extLst>
              <a:ext uri="{FF2B5EF4-FFF2-40B4-BE49-F238E27FC236}">
                <a16:creationId xmlns:a16="http://schemas.microsoft.com/office/drawing/2014/main" id="{1807569E-F090-7859-4D0D-8A153D708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4038600"/>
            <a:ext cx="9525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520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3609-FE58-B70B-33D4-5FB928ACD387}"/>
              </a:ext>
            </a:extLst>
          </p:cNvPr>
          <p:cNvSpPr>
            <a:spLocks noGrp="1"/>
          </p:cNvSpPr>
          <p:nvPr>
            <p:ph type="title"/>
          </p:nvPr>
        </p:nvSpPr>
        <p:spPr>
          <a:xfrm>
            <a:off x="838200" y="365126"/>
            <a:ext cx="10515600" cy="873740"/>
          </a:xfrm>
        </p:spPr>
        <p:txBody>
          <a:bodyPr>
            <a:normAutofit/>
          </a:bodyPr>
          <a:lstStyle/>
          <a:p>
            <a:r>
              <a:rPr lang="en-US" sz="4000" b="1" dirty="0"/>
              <a:t>Signal Acquisition:</a:t>
            </a:r>
            <a:endParaRPr lang="en-IN" sz="4000" b="1" dirty="0"/>
          </a:p>
        </p:txBody>
      </p:sp>
      <p:sp>
        <p:nvSpPr>
          <p:cNvPr id="3" name="Content Placeholder 2">
            <a:extLst>
              <a:ext uri="{FF2B5EF4-FFF2-40B4-BE49-F238E27FC236}">
                <a16:creationId xmlns:a16="http://schemas.microsoft.com/office/drawing/2014/main" id="{DB5996CF-8580-2D39-ED75-CA2EDE53BE77}"/>
              </a:ext>
            </a:extLst>
          </p:cNvPr>
          <p:cNvSpPr>
            <a:spLocks noGrp="1"/>
          </p:cNvSpPr>
          <p:nvPr>
            <p:ph idx="1"/>
          </p:nvPr>
        </p:nvSpPr>
        <p:spPr>
          <a:xfrm>
            <a:off x="838200" y="1238866"/>
            <a:ext cx="10515600" cy="5254008"/>
          </a:xfrm>
        </p:spPr>
        <p:txBody>
          <a:bodyPr>
            <a:normAutofit/>
          </a:bodyPr>
          <a:lstStyle/>
          <a:p>
            <a:r>
              <a:rPr lang="en-US" b="0" i="0" dirty="0">
                <a:solidFill>
                  <a:srgbClr val="212121"/>
                </a:solidFill>
                <a:effectLst/>
              </a:rPr>
              <a:t>To measure the advances and efficiency of physical therapies, many sensors are required for recording biomedical signal data from the patients undergo these treatments in different situations at the same time, since performing the therapy procedure repeatedly can be stressful or expensive.</a:t>
            </a:r>
          </a:p>
          <a:p>
            <a:r>
              <a:rPr lang="en-US" b="0" i="0" dirty="0">
                <a:solidFill>
                  <a:srgbClr val="212121"/>
                </a:solidFill>
                <a:effectLst/>
              </a:rPr>
              <a:t>To collect the biomedical signal data, different sensors are required to be processed by a computer and then data are stored.</a:t>
            </a:r>
          </a:p>
          <a:p>
            <a:pPr marL="0" indent="0">
              <a:buNone/>
            </a:pPr>
            <a:endParaRPr lang="en-US" dirty="0">
              <a:solidFill>
                <a:srgbClr val="212121"/>
              </a:solidFill>
            </a:endParaRPr>
          </a:p>
          <a:p>
            <a:pPr marL="0" indent="0">
              <a:buNone/>
            </a:pPr>
            <a:r>
              <a:rPr lang="en-US" dirty="0">
                <a:solidFill>
                  <a:srgbClr val="212121"/>
                </a:solidFill>
              </a:rPr>
              <a:t>ECG: AD8232 sensor</a:t>
            </a:r>
          </a:p>
          <a:p>
            <a:pPr marL="0" indent="0">
              <a:buNone/>
            </a:pPr>
            <a:r>
              <a:rPr lang="en-US" dirty="0">
                <a:solidFill>
                  <a:srgbClr val="212121"/>
                </a:solidFill>
              </a:rPr>
              <a:t>EEG: CNT sensor (Carbon Nano Tube sensor)</a:t>
            </a:r>
          </a:p>
          <a:p>
            <a:pPr marL="0" indent="0">
              <a:buNone/>
            </a:pPr>
            <a:r>
              <a:rPr lang="en-US" dirty="0">
                <a:solidFill>
                  <a:srgbClr val="212121"/>
                </a:solidFill>
              </a:rPr>
              <a:t>Ultrasound: </a:t>
            </a:r>
            <a:r>
              <a:rPr lang="en-IN" b="0" i="0" dirty="0">
                <a:effectLst/>
                <a:latin typeface="Google Sans"/>
              </a:rPr>
              <a:t>HC-SR04</a:t>
            </a:r>
          </a:p>
        </p:txBody>
      </p:sp>
    </p:spTree>
    <p:extLst>
      <p:ext uri="{BB962C8B-B14F-4D97-AF65-F5344CB8AC3E}">
        <p14:creationId xmlns:p14="http://schemas.microsoft.com/office/powerpoint/2010/main" val="228319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3609-FE58-B70B-33D4-5FB928ACD387}"/>
              </a:ext>
            </a:extLst>
          </p:cNvPr>
          <p:cNvSpPr>
            <a:spLocks noGrp="1"/>
          </p:cNvSpPr>
          <p:nvPr>
            <p:ph type="title"/>
          </p:nvPr>
        </p:nvSpPr>
        <p:spPr>
          <a:xfrm>
            <a:off x="838200" y="365126"/>
            <a:ext cx="10515600" cy="873740"/>
          </a:xfrm>
        </p:spPr>
        <p:txBody>
          <a:bodyPr>
            <a:normAutofit/>
          </a:bodyPr>
          <a:lstStyle/>
          <a:p>
            <a:r>
              <a:rPr lang="en-US" sz="4000" b="1" dirty="0"/>
              <a:t>Signal Visualization and Annotation:</a:t>
            </a:r>
            <a:endParaRPr lang="en-IN" sz="4000" b="1" dirty="0"/>
          </a:p>
        </p:txBody>
      </p:sp>
      <p:sp>
        <p:nvSpPr>
          <p:cNvPr id="3" name="Content Placeholder 2">
            <a:extLst>
              <a:ext uri="{FF2B5EF4-FFF2-40B4-BE49-F238E27FC236}">
                <a16:creationId xmlns:a16="http://schemas.microsoft.com/office/drawing/2014/main" id="{DB5996CF-8580-2D39-ED75-CA2EDE53BE77}"/>
              </a:ext>
            </a:extLst>
          </p:cNvPr>
          <p:cNvSpPr>
            <a:spLocks noGrp="1"/>
          </p:cNvSpPr>
          <p:nvPr>
            <p:ph idx="1"/>
          </p:nvPr>
        </p:nvSpPr>
        <p:spPr>
          <a:xfrm>
            <a:off x="838200" y="1238866"/>
            <a:ext cx="10515600" cy="5171766"/>
          </a:xfrm>
        </p:spPr>
        <p:txBody>
          <a:bodyPr>
            <a:normAutofit/>
          </a:bodyPr>
          <a:lstStyle/>
          <a:p>
            <a:pPr algn="l"/>
            <a:r>
              <a:rPr lang="en-US" dirty="0">
                <a:solidFill>
                  <a:srgbClr val="212121"/>
                </a:solidFill>
                <a:latin typeface="Roboto" panose="02000000000000000000" pitchFamily="2" charset="0"/>
              </a:rPr>
              <a:t>A</a:t>
            </a:r>
            <a:r>
              <a:rPr lang="en-US" b="0" i="0" dirty="0">
                <a:solidFill>
                  <a:srgbClr val="212121"/>
                </a:solidFill>
                <a:effectLst/>
                <a:latin typeface="Roboto" panose="02000000000000000000" pitchFamily="2" charset="0"/>
              </a:rPr>
              <a:t>nalyzing and visualizing signals in time, frequency, and time-frequency domains with or without writing any code.</a:t>
            </a:r>
          </a:p>
          <a:p>
            <a:pPr algn="l"/>
            <a:r>
              <a:rPr lang="en-US" b="0" i="0" dirty="0">
                <a:solidFill>
                  <a:srgbClr val="212121"/>
                </a:solidFill>
                <a:effectLst/>
                <a:latin typeface="Roboto" panose="02000000000000000000" pitchFamily="2" charset="0"/>
              </a:rPr>
              <a:t>These capabilities can help you in understanding which preprocessing techniques you can use to enhance the information contained within signals.</a:t>
            </a:r>
          </a:p>
          <a:p>
            <a:pPr algn="l"/>
            <a:r>
              <a:rPr lang="en-US" b="0" i="0" dirty="0">
                <a:solidFill>
                  <a:srgbClr val="212121"/>
                </a:solidFill>
                <a:effectLst/>
                <a:latin typeface="Roboto" panose="02000000000000000000" pitchFamily="2" charset="0"/>
              </a:rPr>
              <a:t>You can also annotate the biomedical signals and prepare them for downstream workflows such as machine learning and deep learning. </a:t>
            </a:r>
            <a:r>
              <a:rPr lang="en-US" dirty="0">
                <a:solidFill>
                  <a:srgbClr val="212121"/>
                </a:solidFill>
                <a:latin typeface="Roboto" panose="02000000000000000000" pitchFamily="2" charset="0"/>
              </a:rPr>
              <a:t>(i.e. for designing predictive models like identifying cancerous and non-cancerous tumours, etc.)</a:t>
            </a:r>
            <a:endParaRPr lang="en-US" b="0" i="0" dirty="0">
              <a:solidFill>
                <a:srgbClr val="212121"/>
              </a:solidFill>
              <a:effectLst/>
              <a:latin typeface="Roboto" panose="02000000000000000000" pitchFamily="2" charset="0"/>
            </a:endParaRPr>
          </a:p>
          <a:p>
            <a:pPr algn="l"/>
            <a:r>
              <a:rPr lang="en-US" b="0" i="0" dirty="0">
                <a:solidFill>
                  <a:srgbClr val="212121"/>
                </a:solidFill>
                <a:effectLst/>
                <a:latin typeface="Roboto" panose="02000000000000000000" pitchFamily="2" charset="0"/>
              </a:rPr>
              <a:t>Signals can be labeled manually or using algorithms like those that find peaks and transition points.</a:t>
            </a:r>
          </a:p>
          <a:p>
            <a:pPr marL="0" indent="0">
              <a:buNone/>
            </a:pPr>
            <a:endParaRPr lang="en-IN" b="0" i="0" dirty="0">
              <a:effectLst/>
              <a:latin typeface="Google Sans"/>
            </a:endParaRPr>
          </a:p>
        </p:txBody>
      </p:sp>
    </p:spTree>
    <p:extLst>
      <p:ext uri="{BB962C8B-B14F-4D97-AF65-F5344CB8AC3E}">
        <p14:creationId xmlns:p14="http://schemas.microsoft.com/office/powerpoint/2010/main" val="1118123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3609-FE58-B70B-33D4-5FB928ACD387}"/>
              </a:ext>
            </a:extLst>
          </p:cNvPr>
          <p:cNvSpPr>
            <a:spLocks noGrp="1"/>
          </p:cNvSpPr>
          <p:nvPr>
            <p:ph type="title"/>
          </p:nvPr>
        </p:nvSpPr>
        <p:spPr>
          <a:xfrm>
            <a:off x="838200" y="365126"/>
            <a:ext cx="10515600" cy="873740"/>
          </a:xfrm>
        </p:spPr>
        <p:txBody>
          <a:bodyPr>
            <a:normAutofit/>
          </a:bodyPr>
          <a:lstStyle/>
          <a:p>
            <a:r>
              <a:rPr lang="en-US" sz="4000" b="1" dirty="0"/>
              <a:t>Artifact Removal and Signal Filtering:</a:t>
            </a:r>
            <a:endParaRPr lang="en-IN" sz="4000" b="1" dirty="0"/>
          </a:p>
        </p:txBody>
      </p:sp>
      <p:sp>
        <p:nvSpPr>
          <p:cNvPr id="3" name="Content Placeholder 2">
            <a:extLst>
              <a:ext uri="{FF2B5EF4-FFF2-40B4-BE49-F238E27FC236}">
                <a16:creationId xmlns:a16="http://schemas.microsoft.com/office/drawing/2014/main" id="{DB5996CF-8580-2D39-ED75-CA2EDE53BE77}"/>
              </a:ext>
            </a:extLst>
          </p:cNvPr>
          <p:cNvSpPr>
            <a:spLocks noGrp="1"/>
          </p:cNvSpPr>
          <p:nvPr>
            <p:ph idx="1"/>
          </p:nvPr>
        </p:nvSpPr>
        <p:spPr>
          <a:xfrm>
            <a:off x="838200" y="1238866"/>
            <a:ext cx="10515600" cy="5004618"/>
          </a:xfrm>
        </p:spPr>
        <p:txBody>
          <a:bodyPr>
            <a:normAutofit/>
          </a:bodyPr>
          <a:lstStyle/>
          <a:p>
            <a:r>
              <a:rPr lang="en-US" sz="2400" b="0" i="0" dirty="0">
                <a:solidFill>
                  <a:srgbClr val="212121"/>
                </a:solidFill>
                <a:effectLst/>
                <a:latin typeface="Roboto" panose="02000000000000000000" pitchFamily="2" charset="0"/>
              </a:rPr>
              <a:t>Biomedical signals often contains noise or unwanted artifacts that can distort the analysis of the signals.</a:t>
            </a:r>
          </a:p>
          <a:p>
            <a:r>
              <a:rPr lang="en-US" sz="2400" b="0" i="0" dirty="0">
                <a:solidFill>
                  <a:srgbClr val="212121"/>
                </a:solidFill>
                <a:effectLst/>
                <a:latin typeface="Roboto" panose="02000000000000000000" pitchFamily="2" charset="0"/>
              </a:rPr>
              <a:t>For instance, while measuring EKG signals, activities such as breathing and walking can add unwanted components.</a:t>
            </a:r>
          </a:p>
          <a:p>
            <a:r>
              <a:rPr lang="en-US" sz="2400" b="0" i="0" dirty="0">
                <a:solidFill>
                  <a:srgbClr val="212121"/>
                </a:solidFill>
                <a:effectLst/>
                <a:latin typeface="Roboto" panose="02000000000000000000" pitchFamily="2" charset="0"/>
              </a:rPr>
              <a:t>One of the main challenges in preprocessing biomedical signals is to remove unwanted artifacts while preserving the sharp features within signals.</a:t>
            </a:r>
          </a:p>
          <a:p>
            <a:r>
              <a:rPr lang="en-US" sz="2400" b="0" i="0" dirty="0">
                <a:solidFill>
                  <a:srgbClr val="212121"/>
                </a:solidFill>
                <a:effectLst/>
                <a:latin typeface="Roboto" panose="02000000000000000000" pitchFamily="2" charset="0"/>
              </a:rPr>
              <a:t>Most popular techniques for artifact removal are digital filtering, adaptive filtering, independent component analysis (ICA), and recursive least square.</a:t>
            </a:r>
          </a:p>
          <a:p>
            <a:r>
              <a:rPr lang="en-US" sz="2400" b="0" i="0" dirty="0">
                <a:solidFill>
                  <a:srgbClr val="212121"/>
                </a:solidFill>
                <a:effectLst/>
                <a:latin typeface="Roboto" panose="02000000000000000000" pitchFamily="2" charset="0"/>
              </a:rPr>
              <a:t>A combination of preprocessing techniques may also be used to address the limitations of individual techniques.</a:t>
            </a:r>
            <a:endParaRPr lang="en-IN" sz="2400" dirty="0"/>
          </a:p>
        </p:txBody>
      </p:sp>
    </p:spTree>
    <p:extLst>
      <p:ext uri="{BB962C8B-B14F-4D97-AF65-F5344CB8AC3E}">
        <p14:creationId xmlns:p14="http://schemas.microsoft.com/office/powerpoint/2010/main" val="632659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3609-FE58-B70B-33D4-5FB928ACD387}"/>
              </a:ext>
            </a:extLst>
          </p:cNvPr>
          <p:cNvSpPr>
            <a:spLocks noGrp="1"/>
          </p:cNvSpPr>
          <p:nvPr>
            <p:ph type="title"/>
          </p:nvPr>
        </p:nvSpPr>
        <p:spPr>
          <a:xfrm>
            <a:off x="838200" y="365126"/>
            <a:ext cx="10515600" cy="873740"/>
          </a:xfrm>
        </p:spPr>
        <p:txBody>
          <a:bodyPr>
            <a:normAutofit/>
          </a:bodyPr>
          <a:lstStyle/>
          <a:p>
            <a:r>
              <a:rPr lang="en-US" sz="4000" b="1" dirty="0"/>
              <a:t>Feature Extraction:</a:t>
            </a:r>
            <a:endParaRPr lang="en-IN" sz="4000" b="1" dirty="0"/>
          </a:p>
        </p:txBody>
      </p:sp>
      <p:sp>
        <p:nvSpPr>
          <p:cNvPr id="3" name="Content Placeholder 2">
            <a:extLst>
              <a:ext uri="{FF2B5EF4-FFF2-40B4-BE49-F238E27FC236}">
                <a16:creationId xmlns:a16="http://schemas.microsoft.com/office/drawing/2014/main" id="{DB5996CF-8580-2D39-ED75-CA2EDE53BE77}"/>
              </a:ext>
            </a:extLst>
          </p:cNvPr>
          <p:cNvSpPr>
            <a:spLocks noGrp="1"/>
          </p:cNvSpPr>
          <p:nvPr>
            <p:ph idx="1"/>
          </p:nvPr>
        </p:nvSpPr>
        <p:spPr>
          <a:xfrm>
            <a:off x="631722" y="1238867"/>
            <a:ext cx="10515600" cy="3028333"/>
          </a:xfrm>
        </p:spPr>
        <p:txBody>
          <a:bodyPr>
            <a:normAutofit fontScale="92500"/>
          </a:bodyPr>
          <a:lstStyle/>
          <a:p>
            <a:r>
              <a:rPr lang="en-US" sz="2000" b="0" i="0" dirty="0">
                <a:solidFill>
                  <a:srgbClr val="212121"/>
                </a:solidFill>
                <a:effectLst/>
                <a:latin typeface="Roboto" panose="02000000000000000000" pitchFamily="2" charset="0"/>
              </a:rPr>
              <a:t>Feature extraction can be accomplished manually or automatically.</a:t>
            </a:r>
          </a:p>
          <a:p>
            <a:r>
              <a:rPr lang="en-US" sz="2000" b="0" i="0" dirty="0">
                <a:solidFill>
                  <a:srgbClr val="212121"/>
                </a:solidFill>
                <a:effectLst/>
                <a:latin typeface="Roboto" panose="02000000000000000000" pitchFamily="2" charset="0"/>
              </a:rPr>
              <a:t>Signal processing techniques like AR modeling, Fourier analysis, and spectral estimation can be used to manually compute key features from signals.</a:t>
            </a:r>
          </a:p>
          <a:p>
            <a:r>
              <a:rPr lang="en-US" sz="2000" b="0" i="0" dirty="0">
                <a:solidFill>
                  <a:srgbClr val="212121"/>
                </a:solidFill>
                <a:effectLst/>
                <a:latin typeface="Roboto" panose="02000000000000000000" pitchFamily="2" charset="0"/>
              </a:rPr>
              <a:t>Time-frequency transformations, such as the short-time Fourier transform (STFT) can be used as signal representations for training data in machine learning and deep learning models.</a:t>
            </a:r>
          </a:p>
          <a:p>
            <a:r>
              <a:rPr lang="en-US" sz="2000" b="0" i="0" dirty="0">
                <a:solidFill>
                  <a:srgbClr val="212121"/>
                </a:solidFill>
                <a:effectLst/>
                <a:latin typeface="Roboto" panose="02000000000000000000" pitchFamily="2" charset="0"/>
              </a:rPr>
              <a:t>Automatic feature extraction techniques like wavelet scattering can be used to reduce dimensionality and extract important features.</a:t>
            </a:r>
          </a:p>
          <a:p>
            <a:r>
              <a:rPr lang="en-US" sz="2000" b="0" i="0" dirty="0">
                <a:solidFill>
                  <a:srgbClr val="212121"/>
                </a:solidFill>
                <a:effectLst/>
                <a:latin typeface="Roboto" panose="02000000000000000000" pitchFamily="2" charset="0"/>
              </a:rPr>
              <a:t>These features can be used directly for diagnosis or as input to machine learning and deep learning classifiers.</a:t>
            </a:r>
            <a:endParaRPr lang="en-IN" sz="2000" dirty="0"/>
          </a:p>
        </p:txBody>
      </p:sp>
      <p:pic>
        <p:nvPicPr>
          <p:cNvPr id="3074" name="Picture 2" descr="Time-frequency analysis used to extract features from ECG signals for classification.">
            <a:extLst>
              <a:ext uri="{FF2B5EF4-FFF2-40B4-BE49-F238E27FC236}">
                <a16:creationId xmlns:a16="http://schemas.microsoft.com/office/drawing/2014/main" id="{963EBBE6-13AF-5657-4D9A-F9C37925F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472" y="4168878"/>
            <a:ext cx="84201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32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553</Words>
  <Application>Microsoft Office PowerPoint</Application>
  <PresentationFormat>Widescreen</PresentationFormat>
  <Paragraphs>41</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Google Sans</vt:lpstr>
      <vt:lpstr>Roboto</vt:lpstr>
      <vt:lpstr>Office Theme</vt:lpstr>
      <vt:lpstr>PowerPoint Presentation</vt:lpstr>
      <vt:lpstr>Bio Medical Signal Processing:</vt:lpstr>
      <vt:lpstr>Bio Medical Signal Processing:</vt:lpstr>
      <vt:lpstr>Signal Acquisition:</vt:lpstr>
      <vt:lpstr>Signal Visualization and Annotation:</vt:lpstr>
      <vt:lpstr>Artifact Removal and Signal Filtering:</vt:lpstr>
      <vt:lpstr>Feature Extraction: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Himanish Rajan</cp:lastModifiedBy>
  <cp:revision>2</cp:revision>
  <dcterms:modified xsi:type="dcterms:W3CDTF">2023-12-31T08:34:10Z</dcterms:modified>
</cp:coreProperties>
</file>