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158B88D4-938B-46F0-98BC-2E3A28E502F3}">
          <p14:sldIdLst>
            <p14:sldId id="256"/>
          </p14:sldIdLst>
        </p14:section>
        <p14:section name="Pixel" id="{29337601-6031-4468-A4AC-8DB15A2253AE}">
          <p14:sldIdLst>
            <p14:sldId id="263"/>
          </p14:sldIdLst>
        </p14:section>
        <p14:section name="Colour Models" id="{91B043D6-AADA-4AC3-850F-C0A0BDC6129C}">
          <p14:sldIdLst>
            <p14:sldId id="257"/>
            <p14:sldId id="258"/>
            <p14:sldId id="259"/>
            <p14:sldId id="260"/>
            <p14:sldId id="261"/>
            <p14:sldId id="262"/>
          </p14:sldIdLst>
        </p14:section>
        <p14:section name="Image File Formats" id="{B7628F7E-7960-4F60-9B62-9240D208F0B3}">
          <p14:sldIdLst>
            <p14:sldId id="264"/>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6D550-961A-4FEC-BABF-EA8FC6368781}" type="datetimeFigureOut">
              <a:rPr lang="en-IN" smtClean="0"/>
              <a:t>02-01-2024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8D187-783C-48A6-A205-CAD67EAD2CFF}" type="slidenum">
              <a:rPr lang="en-IN" smtClean="0"/>
              <a:t>‹#›</a:t>
            </a:fld>
            <a:endParaRPr lang="en-IN"/>
          </a:p>
        </p:txBody>
      </p:sp>
    </p:spTree>
    <p:extLst>
      <p:ext uri="{BB962C8B-B14F-4D97-AF65-F5344CB8AC3E}">
        <p14:creationId xmlns:p14="http://schemas.microsoft.com/office/powerpoint/2010/main" val="367296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a:t>
            </a:r>
            <a:r>
              <a:rPr lang="en-US" dirty="0" err="1"/>
              <a:t>Refernce</a:t>
            </a:r>
            <a:r>
              <a:rPr lang="en-US" dirty="0"/>
              <a:t>: https://en.wikipedia.org/wiki/Pixel#:~:text=Each%20pixel%20is%20made%20up,in%20a%20fixed%20native%20resolution.</a:t>
            </a:r>
            <a:endParaRPr lang="en-IN" dirty="0"/>
          </a:p>
        </p:txBody>
      </p:sp>
      <p:sp>
        <p:nvSpPr>
          <p:cNvPr id="4" name="Slide Number Placeholder 3"/>
          <p:cNvSpPr>
            <a:spLocks noGrp="1"/>
          </p:cNvSpPr>
          <p:nvPr>
            <p:ph type="sldNum" sz="quarter" idx="5"/>
          </p:nvPr>
        </p:nvSpPr>
        <p:spPr/>
        <p:txBody>
          <a:bodyPr/>
          <a:lstStyle/>
          <a:p>
            <a:fld id="{45F8D187-783C-48A6-A205-CAD67EAD2CFF}" type="slidenum">
              <a:rPr lang="en-IN" smtClean="0"/>
              <a:t>2</a:t>
            </a:fld>
            <a:endParaRPr lang="en-IN"/>
          </a:p>
        </p:txBody>
      </p:sp>
    </p:spTree>
    <p:extLst>
      <p:ext uri="{BB962C8B-B14F-4D97-AF65-F5344CB8AC3E}">
        <p14:creationId xmlns:p14="http://schemas.microsoft.com/office/powerpoint/2010/main" val="192498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Reference: https://www.geeksforgeeks.org/difference-between-rgb-cmyk-hsv-and-yiq-color-models/</a:t>
            </a:r>
            <a:endParaRPr lang="en-IN" dirty="0"/>
          </a:p>
        </p:txBody>
      </p:sp>
      <p:sp>
        <p:nvSpPr>
          <p:cNvPr id="4" name="Slide Number Placeholder 3"/>
          <p:cNvSpPr>
            <a:spLocks noGrp="1"/>
          </p:cNvSpPr>
          <p:nvPr>
            <p:ph type="sldNum" sz="quarter" idx="5"/>
          </p:nvPr>
        </p:nvSpPr>
        <p:spPr/>
        <p:txBody>
          <a:bodyPr/>
          <a:lstStyle/>
          <a:p>
            <a:fld id="{45F8D187-783C-48A6-A205-CAD67EAD2CFF}" type="slidenum">
              <a:rPr lang="en-IN" smtClean="0"/>
              <a:t>4</a:t>
            </a:fld>
            <a:endParaRPr lang="en-IN"/>
          </a:p>
        </p:txBody>
      </p:sp>
    </p:spTree>
    <p:extLst>
      <p:ext uri="{BB962C8B-B14F-4D97-AF65-F5344CB8AC3E}">
        <p14:creationId xmlns:p14="http://schemas.microsoft.com/office/powerpoint/2010/main" val="2546555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Reference: https://www.geeksforgeeks.org/difference-between-rgb-cmyk-hsv-and-yiq-color-models/</a:t>
            </a:r>
            <a:endParaRPr lang="en-IN" dirty="0"/>
          </a:p>
        </p:txBody>
      </p:sp>
      <p:sp>
        <p:nvSpPr>
          <p:cNvPr id="4" name="Slide Number Placeholder 3"/>
          <p:cNvSpPr>
            <a:spLocks noGrp="1"/>
          </p:cNvSpPr>
          <p:nvPr>
            <p:ph type="sldNum" sz="quarter" idx="5"/>
          </p:nvPr>
        </p:nvSpPr>
        <p:spPr/>
        <p:txBody>
          <a:bodyPr/>
          <a:lstStyle/>
          <a:p>
            <a:fld id="{45F8D187-783C-48A6-A205-CAD67EAD2CFF}" type="slidenum">
              <a:rPr lang="en-IN" smtClean="0"/>
              <a:t>5</a:t>
            </a:fld>
            <a:endParaRPr lang="en-IN"/>
          </a:p>
        </p:txBody>
      </p:sp>
    </p:spTree>
    <p:extLst>
      <p:ext uri="{BB962C8B-B14F-4D97-AF65-F5344CB8AC3E}">
        <p14:creationId xmlns:p14="http://schemas.microsoft.com/office/powerpoint/2010/main" val="1822786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Reference: https://www.geeksforgeeks.org/difference-between-rgb-cmyk-hsv-and-yiq-color-models/</a:t>
            </a:r>
            <a:endParaRPr lang="en-IN" dirty="0"/>
          </a:p>
        </p:txBody>
      </p:sp>
      <p:sp>
        <p:nvSpPr>
          <p:cNvPr id="4" name="Slide Number Placeholder 3"/>
          <p:cNvSpPr>
            <a:spLocks noGrp="1"/>
          </p:cNvSpPr>
          <p:nvPr>
            <p:ph type="sldNum" sz="quarter" idx="5"/>
          </p:nvPr>
        </p:nvSpPr>
        <p:spPr/>
        <p:txBody>
          <a:bodyPr/>
          <a:lstStyle/>
          <a:p>
            <a:fld id="{45F8D187-783C-48A6-A205-CAD67EAD2CFF}" type="slidenum">
              <a:rPr lang="en-IN" smtClean="0"/>
              <a:t>6</a:t>
            </a:fld>
            <a:endParaRPr lang="en-IN"/>
          </a:p>
        </p:txBody>
      </p:sp>
    </p:spTree>
    <p:extLst>
      <p:ext uri="{BB962C8B-B14F-4D97-AF65-F5344CB8AC3E}">
        <p14:creationId xmlns:p14="http://schemas.microsoft.com/office/powerpoint/2010/main" val="381050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Reference: https://www.geeksforgeeks.org/difference-between-rgb-cmyk-hsv-and-yiq-color-models/</a:t>
            </a:r>
            <a:endParaRPr lang="en-IN" dirty="0"/>
          </a:p>
        </p:txBody>
      </p:sp>
      <p:sp>
        <p:nvSpPr>
          <p:cNvPr id="4" name="Slide Number Placeholder 3"/>
          <p:cNvSpPr>
            <a:spLocks noGrp="1"/>
          </p:cNvSpPr>
          <p:nvPr>
            <p:ph type="sldNum" sz="quarter" idx="5"/>
          </p:nvPr>
        </p:nvSpPr>
        <p:spPr/>
        <p:txBody>
          <a:bodyPr/>
          <a:lstStyle/>
          <a:p>
            <a:fld id="{45F8D187-783C-48A6-A205-CAD67EAD2CFF}" type="slidenum">
              <a:rPr lang="en-IN" smtClean="0"/>
              <a:t>8</a:t>
            </a:fld>
            <a:endParaRPr lang="en-IN"/>
          </a:p>
        </p:txBody>
      </p:sp>
    </p:spTree>
    <p:extLst>
      <p:ext uri="{BB962C8B-B14F-4D97-AF65-F5344CB8AC3E}">
        <p14:creationId xmlns:p14="http://schemas.microsoft.com/office/powerpoint/2010/main" val="3063639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7CA7-7C4A-E148-2FB5-4595A88EBF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964EB3-B841-7869-A06D-8385368D42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3178A9-CC2D-8C63-F2C3-A1AA386247EC}"/>
              </a:ext>
            </a:extLst>
          </p:cNvPr>
          <p:cNvSpPr>
            <a:spLocks noGrp="1"/>
          </p:cNvSpPr>
          <p:nvPr>
            <p:ph type="dt" sz="half" idx="10"/>
          </p:nvPr>
        </p:nvSpPr>
        <p:spPr/>
        <p:txBody>
          <a:bodyPr/>
          <a:lstStyle/>
          <a:p>
            <a:fld id="{9BD76F8A-639D-4E64-AB69-71BE10DF6E71}" type="datetimeFigureOut">
              <a:rPr lang="en-IN" smtClean="0"/>
              <a:t>02-01-2024</a:t>
            </a:fld>
            <a:endParaRPr lang="en-IN"/>
          </a:p>
        </p:txBody>
      </p:sp>
      <p:sp>
        <p:nvSpPr>
          <p:cNvPr id="5" name="Footer Placeholder 4">
            <a:extLst>
              <a:ext uri="{FF2B5EF4-FFF2-40B4-BE49-F238E27FC236}">
                <a16:creationId xmlns:a16="http://schemas.microsoft.com/office/drawing/2014/main" id="{861C784C-3343-E3D8-16A7-B2D2DB526C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010912-A61B-AD47-7829-12AD13AEBAD2}"/>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378791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CCEF-84F5-08C9-3F90-4FE762CE0A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C6F9C7-EAA7-67EE-2231-DBEA7D7F0F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E69952-ECC8-8482-DD34-EB851360226D}"/>
              </a:ext>
            </a:extLst>
          </p:cNvPr>
          <p:cNvSpPr>
            <a:spLocks noGrp="1"/>
          </p:cNvSpPr>
          <p:nvPr>
            <p:ph type="dt" sz="half" idx="10"/>
          </p:nvPr>
        </p:nvSpPr>
        <p:spPr/>
        <p:txBody>
          <a:bodyPr/>
          <a:lstStyle/>
          <a:p>
            <a:fld id="{9BD76F8A-639D-4E64-AB69-71BE10DF6E71}" type="datetimeFigureOut">
              <a:rPr lang="en-IN" smtClean="0"/>
              <a:t>02-01-2024</a:t>
            </a:fld>
            <a:endParaRPr lang="en-IN"/>
          </a:p>
        </p:txBody>
      </p:sp>
      <p:sp>
        <p:nvSpPr>
          <p:cNvPr id="5" name="Footer Placeholder 4">
            <a:extLst>
              <a:ext uri="{FF2B5EF4-FFF2-40B4-BE49-F238E27FC236}">
                <a16:creationId xmlns:a16="http://schemas.microsoft.com/office/drawing/2014/main" id="{333657C3-3400-58D0-5385-1DF3DEBEF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71718-54DD-1E9B-26C1-502DB3A6966B}"/>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01163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7CCD2-DC7F-1489-221F-186F70D232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48379B-2BF5-046C-D0D3-7A485376C2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53193F-92FD-877C-2239-D9BF640AEAEA}"/>
              </a:ext>
            </a:extLst>
          </p:cNvPr>
          <p:cNvSpPr>
            <a:spLocks noGrp="1"/>
          </p:cNvSpPr>
          <p:nvPr>
            <p:ph type="dt" sz="half" idx="10"/>
          </p:nvPr>
        </p:nvSpPr>
        <p:spPr/>
        <p:txBody>
          <a:bodyPr/>
          <a:lstStyle/>
          <a:p>
            <a:fld id="{9BD76F8A-639D-4E64-AB69-71BE10DF6E71}" type="datetimeFigureOut">
              <a:rPr lang="en-IN" smtClean="0"/>
              <a:t>02-01-2024</a:t>
            </a:fld>
            <a:endParaRPr lang="en-IN"/>
          </a:p>
        </p:txBody>
      </p:sp>
      <p:sp>
        <p:nvSpPr>
          <p:cNvPr id="5" name="Footer Placeholder 4">
            <a:extLst>
              <a:ext uri="{FF2B5EF4-FFF2-40B4-BE49-F238E27FC236}">
                <a16:creationId xmlns:a16="http://schemas.microsoft.com/office/drawing/2014/main" id="{867111E8-1106-754E-5237-375AC053F9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6D5B5-6721-777F-9B7C-04AA0BC161EE}"/>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77335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D67B-3DC2-1EA8-58EF-329F0B1719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F4610C-347D-1DE8-A5D2-E973C5734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F8D99-1EDA-2850-FB7D-39D05AFC8143}"/>
              </a:ext>
            </a:extLst>
          </p:cNvPr>
          <p:cNvSpPr>
            <a:spLocks noGrp="1"/>
          </p:cNvSpPr>
          <p:nvPr>
            <p:ph type="dt" sz="half" idx="10"/>
          </p:nvPr>
        </p:nvSpPr>
        <p:spPr/>
        <p:txBody>
          <a:bodyPr/>
          <a:lstStyle/>
          <a:p>
            <a:fld id="{9BD76F8A-639D-4E64-AB69-71BE10DF6E71}" type="datetimeFigureOut">
              <a:rPr lang="en-IN" smtClean="0"/>
              <a:t>02-01-2024</a:t>
            </a:fld>
            <a:endParaRPr lang="en-IN"/>
          </a:p>
        </p:txBody>
      </p:sp>
      <p:sp>
        <p:nvSpPr>
          <p:cNvPr id="5" name="Footer Placeholder 4">
            <a:extLst>
              <a:ext uri="{FF2B5EF4-FFF2-40B4-BE49-F238E27FC236}">
                <a16:creationId xmlns:a16="http://schemas.microsoft.com/office/drawing/2014/main" id="{C7D97536-7CAE-E240-6D5E-BFA1100E38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7DA77-608B-0BC0-4532-F399C48784D3}"/>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64772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00AC-DE6A-B942-0DFF-D3FA6C5005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5BEF7B-6D52-F931-FEA9-917F6246C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549FEA-A417-6745-A501-D698D0CFF6D6}"/>
              </a:ext>
            </a:extLst>
          </p:cNvPr>
          <p:cNvSpPr>
            <a:spLocks noGrp="1"/>
          </p:cNvSpPr>
          <p:nvPr>
            <p:ph type="dt" sz="half" idx="10"/>
          </p:nvPr>
        </p:nvSpPr>
        <p:spPr/>
        <p:txBody>
          <a:bodyPr/>
          <a:lstStyle/>
          <a:p>
            <a:fld id="{9BD76F8A-639D-4E64-AB69-71BE10DF6E71}" type="datetimeFigureOut">
              <a:rPr lang="en-IN" smtClean="0"/>
              <a:t>02-01-2024</a:t>
            </a:fld>
            <a:endParaRPr lang="en-IN"/>
          </a:p>
        </p:txBody>
      </p:sp>
      <p:sp>
        <p:nvSpPr>
          <p:cNvPr id="5" name="Footer Placeholder 4">
            <a:extLst>
              <a:ext uri="{FF2B5EF4-FFF2-40B4-BE49-F238E27FC236}">
                <a16:creationId xmlns:a16="http://schemas.microsoft.com/office/drawing/2014/main" id="{C465B9D7-FD87-92D8-FDEB-7575578D62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F5EA79-0815-84C3-5AF6-AC5C306E33AC}"/>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67323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21E5-8157-FEE5-046D-945112C7A1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A38FA7-D4CC-63D9-AA81-408C9FD042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155BC2-A63D-B038-B2D5-CB13A760D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DEA356-295E-2DE2-4B79-90F2993A5D83}"/>
              </a:ext>
            </a:extLst>
          </p:cNvPr>
          <p:cNvSpPr>
            <a:spLocks noGrp="1"/>
          </p:cNvSpPr>
          <p:nvPr>
            <p:ph type="dt" sz="half" idx="10"/>
          </p:nvPr>
        </p:nvSpPr>
        <p:spPr/>
        <p:txBody>
          <a:bodyPr/>
          <a:lstStyle/>
          <a:p>
            <a:fld id="{9BD76F8A-639D-4E64-AB69-71BE10DF6E71}" type="datetimeFigureOut">
              <a:rPr lang="en-IN" smtClean="0"/>
              <a:t>02-01-2024</a:t>
            </a:fld>
            <a:endParaRPr lang="en-IN"/>
          </a:p>
        </p:txBody>
      </p:sp>
      <p:sp>
        <p:nvSpPr>
          <p:cNvPr id="6" name="Footer Placeholder 5">
            <a:extLst>
              <a:ext uri="{FF2B5EF4-FFF2-40B4-BE49-F238E27FC236}">
                <a16:creationId xmlns:a16="http://schemas.microsoft.com/office/drawing/2014/main" id="{5AE0A8B3-D478-CB9C-E242-315F9C461C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F7092A-18CA-6525-CC48-E6833D643397}"/>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95802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166B-0CB9-6983-099E-B9FC99A6F6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055C27-7CCB-7B38-28B4-EEA229482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573819-D52D-8A28-ECD8-9A323C3971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F78BEE-019F-D600-C0EA-D1B07A1018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B307C5-21F0-47BF-BB31-F8A97F470E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6DE8A8-CAB4-A145-17C8-A9A297D3A7A2}"/>
              </a:ext>
            </a:extLst>
          </p:cNvPr>
          <p:cNvSpPr>
            <a:spLocks noGrp="1"/>
          </p:cNvSpPr>
          <p:nvPr>
            <p:ph type="dt" sz="half" idx="10"/>
          </p:nvPr>
        </p:nvSpPr>
        <p:spPr/>
        <p:txBody>
          <a:bodyPr/>
          <a:lstStyle/>
          <a:p>
            <a:fld id="{9BD76F8A-639D-4E64-AB69-71BE10DF6E71}" type="datetimeFigureOut">
              <a:rPr lang="en-IN" smtClean="0"/>
              <a:t>02-01-2024</a:t>
            </a:fld>
            <a:endParaRPr lang="en-IN"/>
          </a:p>
        </p:txBody>
      </p:sp>
      <p:sp>
        <p:nvSpPr>
          <p:cNvPr id="8" name="Footer Placeholder 7">
            <a:extLst>
              <a:ext uri="{FF2B5EF4-FFF2-40B4-BE49-F238E27FC236}">
                <a16:creationId xmlns:a16="http://schemas.microsoft.com/office/drawing/2014/main" id="{B677D98E-4C1C-3EA6-7371-8996A33EBD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B48F9D-18DB-CC09-957C-7653480BBA81}"/>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83182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1E85E-2004-8086-8260-C6A9CF3137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A2716F-E3F2-42CC-92C1-593059452858}"/>
              </a:ext>
            </a:extLst>
          </p:cNvPr>
          <p:cNvSpPr>
            <a:spLocks noGrp="1"/>
          </p:cNvSpPr>
          <p:nvPr>
            <p:ph type="dt" sz="half" idx="10"/>
          </p:nvPr>
        </p:nvSpPr>
        <p:spPr/>
        <p:txBody>
          <a:bodyPr/>
          <a:lstStyle/>
          <a:p>
            <a:fld id="{9BD76F8A-639D-4E64-AB69-71BE10DF6E71}" type="datetimeFigureOut">
              <a:rPr lang="en-IN" smtClean="0"/>
              <a:t>02-01-2024</a:t>
            </a:fld>
            <a:endParaRPr lang="en-IN"/>
          </a:p>
        </p:txBody>
      </p:sp>
      <p:sp>
        <p:nvSpPr>
          <p:cNvPr id="4" name="Footer Placeholder 3">
            <a:extLst>
              <a:ext uri="{FF2B5EF4-FFF2-40B4-BE49-F238E27FC236}">
                <a16:creationId xmlns:a16="http://schemas.microsoft.com/office/drawing/2014/main" id="{B4F1966D-BE18-9CAA-8408-E3A015A31B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3E82CF-C55F-32B5-D30A-69160F158779}"/>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975883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935AD6-4E2C-99DA-54F7-1C8E29B868FA}"/>
              </a:ext>
            </a:extLst>
          </p:cNvPr>
          <p:cNvSpPr>
            <a:spLocks noGrp="1"/>
          </p:cNvSpPr>
          <p:nvPr>
            <p:ph type="dt" sz="half" idx="10"/>
          </p:nvPr>
        </p:nvSpPr>
        <p:spPr/>
        <p:txBody>
          <a:bodyPr/>
          <a:lstStyle/>
          <a:p>
            <a:fld id="{9BD76F8A-639D-4E64-AB69-71BE10DF6E71}" type="datetimeFigureOut">
              <a:rPr lang="en-IN" smtClean="0"/>
              <a:t>02-01-2024</a:t>
            </a:fld>
            <a:endParaRPr lang="en-IN"/>
          </a:p>
        </p:txBody>
      </p:sp>
      <p:sp>
        <p:nvSpPr>
          <p:cNvPr id="3" name="Footer Placeholder 2">
            <a:extLst>
              <a:ext uri="{FF2B5EF4-FFF2-40B4-BE49-F238E27FC236}">
                <a16:creationId xmlns:a16="http://schemas.microsoft.com/office/drawing/2014/main" id="{C87299FA-F81D-79B1-8496-2574C691A7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AFACE7-1B10-197A-DA4A-DF3E0598402D}"/>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1186680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9816-D71A-952D-0299-5B6B21015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3A07F8-58FE-9AA8-0414-58482A9E2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176CB0-36C2-0485-73CA-607F712BA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CFD1D-C88C-E532-0645-DF00FE8CD6F1}"/>
              </a:ext>
            </a:extLst>
          </p:cNvPr>
          <p:cNvSpPr>
            <a:spLocks noGrp="1"/>
          </p:cNvSpPr>
          <p:nvPr>
            <p:ph type="dt" sz="half" idx="10"/>
          </p:nvPr>
        </p:nvSpPr>
        <p:spPr/>
        <p:txBody>
          <a:bodyPr/>
          <a:lstStyle/>
          <a:p>
            <a:fld id="{9BD76F8A-639D-4E64-AB69-71BE10DF6E71}" type="datetimeFigureOut">
              <a:rPr lang="en-IN" smtClean="0"/>
              <a:t>02-01-2024</a:t>
            </a:fld>
            <a:endParaRPr lang="en-IN"/>
          </a:p>
        </p:txBody>
      </p:sp>
      <p:sp>
        <p:nvSpPr>
          <p:cNvPr id="6" name="Footer Placeholder 5">
            <a:extLst>
              <a:ext uri="{FF2B5EF4-FFF2-40B4-BE49-F238E27FC236}">
                <a16:creationId xmlns:a16="http://schemas.microsoft.com/office/drawing/2014/main" id="{99B42BA2-47AB-2B56-694B-7F788C0174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B27D62-4180-BE19-FB59-CD3ACD04B809}"/>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101245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FFBB1-02E9-AD95-A8A6-1D8EFF9809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151BAD-C932-CEA6-2A98-12C2F3847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FD9094-B0CB-2EA8-5A20-231FE2EAE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3CEA3-46FF-F0F6-66F5-BEE169DBFF96}"/>
              </a:ext>
            </a:extLst>
          </p:cNvPr>
          <p:cNvSpPr>
            <a:spLocks noGrp="1"/>
          </p:cNvSpPr>
          <p:nvPr>
            <p:ph type="dt" sz="half" idx="10"/>
          </p:nvPr>
        </p:nvSpPr>
        <p:spPr/>
        <p:txBody>
          <a:bodyPr/>
          <a:lstStyle/>
          <a:p>
            <a:fld id="{9BD76F8A-639D-4E64-AB69-71BE10DF6E71}" type="datetimeFigureOut">
              <a:rPr lang="en-IN" smtClean="0"/>
              <a:t>02-01-2024</a:t>
            </a:fld>
            <a:endParaRPr lang="en-IN"/>
          </a:p>
        </p:txBody>
      </p:sp>
      <p:sp>
        <p:nvSpPr>
          <p:cNvPr id="6" name="Footer Placeholder 5">
            <a:extLst>
              <a:ext uri="{FF2B5EF4-FFF2-40B4-BE49-F238E27FC236}">
                <a16:creationId xmlns:a16="http://schemas.microsoft.com/office/drawing/2014/main" id="{6B6D74F4-142E-4B6A-B75E-C0317F0D49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005AC4-8FD5-7F8B-6273-0EEA927ED666}"/>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3467266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22DBA-48A6-9316-4F0C-4AEAB52C81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4C6670-ED0B-C1C5-DDF1-8F7BE48AF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DC82CB-1AD1-A814-8188-5FEB327336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76F8A-639D-4E64-AB69-71BE10DF6E71}" type="datetimeFigureOut">
              <a:rPr lang="en-IN" smtClean="0"/>
              <a:t>02-01-2024</a:t>
            </a:fld>
            <a:endParaRPr lang="en-IN"/>
          </a:p>
        </p:txBody>
      </p:sp>
      <p:sp>
        <p:nvSpPr>
          <p:cNvPr id="5" name="Footer Placeholder 4">
            <a:extLst>
              <a:ext uri="{FF2B5EF4-FFF2-40B4-BE49-F238E27FC236}">
                <a16:creationId xmlns:a16="http://schemas.microsoft.com/office/drawing/2014/main" id="{B96B2EAC-32A4-EECE-1C7F-B52052F75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072689-9493-3DC8-0D34-F75D3BB53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B5860-B7A0-49F3-B100-054EB5EAA40E}" type="slidenum">
              <a:rPr lang="en-IN" smtClean="0"/>
              <a:t>‹#›</a:t>
            </a:fld>
            <a:endParaRPr lang="en-IN"/>
          </a:p>
        </p:txBody>
      </p:sp>
    </p:spTree>
    <p:extLst>
      <p:ext uri="{BB962C8B-B14F-4D97-AF65-F5344CB8AC3E}">
        <p14:creationId xmlns:p14="http://schemas.microsoft.com/office/powerpoint/2010/main" val="1759146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39CE21F-247B-A977-3BCD-4D9944CEF597}"/>
              </a:ext>
            </a:extLst>
          </p:cNvPr>
          <p:cNvGrpSpPr/>
          <p:nvPr/>
        </p:nvGrpSpPr>
        <p:grpSpPr>
          <a:xfrm>
            <a:off x="0" y="0"/>
            <a:ext cx="12192000" cy="6858000"/>
            <a:chOff x="-7189" y="0"/>
            <a:chExt cx="12206377" cy="6858000"/>
          </a:xfrm>
        </p:grpSpPr>
        <p:pic>
          <p:nvPicPr>
            <p:cNvPr id="6" name="Picture 2" descr="Digital Image Processing | Application of Digital Image Processing">
              <a:extLst>
                <a:ext uri="{FF2B5EF4-FFF2-40B4-BE49-F238E27FC236}">
                  <a16:creationId xmlns:a16="http://schemas.microsoft.com/office/drawing/2014/main" id="{ABF76B04-085E-F79B-5AEC-8006BF029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9" y="0"/>
              <a:ext cx="12206377" cy="6858000"/>
            </a:xfrm>
            <a:prstGeom prst="rect">
              <a:avLst/>
            </a:prstGeom>
            <a:solidFill>
              <a:schemeClr val="tx1"/>
            </a:solidFill>
          </p:spPr>
        </p:pic>
        <p:sp>
          <p:nvSpPr>
            <p:cNvPr id="7" name="Rectangle 6">
              <a:extLst>
                <a:ext uri="{FF2B5EF4-FFF2-40B4-BE49-F238E27FC236}">
                  <a16:creationId xmlns:a16="http://schemas.microsoft.com/office/drawing/2014/main" id="{B528A0A6-CBF3-8E4E-CB61-458B4137109C}"/>
                </a:ext>
              </a:extLst>
            </p:cNvPr>
            <p:cNvSpPr/>
            <p:nvPr/>
          </p:nvSpPr>
          <p:spPr>
            <a:xfrm>
              <a:off x="9910916" y="6440129"/>
              <a:ext cx="2163097" cy="33429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12675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A1D9-A33C-E5F8-F838-65C084B20461}"/>
              </a:ext>
            </a:extLst>
          </p:cNvPr>
          <p:cNvSpPr>
            <a:spLocks noGrp="1"/>
          </p:cNvSpPr>
          <p:nvPr>
            <p:ph type="title"/>
          </p:nvPr>
        </p:nvSpPr>
        <p:spPr>
          <a:xfrm>
            <a:off x="838200" y="365126"/>
            <a:ext cx="10515600" cy="824578"/>
          </a:xfrm>
        </p:spPr>
        <p:txBody>
          <a:bodyPr/>
          <a:lstStyle/>
          <a:p>
            <a:r>
              <a:rPr lang="en-US" sz="4400" b="1" dirty="0"/>
              <a:t>Image File Formats:</a:t>
            </a:r>
            <a:endParaRPr lang="en-IN" dirty="0"/>
          </a:p>
        </p:txBody>
      </p:sp>
      <p:sp>
        <p:nvSpPr>
          <p:cNvPr id="3" name="Content Placeholder 2">
            <a:extLst>
              <a:ext uri="{FF2B5EF4-FFF2-40B4-BE49-F238E27FC236}">
                <a16:creationId xmlns:a16="http://schemas.microsoft.com/office/drawing/2014/main" id="{0493A605-1145-41BA-A79F-61A9D90FD218}"/>
              </a:ext>
            </a:extLst>
          </p:cNvPr>
          <p:cNvSpPr>
            <a:spLocks noGrp="1"/>
          </p:cNvSpPr>
          <p:nvPr>
            <p:ph idx="1"/>
          </p:nvPr>
        </p:nvSpPr>
        <p:spPr>
          <a:xfrm>
            <a:off x="838200" y="1297859"/>
            <a:ext cx="5002161" cy="4336025"/>
          </a:xfrm>
        </p:spPr>
        <p:txBody>
          <a:bodyPr>
            <a:normAutofit/>
          </a:bodyPr>
          <a:lstStyle/>
          <a:p>
            <a:r>
              <a:rPr lang="en-US" b="0" i="0" dirty="0">
                <a:solidFill>
                  <a:srgbClr val="2C2C2C"/>
                </a:solidFill>
                <a:effectLst/>
                <a:latin typeface="Adobe Clean"/>
              </a:rPr>
              <a:t>The most common image file formats include</a:t>
            </a:r>
          </a:p>
          <a:p>
            <a:pPr lvl="1"/>
            <a:r>
              <a:rPr lang="en-US" b="0" i="0" dirty="0">
                <a:solidFill>
                  <a:srgbClr val="2C2C2C"/>
                </a:solidFill>
                <a:effectLst/>
                <a:latin typeface="Adobe Clean"/>
              </a:rPr>
              <a:t>JPEG,</a:t>
            </a:r>
          </a:p>
          <a:p>
            <a:pPr lvl="1"/>
            <a:r>
              <a:rPr lang="en-US" b="0" i="0" dirty="0">
                <a:solidFill>
                  <a:srgbClr val="2C2C2C"/>
                </a:solidFill>
                <a:effectLst/>
                <a:latin typeface="Adobe Clean"/>
              </a:rPr>
              <a:t>GIF, </a:t>
            </a:r>
          </a:p>
          <a:p>
            <a:pPr lvl="1"/>
            <a:r>
              <a:rPr lang="en-US" b="0" i="0" dirty="0">
                <a:solidFill>
                  <a:srgbClr val="2C2C2C"/>
                </a:solidFill>
                <a:effectLst/>
                <a:latin typeface="Adobe Clean"/>
              </a:rPr>
              <a:t>PNG,</a:t>
            </a:r>
          </a:p>
          <a:p>
            <a:pPr lvl="1"/>
            <a:r>
              <a:rPr lang="en-US" b="0" i="0" dirty="0">
                <a:solidFill>
                  <a:srgbClr val="2C2C2C"/>
                </a:solidFill>
                <a:effectLst/>
                <a:latin typeface="Adobe Clean"/>
              </a:rPr>
              <a:t>TIFF,</a:t>
            </a:r>
          </a:p>
          <a:p>
            <a:pPr lvl="1"/>
            <a:r>
              <a:rPr lang="en-US" b="0" i="0" dirty="0">
                <a:solidFill>
                  <a:srgbClr val="2C2C2C"/>
                </a:solidFill>
                <a:effectLst/>
                <a:latin typeface="Adobe Clean"/>
              </a:rPr>
              <a:t>BMP and</a:t>
            </a:r>
            <a:endParaRPr lang="en-US" dirty="0">
              <a:solidFill>
                <a:srgbClr val="2C2C2C"/>
              </a:solidFill>
              <a:latin typeface="Adobe Clean"/>
            </a:endParaRPr>
          </a:p>
          <a:p>
            <a:pPr lvl="1"/>
            <a:r>
              <a:rPr lang="en-US" b="0" i="0" dirty="0">
                <a:solidFill>
                  <a:srgbClr val="2C2C2C"/>
                </a:solidFill>
                <a:effectLst/>
                <a:latin typeface="Adobe Clean"/>
              </a:rPr>
              <a:t>PDF</a:t>
            </a:r>
            <a:endParaRPr lang="en-IN" dirty="0"/>
          </a:p>
        </p:txBody>
      </p:sp>
      <p:sp>
        <p:nvSpPr>
          <p:cNvPr id="4" name="TextBox 3">
            <a:extLst>
              <a:ext uri="{FF2B5EF4-FFF2-40B4-BE49-F238E27FC236}">
                <a16:creationId xmlns:a16="http://schemas.microsoft.com/office/drawing/2014/main" id="{AC2BBA25-13C5-9FF7-2AC5-CE9DBED8C07F}"/>
              </a:ext>
            </a:extLst>
          </p:cNvPr>
          <p:cNvSpPr txBox="1"/>
          <p:nvPr/>
        </p:nvSpPr>
        <p:spPr>
          <a:xfrm>
            <a:off x="9212826" y="592749"/>
            <a:ext cx="2140974" cy="369332"/>
          </a:xfrm>
          <a:prstGeom prst="rect">
            <a:avLst/>
          </a:prstGeom>
          <a:noFill/>
        </p:spPr>
        <p:txBody>
          <a:bodyPr wrap="square" rtlCol="0">
            <a:spAutoFit/>
          </a:bodyPr>
          <a:lstStyle/>
          <a:p>
            <a:r>
              <a:rPr lang="en-US" dirty="0"/>
              <a:t>Continued…</a:t>
            </a:r>
            <a:endParaRPr lang="en-IN" dirty="0"/>
          </a:p>
        </p:txBody>
      </p:sp>
      <p:pic>
        <p:nvPicPr>
          <p:cNvPr id="7170" name="Picture 2" descr="Graphic File Formats - Where, When and How To Use Them - GoVisually">
            <a:extLst>
              <a:ext uri="{FF2B5EF4-FFF2-40B4-BE49-F238E27FC236}">
                <a16:creationId xmlns:a16="http://schemas.microsoft.com/office/drawing/2014/main" id="{B8E91207-77A7-25E0-74FD-456F240475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309" y="2588580"/>
            <a:ext cx="4137691" cy="232485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file formats Royalty Free Vector Image - VectorStock">
            <a:extLst>
              <a:ext uri="{FF2B5EF4-FFF2-40B4-BE49-F238E27FC236}">
                <a16:creationId xmlns:a16="http://schemas.microsoft.com/office/drawing/2014/main" id="{6F26F0C7-886E-FDD2-44AA-FD4D0B4BB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9274" y="1503548"/>
            <a:ext cx="3364637" cy="3633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690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244E-E438-C7AC-91B0-66750CAD067A}"/>
              </a:ext>
            </a:extLst>
          </p:cNvPr>
          <p:cNvSpPr>
            <a:spLocks noGrp="1"/>
          </p:cNvSpPr>
          <p:nvPr>
            <p:ph type="title"/>
          </p:nvPr>
        </p:nvSpPr>
        <p:spPr>
          <a:xfrm>
            <a:off x="838200" y="609600"/>
            <a:ext cx="9072716" cy="1216025"/>
          </a:xfrm>
        </p:spPr>
        <p:txBody>
          <a:bodyPr>
            <a:normAutofit/>
          </a:bodyPr>
          <a:lstStyle/>
          <a:p>
            <a:r>
              <a:rPr lang="en-US" sz="4000" b="1" i="0" dirty="0">
                <a:solidFill>
                  <a:srgbClr val="2C2C2C"/>
                </a:solidFill>
                <a:effectLst/>
                <a:latin typeface="Adobe Clean"/>
              </a:rPr>
              <a:t>JPEG: Joint Photographic Experts Group</a:t>
            </a:r>
            <a:endParaRPr lang="en-IN" sz="4000" dirty="0"/>
          </a:p>
        </p:txBody>
      </p:sp>
      <p:sp>
        <p:nvSpPr>
          <p:cNvPr id="3" name="Content Placeholder 2">
            <a:extLst>
              <a:ext uri="{FF2B5EF4-FFF2-40B4-BE49-F238E27FC236}">
                <a16:creationId xmlns:a16="http://schemas.microsoft.com/office/drawing/2014/main" id="{06B88052-F2F9-B297-4D52-422300785C71}"/>
              </a:ext>
            </a:extLst>
          </p:cNvPr>
          <p:cNvSpPr>
            <a:spLocks noGrp="1"/>
          </p:cNvSpPr>
          <p:nvPr>
            <p:ph idx="1"/>
          </p:nvPr>
        </p:nvSpPr>
        <p:spPr>
          <a:xfrm>
            <a:off x="838200" y="1825625"/>
            <a:ext cx="5857568" cy="4351338"/>
          </a:xfrm>
        </p:spPr>
        <p:txBody>
          <a:bodyPr/>
          <a:lstStyle/>
          <a:p>
            <a:pPr algn="l"/>
            <a:r>
              <a:rPr lang="en-US" b="0" i="0" dirty="0">
                <a:solidFill>
                  <a:srgbClr val="2C2C2C"/>
                </a:solidFill>
                <a:effectLst/>
                <a:latin typeface="Adobe Clean"/>
              </a:rPr>
              <a:t>JPEG (or JPG) is a lossy image file format, meaning its quality decreases with the file size.</a:t>
            </a:r>
          </a:p>
          <a:p>
            <a:pPr algn="l"/>
            <a:r>
              <a:rPr lang="en-US" b="0" i="0" dirty="0">
                <a:solidFill>
                  <a:srgbClr val="2C2C2C"/>
                </a:solidFill>
                <a:effectLst/>
                <a:latin typeface="Adobe Clean"/>
              </a:rPr>
              <a:t>It’s the best choice for nearly all online images and for some printed photographs and artwork.</a:t>
            </a:r>
          </a:p>
          <a:p>
            <a:pPr algn="l"/>
            <a:r>
              <a:rPr lang="en-US" b="0" i="0" dirty="0">
                <a:solidFill>
                  <a:srgbClr val="2C2C2C"/>
                </a:solidFill>
                <a:effectLst/>
                <a:latin typeface="Adobe Clean"/>
              </a:rPr>
              <a:t>JPEG is your go-to option for adding images to websites and documents.</a:t>
            </a:r>
          </a:p>
          <a:p>
            <a:endParaRPr lang="en-IN" dirty="0"/>
          </a:p>
        </p:txBody>
      </p:sp>
      <p:pic>
        <p:nvPicPr>
          <p:cNvPr id="8194" name="Picture 2" descr="What is JPEG?">
            <a:extLst>
              <a:ext uri="{FF2B5EF4-FFF2-40B4-BE49-F238E27FC236}">
                <a16:creationId xmlns:a16="http://schemas.microsoft.com/office/drawing/2014/main" id="{F9E4CFC3-B5C1-5782-C310-6BEDB31E2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9011" y="2123766"/>
            <a:ext cx="4090675" cy="3220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242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405B-501C-59D7-AAB7-9219B44C7B28}"/>
              </a:ext>
            </a:extLst>
          </p:cNvPr>
          <p:cNvSpPr>
            <a:spLocks noGrp="1"/>
          </p:cNvSpPr>
          <p:nvPr>
            <p:ph type="title"/>
          </p:nvPr>
        </p:nvSpPr>
        <p:spPr>
          <a:xfrm>
            <a:off x="838200" y="365125"/>
            <a:ext cx="10515600" cy="922901"/>
          </a:xfrm>
        </p:spPr>
        <p:txBody>
          <a:bodyPr>
            <a:normAutofit/>
          </a:bodyPr>
          <a:lstStyle/>
          <a:p>
            <a:r>
              <a:rPr lang="en-US" sz="4000" b="1" dirty="0"/>
              <a:t>GIF: Graphics Interface Format</a:t>
            </a:r>
            <a:endParaRPr lang="en-IN" sz="4000" b="1" dirty="0"/>
          </a:p>
        </p:txBody>
      </p:sp>
      <p:sp>
        <p:nvSpPr>
          <p:cNvPr id="3" name="Content Placeholder 2">
            <a:extLst>
              <a:ext uri="{FF2B5EF4-FFF2-40B4-BE49-F238E27FC236}">
                <a16:creationId xmlns:a16="http://schemas.microsoft.com/office/drawing/2014/main" id="{3DD98DE2-B434-AAB2-3652-D4D93CDD049F}"/>
              </a:ext>
            </a:extLst>
          </p:cNvPr>
          <p:cNvSpPr>
            <a:spLocks noGrp="1"/>
          </p:cNvSpPr>
          <p:nvPr>
            <p:ph idx="1"/>
          </p:nvPr>
        </p:nvSpPr>
        <p:spPr>
          <a:xfrm>
            <a:off x="838200" y="1455174"/>
            <a:ext cx="6585155" cy="4721789"/>
          </a:xfrm>
        </p:spPr>
        <p:txBody>
          <a:bodyPr/>
          <a:lstStyle/>
          <a:p>
            <a:r>
              <a:rPr lang="en-US" b="0" i="0" dirty="0">
                <a:solidFill>
                  <a:srgbClr val="2C2C2C"/>
                </a:solidFill>
                <a:effectLst/>
                <a:latin typeface="Adobe Clean"/>
              </a:rPr>
              <a:t>GIF is a lossless, lightweight image file format ideal for small graphics on websites and in emails.</a:t>
            </a:r>
          </a:p>
          <a:p>
            <a:r>
              <a:rPr lang="en-US" b="0" i="0" dirty="0">
                <a:solidFill>
                  <a:srgbClr val="2C2C2C"/>
                </a:solidFill>
                <a:effectLst/>
                <a:latin typeface="Adobe Clean"/>
              </a:rPr>
              <a:t>It supports transparent elements and animated graphics.</a:t>
            </a:r>
          </a:p>
          <a:p>
            <a:r>
              <a:rPr lang="en-US" b="0" i="0" dirty="0">
                <a:solidFill>
                  <a:srgbClr val="2C2C2C"/>
                </a:solidFill>
                <a:effectLst/>
                <a:latin typeface="Adobe Clean"/>
              </a:rPr>
              <a:t>If you see a small animated image on the web, you’re probably looking at a GIF.</a:t>
            </a:r>
          </a:p>
          <a:p>
            <a:r>
              <a:rPr lang="en-US" b="0" i="0" dirty="0">
                <a:solidFill>
                  <a:srgbClr val="2C2C2C"/>
                </a:solidFill>
                <a:effectLst/>
                <a:latin typeface="Adobe Clean"/>
              </a:rPr>
              <a:t>However, GIFs are limited to 256 simultaneous colors, so they can’t achieve photographic quality.</a:t>
            </a:r>
            <a:endParaRPr lang="en-IN" dirty="0"/>
          </a:p>
        </p:txBody>
      </p:sp>
      <p:pic>
        <p:nvPicPr>
          <p:cNvPr id="9218" name="Picture 2" descr="What is GIF (Graphics Interchange Format)?">
            <a:extLst>
              <a:ext uri="{FF2B5EF4-FFF2-40B4-BE49-F238E27FC236}">
                <a16:creationId xmlns:a16="http://schemas.microsoft.com/office/drawing/2014/main" id="{6ABDF36F-B277-D28C-93D3-7C721DE5E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0050" y="1762125"/>
            <a:ext cx="33337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570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D7D7-4129-78E3-F640-F30CD252D007}"/>
              </a:ext>
            </a:extLst>
          </p:cNvPr>
          <p:cNvSpPr>
            <a:spLocks noGrp="1"/>
          </p:cNvSpPr>
          <p:nvPr>
            <p:ph type="title"/>
          </p:nvPr>
        </p:nvSpPr>
        <p:spPr>
          <a:xfrm>
            <a:off x="838200" y="365126"/>
            <a:ext cx="10515600" cy="962230"/>
          </a:xfrm>
        </p:spPr>
        <p:txBody>
          <a:bodyPr>
            <a:normAutofit/>
          </a:bodyPr>
          <a:lstStyle/>
          <a:p>
            <a:r>
              <a:rPr lang="en-US" sz="4000" b="1" dirty="0"/>
              <a:t>PNG: Portable Network Graphics</a:t>
            </a:r>
            <a:endParaRPr lang="en-IN" sz="4000" b="1" dirty="0"/>
          </a:p>
        </p:txBody>
      </p:sp>
      <p:sp>
        <p:nvSpPr>
          <p:cNvPr id="3" name="Content Placeholder 2">
            <a:extLst>
              <a:ext uri="{FF2B5EF4-FFF2-40B4-BE49-F238E27FC236}">
                <a16:creationId xmlns:a16="http://schemas.microsoft.com/office/drawing/2014/main" id="{FA8A2989-B538-D198-B162-3E61DBE6A42F}"/>
              </a:ext>
            </a:extLst>
          </p:cNvPr>
          <p:cNvSpPr>
            <a:spLocks noGrp="1"/>
          </p:cNvSpPr>
          <p:nvPr>
            <p:ph idx="1"/>
          </p:nvPr>
        </p:nvSpPr>
        <p:spPr>
          <a:xfrm>
            <a:off x="838200" y="1825625"/>
            <a:ext cx="6703142" cy="4351338"/>
          </a:xfrm>
        </p:spPr>
        <p:txBody>
          <a:bodyPr/>
          <a:lstStyle/>
          <a:p>
            <a:r>
              <a:rPr lang="en-US" b="0" i="0" dirty="0">
                <a:solidFill>
                  <a:srgbClr val="2C2C2C"/>
                </a:solidFill>
                <a:effectLst/>
                <a:latin typeface="Adobe Clean"/>
              </a:rPr>
              <a:t>You can think of PNG as the next-generation GIF.</a:t>
            </a:r>
          </a:p>
          <a:p>
            <a:r>
              <a:rPr lang="en-US" b="0" i="0" dirty="0">
                <a:solidFill>
                  <a:srgbClr val="2C2C2C"/>
                </a:solidFill>
                <a:effectLst/>
                <a:latin typeface="Adobe Clean"/>
              </a:rPr>
              <a:t>It’s a lossless image file format that supports transparency and millions of colors.</a:t>
            </a:r>
          </a:p>
          <a:p>
            <a:r>
              <a:rPr lang="en-US" b="0" i="0" dirty="0">
                <a:solidFill>
                  <a:srgbClr val="2C2C2C"/>
                </a:solidFill>
                <a:effectLst/>
                <a:latin typeface="Adobe Clean"/>
              </a:rPr>
              <a:t>It can also create animations, but few applications support this feature.</a:t>
            </a:r>
          </a:p>
          <a:p>
            <a:r>
              <a:rPr lang="en-US" b="0" i="0" dirty="0">
                <a:solidFill>
                  <a:srgbClr val="2C2C2C"/>
                </a:solidFill>
                <a:effectLst/>
                <a:latin typeface="Adobe Clean"/>
              </a:rPr>
              <a:t>PNGs are ideal for colorful illustrations and graphics.</a:t>
            </a:r>
            <a:endParaRPr lang="en-IN" dirty="0"/>
          </a:p>
        </p:txBody>
      </p:sp>
      <p:pic>
        <p:nvPicPr>
          <p:cNvPr id="10242" name="Picture 2" descr="What is PNG?">
            <a:extLst>
              <a:ext uri="{FF2B5EF4-FFF2-40B4-BE49-F238E27FC236}">
                <a16:creationId xmlns:a16="http://schemas.microsoft.com/office/drawing/2014/main" id="{350D7F59-0BE8-3E78-9C3A-2C57B4E78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852" y="1825625"/>
            <a:ext cx="4395018" cy="3554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738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018-6D16-8935-0DD9-EBE38CC316AD}"/>
              </a:ext>
            </a:extLst>
          </p:cNvPr>
          <p:cNvSpPr>
            <a:spLocks noGrp="1"/>
          </p:cNvSpPr>
          <p:nvPr>
            <p:ph type="title"/>
          </p:nvPr>
        </p:nvSpPr>
        <p:spPr>
          <a:xfrm>
            <a:off x="838200" y="365126"/>
            <a:ext cx="10515600" cy="962230"/>
          </a:xfrm>
        </p:spPr>
        <p:txBody>
          <a:bodyPr>
            <a:normAutofit/>
          </a:bodyPr>
          <a:lstStyle/>
          <a:p>
            <a:r>
              <a:rPr lang="en-US" sz="4000" b="1" dirty="0"/>
              <a:t>TIFF: Tagged Image File Format</a:t>
            </a:r>
            <a:endParaRPr lang="en-IN" sz="4000" b="1" dirty="0"/>
          </a:p>
        </p:txBody>
      </p:sp>
      <p:sp>
        <p:nvSpPr>
          <p:cNvPr id="3" name="Content Placeholder 2">
            <a:extLst>
              <a:ext uri="{FF2B5EF4-FFF2-40B4-BE49-F238E27FC236}">
                <a16:creationId xmlns:a16="http://schemas.microsoft.com/office/drawing/2014/main" id="{8DFC2334-A6E0-9F31-AA01-432E0CA02AEF}"/>
              </a:ext>
            </a:extLst>
          </p:cNvPr>
          <p:cNvSpPr>
            <a:spLocks noGrp="1"/>
          </p:cNvSpPr>
          <p:nvPr>
            <p:ph idx="1"/>
          </p:nvPr>
        </p:nvSpPr>
        <p:spPr>
          <a:xfrm>
            <a:off x="838200" y="1494505"/>
            <a:ext cx="5965723" cy="4621160"/>
          </a:xfrm>
        </p:spPr>
        <p:txBody>
          <a:bodyPr/>
          <a:lstStyle/>
          <a:p>
            <a:r>
              <a:rPr lang="en-US" b="0" i="0" dirty="0">
                <a:solidFill>
                  <a:srgbClr val="2C2C2C"/>
                </a:solidFill>
                <a:effectLst/>
                <a:latin typeface="Adobe Clean"/>
              </a:rPr>
              <a:t>TIFF is the workhorse format for high-resolution printing, including art photography and other fine artwork.</a:t>
            </a:r>
          </a:p>
          <a:p>
            <a:r>
              <a:rPr lang="en-US" b="0" i="0" dirty="0">
                <a:solidFill>
                  <a:srgbClr val="2C2C2C"/>
                </a:solidFill>
                <a:effectLst/>
                <a:latin typeface="Adobe Clean"/>
              </a:rPr>
              <a:t>It’s a lossless image file format that retains extremely high photographic quality for scanning and printing.</a:t>
            </a:r>
          </a:p>
          <a:p>
            <a:r>
              <a:rPr lang="en-US" b="0" i="0" dirty="0">
                <a:solidFill>
                  <a:srgbClr val="2C2C2C"/>
                </a:solidFill>
                <a:effectLst/>
                <a:latin typeface="Adobe Clean"/>
              </a:rPr>
              <a:t>However, TIFF file sizes are usually huge, making them difficult to share for general purposes.</a:t>
            </a:r>
            <a:endParaRPr lang="en-IN" dirty="0"/>
          </a:p>
        </p:txBody>
      </p:sp>
      <p:pic>
        <p:nvPicPr>
          <p:cNvPr id="11266" name="Picture 2" descr="What is TIFF?">
            <a:extLst>
              <a:ext uri="{FF2B5EF4-FFF2-40B4-BE49-F238E27FC236}">
                <a16:creationId xmlns:a16="http://schemas.microsoft.com/office/drawing/2014/main" id="{CC5E8921-EAED-4E8E-47FA-97C3F14DD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3923" y="1573162"/>
            <a:ext cx="4715203" cy="371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273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4C3C1-967A-9F0A-FBF1-55D195D7212C}"/>
              </a:ext>
            </a:extLst>
          </p:cNvPr>
          <p:cNvSpPr>
            <a:spLocks noGrp="1"/>
          </p:cNvSpPr>
          <p:nvPr>
            <p:ph type="title"/>
          </p:nvPr>
        </p:nvSpPr>
        <p:spPr>
          <a:xfrm>
            <a:off x="838200" y="365126"/>
            <a:ext cx="10515600" cy="952398"/>
          </a:xfrm>
        </p:spPr>
        <p:txBody>
          <a:bodyPr>
            <a:normAutofit/>
          </a:bodyPr>
          <a:lstStyle/>
          <a:p>
            <a:r>
              <a:rPr lang="en-US" sz="4000" b="1" dirty="0"/>
              <a:t>BMP: Bitmap</a:t>
            </a:r>
            <a:endParaRPr lang="en-IN" sz="4000" b="1" dirty="0"/>
          </a:p>
        </p:txBody>
      </p:sp>
      <p:sp>
        <p:nvSpPr>
          <p:cNvPr id="3" name="Content Placeholder 2">
            <a:extLst>
              <a:ext uri="{FF2B5EF4-FFF2-40B4-BE49-F238E27FC236}">
                <a16:creationId xmlns:a16="http://schemas.microsoft.com/office/drawing/2014/main" id="{CF527647-7352-0336-4DF7-78868D773CE7}"/>
              </a:ext>
            </a:extLst>
          </p:cNvPr>
          <p:cNvSpPr>
            <a:spLocks noGrp="1"/>
          </p:cNvSpPr>
          <p:nvPr>
            <p:ph idx="1"/>
          </p:nvPr>
        </p:nvSpPr>
        <p:spPr>
          <a:xfrm>
            <a:off x="737420" y="1317524"/>
            <a:ext cx="5781367" cy="4798141"/>
          </a:xfrm>
        </p:spPr>
        <p:txBody>
          <a:bodyPr>
            <a:normAutofit/>
          </a:bodyPr>
          <a:lstStyle/>
          <a:p>
            <a:r>
              <a:rPr lang="en-US" sz="2400" b="0" i="0" dirty="0">
                <a:solidFill>
                  <a:srgbClr val="2C2C2C"/>
                </a:solidFill>
                <a:effectLst/>
                <a:latin typeface="Adobe Clean"/>
              </a:rPr>
              <a:t>BMP is an uncompressed raster file format suited well for storing and displaying high-quality digital images.</a:t>
            </a:r>
          </a:p>
          <a:p>
            <a:r>
              <a:rPr lang="en-US" sz="2400" b="0" i="0" dirty="0">
                <a:solidFill>
                  <a:srgbClr val="2C2C2C"/>
                </a:solidFill>
                <a:effectLst/>
                <a:latin typeface="Adobe Clean"/>
              </a:rPr>
              <a:t>While you don’t need to worry about losing data with BMP files, BMPs generally have larger file sizes than other formats and can be difficult to store.</a:t>
            </a:r>
          </a:p>
          <a:p>
            <a:r>
              <a:rPr lang="en-US" sz="2400" b="0" i="0" dirty="0">
                <a:solidFill>
                  <a:srgbClr val="2C2C2C"/>
                </a:solidFill>
                <a:effectLst/>
                <a:latin typeface="Adobe Clean"/>
              </a:rPr>
              <a:t>BMPs are ideal for creating detailed scans or archival copies.</a:t>
            </a:r>
          </a:p>
          <a:p>
            <a:r>
              <a:rPr lang="en-US" sz="2400" b="0" i="0" dirty="0">
                <a:solidFill>
                  <a:srgbClr val="2C2C2C"/>
                </a:solidFill>
                <a:effectLst/>
                <a:latin typeface="Adobe Clean"/>
              </a:rPr>
              <a:t>This file format was originally developed by Microsoft for Windows, but it’s compatible with many different operating systems.</a:t>
            </a:r>
            <a:endParaRPr lang="en-IN" sz="2400" dirty="0"/>
          </a:p>
        </p:txBody>
      </p:sp>
      <p:pic>
        <p:nvPicPr>
          <p:cNvPr id="12290" name="Picture 2" descr="What is BMP?">
            <a:extLst>
              <a:ext uri="{FF2B5EF4-FFF2-40B4-BE49-F238E27FC236}">
                <a16:creationId xmlns:a16="http://schemas.microsoft.com/office/drawing/2014/main" id="{1D141B76-7E71-8A8D-AE8C-D4A4F2E48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3312" y="1641987"/>
            <a:ext cx="4540337" cy="3574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105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D727A-47DE-CF4D-8DE6-F1B835555212}"/>
              </a:ext>
            </a:extLst>
          </p:cNvPr>
          <p:cNvSpPr>
            <a:spLocks noGrp="1"/>
          </p:cNvSpPr>
          <p:nvPr>
            <p:ph type="title"/>
          </p:nvPr>
        </p:nvSpPr>
        <p:spPr>
          <a:xfrm>
            <a:off x="838200" y="365125"/>
            <a:ext cx="10515600" cy="922901"/>
          </a:xfrm>
        </p:spPr>
        <p:txBody>
          <a:bodyPr>
            <a:normAutofit/>
          </a:bodyPr>
          <a:lstStyle/>
          <a:p>
            <a:r>
              <a:rPr lang="en-US" sz="4000" b="1" dirty="0"/>
              <a:t>PDF: Portable Document Format</a:t>
            </a:r>
            <a:endParaRPr lang="en-IN" sz="4000" b="1" dirty="0"/>
          </a:p>
        </p:txBody>
      </p:sp>
      <p:sp>
        <p:nvSpPr>
          <p:cNvPr id="3" name="Content Placeholder 2">
            <a:extLst>
              <a:ext uri="{FF2B5EF4-FFF2-40B4-BE49-F238E27FC236}">
                <a16:creationId xmlns:a16="http://schemas.microsoft.com/office/drawing/2014/main" id="{5D53A08F-EE9F-1CD1-683E-278F9F666A30}"/>
              </a:ext>
            </a:extLst>
          </p:cNvPr>
          <p:cNvSpPr>
            <a:spLocks noGrp="1"/>
          </p:cNvSpPr>
          <p:nvPr>
            <p:ph idx="1"/>
          </p:nvPr>
        </p:nvSpPr>
        <p:spPr>
          <a:xfrm>
            <a:off x="838201" y="1209368"/>
            <a:ext cx="5808406" cy="4630993"/>
          </a:xfrm>
        </p:spPr>
        <p:txBody>
          <a:bodyPr>
            <a:normAutofit/>
          </a:bodyPr>
          <a:lstStyle/>
          <a:p>
            <a:r>
              <a:rPr lang="en-US" sz="2400" b="0" i="0" dirty="0">
                <a:solidFill>
                  <a:srgbClr val="2C2C2C"/>
                </a:solidFill>
                <a:effectLst/>
                <a:latin typeface="Adobe Clean"/>
              </a:rPr>
              <a:t>PDF isn’t actually an image file format, but sometimes it can be a good idea to convert images to PDFs.</a:t>
            </a:r>
          </a:p>
          <a:p>
            <a:r>
              <a:rPr lang="en-US" sz="2400" b="0" i="0" dirty="0">
                <a:solidFill>
                  <a:srgbClr val="2C2C2C"/>
                </a:solidFill>
                <a:effectLst/>
                <a:latin typeface="Adobe Clean"/>
              </a:rPr>
              <a:t>You can open PDFs on any device and compress them to smaller file sizes without significantly affecting image quality.</a:t>
            </a:r>
          </a:p>
          <a:p>
            <a:r>
              <a:rPr lang="en-US" sz="2400" b="0" i="0" dirty="0">
                <a:solidFill>
                  <a:srgbClr val="2C2C2C"/>
                </a:solidFill>
                <a:effectLst/>
                <a:latin typeface="Adobe Clean"/>
              </a:rPr>
              <a:t>And, if you need to share multiple images at once, PDFs are a great option.</a:t>
            </a:r>
          </a:p>
          <a:p>
            <a:r>
              <a:rPr lang="en-US" sz="2400" b="0" i="0" dirty="0">
                <a:solidFill>
                  <a:srgbClr val="2C2C2C"/>
                </a:solidFill>
                <a:effectLst/>
                <a:latin typeface="Adobe Clean"/>
              </a:rPr>
              <a:t>You can convert your images into a single PDF document with online tools like Adobe Acrobat online services.</a:t>
            </a:r>
            <a:endParaRPr lang="en-IN" sz="2400" dirty="0"/>
          </a:p>
        </p:txBody>
      </p:sp>
      <p:pic>
        <p:nvPicPr>
          <p:cNvPr id="13314" name="Picture 2" descr="PDF - Wikipedia">
            <a:extLst>
              <a:ext uri="{FF2B5EF4-FFF2-40B4-BE49-F238E27FC236}">
                <a16:creationId xmlns:a16="http://schemas.microsoft.com/office/drawing/2014/main" id="{3AA79A18-4F06-E1A1-6942-07A8AF07D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927" y="1614948"/>
            <a:ext cx="3173840" cy="3898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76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28427-2099-1F45-AB4C-C24C8E750DEC}"/>
              </a:ext>
            </a:extLst>
          </p:cNvPr>
          <p:cNvSpPr>
            <a:spLocks noGrp="1"/>
          </p:cNvSpPr>
          <p:nvPr>
            <p:ph type="title"/>
          </p:nvPr>
        </p:nvSpPr>
        <p:spPr>
          <a:xfrm>
            <a:off x="385916" y="364460"/>
            <a:ext cx="10515600" cy="677094"/>
          </a:xfrm>
        </p:spPr>
        <p:txBody>
          <a:bodyPr>
            <a:normAutofit/>
          </a:bodyPr>
          <a:lstStyle/>
          <a:p>
            <a:r>
              <a:rPr lang="en-US" sz="4000" b="1" dirty="0"/>
              <a:t>Pixel:</a:t>
            </a:r>
            <a:endParaRPr lang="en-IN" sz="4000" b="1" dirty="0"/>
          </a:p>
        </p:txBody>
      </p:sp>
      <p:sp>
        <p:nvSpPr>
          <p:cNvPr id="3" name="Content Placeholder 2">
            <a:extLst>
              <a:ext uri="{FF2B5EF4-FFF2-40B4-BE49-F238E27FC236}">
                <a16:creationId xmlns:a16="http://schemas.microsoft.com/office/drawing/2014/main" id="{BFCFE34D-E88C-AF64-7B37-4BAB27C96C60}"/>
              </a:ext>
            </a:extLst>
          </p:cNvPr>
          <p:cNvSpPr>
            <a:spLocks noGrp="1"/>
          </p:cNvSpPr>
          <p:nvPr>
            <p:ph idx="1"/>
          </p:nvPr>
        </p:nvSpPr>
        <p:spPr>
          <a:xfrm>
            <a:off x="385916" y="1042220"/>
            <a:ext cx="7145594" cy="5633883"/>
          </a:xfrm>
        </p:spPr>
        <p:txBody>
          <a:bodyPr>
            <a:normAutofit/>
          </a:bodyPr>
          <a:lstStyle/>
          <a:p>
            <a:r>
              <a:rPr lang="en-US" sz="2200" b="0" i="0" dirty="0">
                <a:solidFill>
                  <a:srgbClr val="202122"/>
                </a:solidFill>
                <a:effectLst/>
                <a:latin typeface="Arial" panose="020B0604020202020204" pitchFamily="34" charset="0"/>
              </a:rPr>
              <a:t>In digital imaging, a pixel (abbreviated </a:t>
            </a:r>
            <a:r>
              <a:rPr lang="en-US" sz="2200" b="1" i="0" dirty="0">
                <a:solidFill>
                  <a:srgbClr val="202122"/>
                </a:solidFill>
                <a:effectLst/>
                <a:latin typeface="Arial" panose="020B0604020202020204" pitchFamily="34" charset="0"/>
              </a:rPr>
              <a:t>px</a:t>
            </a:r>
            <a:r>
              <a:rPr lang="en-US" sz="2200" b="0" i="0" dirty="0">
                <a:solidFill>
                  <a:srgbClr val="202122"/>
                </a:solidFill>
                <a:effectLst/>
                <a:latin typeface="Arial" panose="020B0604020202020204" pitchFamily="34" charset="0"/>
              </a:rPr>
              <a:t>), </a:t>
            </a:r>
            <a:r>
              <a:rPr lang="en-US" sz="2200" b="1" i="0" dirty="0">
                <a:solidFill>
                  <a:srgbClr val="202122"/>
                </a:solidFill>
                <a:effectLst/>
                <a:latin typeface="Arial" panose="020B0604020202020204" pitchFamily="34" charset="0"/>
              </a:rPr>
              <a:t>pel</a:t>
            </a:r>
            <a:r>
              <a:rPr lang="en-US" sz="2200" b="0" i="0" dirty="0">
                <a:solidFill>
                  <a:srgbClr val="202122"/>
                </a:solidFill>
                <a:effectLst/>
                <a:latin typeface="Arial" panose="020B0604020202020204" pitchFamily="34" charset="0"/>
              </a:rPr>
              <a:t>, or </a:t>
            </a:r>
            <a:r>
              <a:rPr lang="en-US" sz="2200" b="1" i="0" dirty="0">
                <a:solidFill>
                  <a:srgbClr val="202122"/>
                </a:solidFill>
                <a:effectLst/>
                <a:latin typeface="Arial" panose="020B0604020202020204" pitchFamily="34" charset="0"/>
              </a:rPr>
              <a:t>picture element</a:t>
            </a:r>
            <a:r>
              <a:rPr lang="en-US" sz="2200" b="0" i="0" dirty="0">
                <a:solidFill>
                  <a:srgbClr val="202122"/>
                </a:solidFill>
                <a:effectLst/>
                <a:latin typeface="Arial" panose="020B0604020202020204" pitchFamily="34" charset="0"/>
              </a:rPr>
              <a:t> is the smallest addressable element in a raster image, or the smallest addressable element in a dot matrix display device.</a:t>
            </a:r>
          </a:p>
          <a:p>
            <a:r>
              <a:rPr lang="en-US" sz="2200" b="0" i="0" dirty="0">
                <a:solidFill>
                  <a:srgbClr val="202122"/>
                </a:solidFill>
                <a:effectLst/>
                <a:latin typeface="Arial" panose="020B0604020202020204" pitchFamily="34" charset="0"/>
              </a:rPr>
              <a:t>In most digital display devices, pixels are the smallest element that can be manipulated through software.</a:t>
            </a:r>
          </a:p>
          <a:p>
            <a:r>
              <a:rPr lang="en-US" sz="2200" b="0" i="0" dirty="0">
                <a:solidFill>
                  <a:srgbClr val="202122"/>
                </a:solidFill>
                <a:effectLst/>
                <a:latin typeface="Arial" panose="020B0604020202020204" pitchFamily="34" charset="0"/>
              </a:rPr>
              <a:t>Each pixel is a sample of an original or synthetic image; more samples typically provide more accurate representations of the original.</a:t>
            </a:r>
          </a:p>
          <a:p>
            <a:r>
              <a:rPr lang="en-US" sz="2200" b="0" i="0" dirty="0">
                <a:solidFill>
                  <a:srgbClr val="202122"/>
                </a:solidFill>
                <a:effectLst/>
                <a:latin typeface="Arial" panose="020B0604020202020204" pitchFamily="34" charset="0"/>
              </a:rPr>
              <a:t>The intensity of each pixel is variable.</a:t>
            </a:r>
          </a:p>
          <a:p>
            <a:r>
              <a:rPr lang="en-US" sz="2200" b="0" i="0" dirty="0">
                <a:solidFill>
                  <a:srgbClr val="202122"/>
                </a:solidFill>
                <a:effectLst/>
                <a:latin typeface="Arial" panose="020B0604020202020204" pitchFamily="34" charset="0"/>
              </a:rPr>
              <a:t>In color imaging systems, a color is typically represented by three or four component intensities such as red, green and blue, or cyan, magenta, yellow and black.</a:t>
            </a:r>
            <a:endParaRPr lang="en-IN" sz="2200" dirty="0"/>
          </a:p>
        </p:txBody>
      </p:sp>
      <p:grpSp>
        <p:nvGrpSpPr>
          <p:cNvPr id="5" name="Group 4">
            <a:extLst>
              <a:ext uri="{FF2B5EF4-FFF2-40B4-BE49-F238E27FC236}">
                <a16:creationId xmlns:a16="http://schemas.microsoft.com/office/drawing/2014/main" id="{240DDD8F-4A7F-0A79-DF42-7412890A3242}"/>
              </a:ext>
            </a:extLst>
          </p:cNvPr>
          <p:cNvGrpSpPr/>
          <p:nvPr/>
        </p:nvGrpSpPr>
        <p:grpSpPr>
          <a:xfrm>
            <a:off x="7824525" y="1986116"/>
            <a:ext cx="3981559" cy="3766548"/>
            <a:chOff x="7824525" y="1986116"/>
            <a:chExt cx="3981559" cy="3766548"/>
          </a:xfrm>
        </p:grpSpPr>
        <p:pic>
          <p:nvPicPr>
            <p:cNvPr id="6146" name="Picture 2">
              <a:extLst>
                <a:ext uri="{FF2B5EF4-FFF2-40B4-BE49-F238E27FC236}">
                  <a16:creationId xmlns:a16="http://schemas.microsoft.com/office/drawing/2014/main" id="{76EBC4E1-C3D4-398C-FDCD-4FF9120AF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525" y="1986116"/>
              <a:ext cx="3981559" cy="25662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5D2489-21EF-28AE-AB64-88D7B25B5AFB}"/>
                </a:ext>
              </a:extLst>
            </p:cNvPr>
            <p:cNvSpPr txBox="1"/>
            <p:nvPr/>
          </p:nvSpPr>
          <p:spPr>
            <a:xfrm>
              <a:off x="7824525" y="4552335"/>
              <a:ext cx="3856198" cy="1200329"/>
            </a:xfrm>
            <a:prstGeom prst="rect">
              <a:avLst/>
            </a:prstGeom>
            <a:noFill/>
          </p:spPr>
          <p:txBody>
            <a:bodyPr wrap="square" rtlCol="0">
              <a:spAutoFit/>
            </a:bodyPr>
            <a:lstStyle/>
            <a:p>
              <a:r>
                <a:rPr lang="en-US" b="0" i="0" dirty="0">
                  <a:solidFill>
                    <a:srgbClr val="202122"/>
                  </a:solidFill>
                  <a:effectLst/>
                  <a:latin typeface="Arial" panose="020B0604020202020204" pitchFamily="34" charset="0"/>
                </a:rPr>
                <a:t>This example shows an image with a portion greatly enlarged so that individual pixels, rendered as small squares, can easily be seen.</a:t>
              </a:r>
              <a:endParaRPr lang="en-IN" dirty="0"/>
            </a:p>
          </p:txBody>
        </p:sp>
      </p:grpSp>
    </p:spTree>
    <p:extLst>
      <p:ext uri="{BB962C8B-B14F-4D97-AF65-F5344CB8AC3E}">
        <p14:creationId xmlns:p14="http://schemas.microsoft.com/office/powerpoint/2010/main" val="292409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DC38-17DF-10AD-5DCC-A30DFC95E9A6}"/>
              </a:ext>
            </a:extLst>
          </p:cNvPr>
          <p:cNvSpPr>
            <a:spLocks noGrp="1"/>
          </p:cNvSpPr>
          <p:nvPr>
            <p:ph type="title"/>
          </p:nvPr>
        </p:nvSpPr>
        <p:spPr>
          <a:xfrm>
            <a:off x="553064" y="345462"/>
            <a:ext cx="10515600" cy="962230"/>
          </a:xfrm>
        </p:spPr>
        <p:txBody>
          <a:bodyPr>
            <a:normAutofit/>
          </a:bodyPr>
          <a:lstStyle/>
          <a:p>
            <a:r>
              <a:rPr lang="en-US" sz="4000" b="1" dirty="0"/>
              <a:t>Colour Spaces:</a:t>
            </a:r>
            <a:endParaRPr lang="en-IN" sz="4000" b="1" dirty="0"/>
          </a:p>
        </p:txBody>
      </p:sp>
      <p:sp>
        <p:nvSpPr>
          <p:cNvPr id="3" name="Content Placeholder 2">
            <a:extLst>
              <a:ext uri="{FF2B5EF4-FFF2-40B4-BE49-F238E27FC236}">
                <a16:creationId xmlns:a16="http://schemas.microsoft.com/office/drawing/2014/main" id="{88304FCF-D73E-F1A7-E7F6-FE79077F9722}"/>
              </a:ext>
            </a:extLst>
          </p:cNvPr>
          <p:cNvSpPr>
            <a:spLocks noGrp="1"/>
          </p:cNvSpPr>
          <p:nvPr>
            <p:ph idx="1"/>
          </p:nvPr>
        </p:nvSpPr>
        <p:spPr>
          <a:xfrm>
            <a:off x="838200" y="1406013"/>
            <a:ext cx="10515600" cy="4770950"/>
          </a:xfrm>
        </p:spPr>
        <p:txBody>
          <a:bodyPr>
            <a:normAutofit/>
          </a:bodyPr>
          <a:lstStyle/>
          <a:p>
            <a:pPr fontAlgn="base"/>
            <a:r>
              <a:rPr lang="en-US" b="0" i="0" dirty="0">
                <a:effectLst/>
                <a:latin typeface="Nunito" panose="020F0502020204030204" pitchFamily="2" charset="0"/>
              </a:rPr>
              <a:t>The colour spaces in image processing aim to facilitate the specifications of colours in some standard way.</a:t>
            </a:r>
          </a:p>
          <a:p>
            <a:pPr fontAlgn="base"/>
            <a:r>
              <a:rPr lang="en-US" b="0" i="0" dirty="0">
                <a:effectLst/>
                <a:latin typeface="Nunito" panose="020F0502020204030204" pitchFamily="2" charset="0"/>
              </a:rPr>
              <a:t>Different types of colour models are used in multiple fields like in hardware, in multiple applications of creating animation, etc.  </a:t>
            </a:r>
          </a:p>
          <a:p>
            <a:pPr fontAlgn="base"/>
            <a:r>
              <a:rPr lang="en-US" b="0" i="0" dirty="0">
                <a:effectLst/>
                <a:latin typeface="Nunito" panose="020F0502020204030204" pitchFamily="2" charset="0"/>
              </a:rPr>
              <a:t>Let’s see each colour model and its application.</a:t>
            </a:r>
          </a:p>
          <a:p>
            <a:pPr lvl="1" fontAlgn="base"/>
            <a:r>
              <a:rPr lang="en-US" b="0" i="0" dirty="0">
                <a:effectLst/>
                <a:latin typeface="Nunito" panose="020F0502020204030204" pitchFamily="2" charset="0"/>
              </a:rPr>
              <a:t>RGB</a:t>
            </a:r>
          </a:p>
          <a:p>
            <a:pPr lvl="1" fontAlgn="base"/>
            <a:r>
              <a:rPr lang="en-US" b="0" i="0" dirty="0">
                <a:effectLst/>
                <a:latin typeface="Nunito" panose="020F0502020204030204" pitchFamily="2" charset="0"/>
              </a:rPr>
              <a:t>CMYK</a:t>
            </a:r>
          </a:p>
          <a:p>
            <a:pPr lvl="1" fontAlgn="base"/>
            <a:r>
              <a:rPr lang="en-US" b="0" i="0" dirty="0">
                <a:effectLst/>
                <a:latin typeface="Nunito" panose="020F0502020204030204" pitchFamily="2" charset="0"/>
              </a:rPr>
              <a:t>HSV </a:t>
            </a:r>
          </a:p>
          <a:p>
            <a:pPr lvl="1" fontAlgn="base"/>
            <a:r>
              <a:rPr lang="en-US" b="0" i="0" dirty="0">
                <a:effectLst/>
                <a:latin typeface="Nunito" panose="020F0502020204030204" pitchFamily="2" charset="0"/>
              </a:rPr>
              <a:t>YIQ </a:t>
            </a:r>
          </a:p>
          <a:p>
            <a:endParaRPr lang="en-IN" dirty="0"/>
          </a:p>
        </p:txBody>
      </p:sp>
    </p:spTree>
    <p:extLst>
      <p:ext uri="{BB962C8B-B14F-4D97-AF65-F5344CB8AC3E}">
        <p14:creationId xmlns:p14="http://schemas.microsoft.com/office/powerpoint/2010/main" val="1683729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DC38-17DF-10AD-5DCC-A30DFC95E9A6}"/>
              </a:ext>
            </a:extLst>
          </p:cNvPr>
          <p:cNvSpPr>
            <a:spLocks noGrp="1"/>
          </p:cNvSpPr>
          <p:nvPr>
            <p:ph type="title"/>
          </p:nvPr>
        </p:nvSpPr>
        <p:spPr>
          <a:xfrm>
            <a:off x="454742" y="227475"/>
            <a:ext cx="10515600" cy="962230"/>
          </a:xfrm>
        </p:spPr>
        <p:txBody>
          <a:bodyPr>
            <a:normAutofit/>
          </a:bodyPr>
          <a:lstStyle/>
          <a:p>
            <a:r>
              <a:rPr lang="en-US" sz="4000" b="1" dirty="0"/>
              <a:t>RGB:</a:t>
            </a:r>
            <a:endParaRPr lang="en-IN" sz="4000" b="1" dirty="0"/>
          </a:p>
        </p:txBody>
      </p:sp>
      <p:sp>
        <p:nvSpPr>
          <p:cNvPr id="3" name="Content Placeholder 2">
            <a:extLst>
              <a:ext uri="{FF2B5EF4-FFF2-40B4-BE49-F238E27FC236}">
                <a16:creationId xmlns:a16="http://schemas.microsoft.com/office/drawing/2014/main" id="{88304FCF-D73E-F1A7-E7F6-FE79077F9722}"/>
              </a:ext>
            </a:extLst>
          </p:cNvPr>
          <p:cNvSpPr>
            <a:spLocks noGrp="1"/>
          </p:cNvSpPr>
          <p:nvPr>
            <p:ph idx="1"/>
          </p:nvPr>
        </p:nvSpPr>
        <p:spPr>
          <a:xfrm>
            <a:off x="363581" y="1101212"/>
            <a:ext cx="7155426" cy="5132439"/>
          </a:xfrm>
        </p:spPr>
        <p:txBody>
          <a:bodyPr>
            <a:normAutofit fontScale="85000" lnSpcReduction="20000"/>
          </a:bodyPr>
          <a:lstStyle/>
          <a:p>
            <a:pPr fontAlgn="base"/>
            <a:r>
              <a:rPr lang="en-US" b="0" i="0" dirty="0">
                <a:solidFill>
                  <a:srgbClr val="273239"/>
                </a:solidFill>
                <a:effectLst/>
                <a:latin typeface="Nunito" pitchFamily="2" charset="0"/>
              </a:rPr>
              <a:t>The RGB colour model is the most common colour model used in Digital image processing and OpenCV.</a:t>
            </a:r>
          </a:p>
          <a:p>
            <a:pPr fontAlgn="base"/>
            <a:r>
              <a:rPr lang="en-US" b="0" i="0" dirty="0">
                <a:solidFill>
                  <a:srgbClr val="273239"/>
                </a:solidFill>
                <a:effectLst/>
                <a:latin typeface="Nunito" pitchFamily="2" charset="0"/>
              </a:rPr>
              <a:t>The colour image consists of 3 channels. One channel each for one colour.</a:t>
            </a:r>
          </a:p>
          <a:p>
            <a:pPr fontAlgn="base"/>
            <a:r>
              <a:rPr lang="en-US" b="0" i="0" dirty="0">
                <a:solidFill>
                  <a:srgbClr val="273239"/>
                </a:solidFill>
                <a:effectLst/>
                <a:latin typeface="Nunito" pitchFamily="2" charset="0"/>
              </a:rPr>
              <a:t>Red, Green and Blue are the main colour components of this model. All other colours are produced by the proportional ratio of these three colours only.</a:t>
            </a:r>
          </a:p>
          <a:p>
            <a:pPr fontAlgn="base"/>
            <a:r>
              <a:rPr lang="en-US" b="0" i="0" dirty="0">
                <a:solidFill>
                  <a:srgbClr val="273239"/>
                </a:solidFill>
                <a:effectLst/>
                <a:latin typeface="Nunito" pitchFamily="2" charset="0"/>
              </a:rPr>
              <a:t>0 represents the black and as the value increases the colour intensity increases.</a:t>
            </a:r>
          </a:p>
          <a:p>
            <a:pPr fontAlgn="base"/>
            <a:r>
              <a:rPr lang="en-US" b="1" i="0" dirty="0">
                <a:solidFill>
                  <a:srgbClr val="273239"/>
                </a:solidFill>
                <a:effectLst/>
                <a:latin typeface="Nunito" pitchFamily="2" charset="0"/>
              </a:rPr>
              <a:t>Properties:</a:t>
            </a:r>
            <a:endParaRPr lang="en-US" b="0" i="0" dirty="0">
              <a:solidFill>
                <a:srgbClr val="273239"/>
              </a:solidFill>
              <a:effectLst/>
              <a:latin typeface="Nunito" pitchFamily="2" charset="0"/>
            </a:endParaRPr>
          </a:p>
          <a:p>
            <a:pPr lvl="1" fontAlgn="base"/>
            <a:r>
              <a:rPr lang="en-US" b="0" i="0" dirty="0">
                <a:solidFill>
                  <a:srgbClr val="273239"/>
                </a:solidFill>
                <a:effectLst/>
                <a:latin typeface="Nunito" pitchFamily="2" charset="0"/>
              </a:rPr>
              <a:t>This is an additive colour model. The colours are added to the black.</a:t>
            </a:r>
          </a:p>
          <a:p>
            <a:pPr lvl="1" fontAlgn="base"/>
            <a:r>
              <a:rPr lang="en-US" b="0" i="0" dirty="0">
                <a:solidFill>
                  <a:srgbClr val="273239"/>
                </a:solidFill>
                <a:effectLst/>
                <a:latin typeface="Nunito" pitchFamily="2" charset="0"/>
              </a:rPr>
              <a:t>3 main channels: Red, Green and Blue.</a:t>
            </a:r>
          </a:p>
          <a:p>
            <a:pPr lvl="1" fontAlgn="base"/>
            <a:r>
              <a:rPr lang="en-US" b="0" i="0" dirty="0">
                <a:solidFill>
                  <a:srgbClr val="273239"/>
                </a:solidFill>
                <a:effectLst/>
                <a:latin typeface="Nunito" pitchFamily="2" charset="0"/>
              </a:rPr>
              <a:t>Used in DIP, OpenCV and online logos.</a:t>
            </a:r>
          </a:p>
        </p:txBody>
      </p:sp>
      <p:pic>
        <p:nvPicPr>
          <p:cNvPr id="5124" name="Picture 4">
            <a:extLst>
              <a:ext uri="{FF2B5EF4-FFF2-40B4-BE49-F238E27FC236}">
                <a16:creationId xmlns:a16="http://schemas.microsoft.com/office/drawing/2014/main" id="{98D2966C-DCBD-B45A-0A0C-460204D7D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9498" y="1750142"/>
            <a:ext cx="4178922" cy="3559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62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DC38-17DF-10AD-5DCC-A30DFC95E9A6}"/>
              </a:ext>
            </a:extLst>
          </p:cNvPr>
          <p:cNvSpPr>
            <a:spLocks noGrp="1"/>
          </p:cNvSpPr>
          <p:nvPr>
            <p:ph type="title"/>
          </p:nvPr>
        </p:nvSpPr>
        <p:spPr>
          <a:xfrm>
            <a:off x="572729" y="256971"/>
            <a:ext cx="10515600" cy="962230"/>
          </a:xfrm>
        </p:spPr>
        <p:txBody>
          <a:bodyPr>
            <a:normAutofit/>
          </a:bodyPr>
          <a:lstStyle/>
          <a:p>
            <a:r>
              <a:rPr lang="en-US" sz="4000" b="1" dirty="0"/>
              <a:t>CMYK:</a:t>
            </a:r>
            <a:endParaRPr lang="en-IN" sz="4000" b="1" dirty="0"/>
          </a:p>
        </p:txBody>
      </p:sp>
      <p:sp>
        <p:nvSpPr>
          <p:cNvPr id="3" name="Content Placeholder 2">
            <a:extLst>
              <a:ext uri="{FF2B5EF4-FFF2-40B4-BE49-F238E27FC236}">
                <a16:creationId xmlns:a16="http://schemas.microsoft.com/office/drawing/2014/main" id="{88304FCF-D73E-F1A7-E7F6-FE79077F9722}"/>
              </a:ext>
            </a:extLst>
          </p:cNvPr>
          <p:cNvSpPr>
            <a:spLocks noGrp="1"/>
          </p:cNvSpPr>
          <p:nvPr>
            <p:ph idx="1"/>
          </p:nvPr>
        </p:nvSpPr>
        <p:spPr>
          <a:xfrm>
            <a:off x="572729" y="1120877"/>
            <a:ext cx="6172200" cy="5299588"/>
          </a:xfrm>
        </p:spPr>
        <p:txBody>
          <a:bodyPr>
            <a:normAutofit lnSpcReduction="10000"/>
          </a:bodyPr>
          <a:lstStyle/>
          <a:p>
            <a:pPr fontAlgn="base"/>
            <a:r>
              <a:rPr lang="en-US" b="0" i="0" dirty="0">
                <a:solidFill>
                  <a:srgbClr val="273239"/>
                </a:solidFill>
                <a:effectLst/>
                <a:latin typeface="Nunito" pitchFamily="2" charset="0"/>
              </a:rPr>
              <a:t>CMYK colour model is widely used in printers. It stands for Cyan, Magenta, Yellow and Black (key).</a:t>
            </a:r>
          </a:p>
          <a:p>
            <a:pPr fontAlgn="base"/>
            <a:r>
              <a:rPr lang="en-US" b="0" i="0" dirty="0">
                <a:solidFill>
                  <a:srgbClr val="273239"/>
                </a:solidFill>
                <a:effectLst/>
                <a:latin typeface="Nunito" pitchFamily="2" charset="0"/>
              </a:rPr>
              <a:t>It is a subtractive colour model. 0 represents the primary colour and 1 represents the lightest colour.</a:t>
            </a:r>
          </a:p>
          <a:p>
            <a:pPr fontAlgn="base"/>
            <a:r>
              <a:rPr lang="en-US" b="0" i="0" dirty="0">
                <a:solidFill>
                  <a:srgbClr val="273239"/>
                </a:solidFill>
                <a:effectLst/>
                <a:latin typeface="Nunito" pitchFamily="2" charset="0"/>
              </a:rPr>
              <a:t>In this model, point (1, 1, 1) represents black, and (0,0,0) represents white.</a:t>
            </a:r>
          </a:p>
          <a:p>
            <a:pPr fontAlgn="base"/>
            <a:r>
              <a:rPr lang="en-US" b="0" i="0" dirty="0">
                <a:solidFill>
                  <a:srgbClr val="273239"/>
                </a:solidFill>
                <a:effectLst/>
                <a:latin typeface="Nunito" pitchFamily="2" charset="0"/>
              </a:rPr>
              <a:t>It is a subtractive model thus the value is subtracted from 1 to vary from least intense to a most intense colour value.</a:t>
            </a:r>
          </a:p>
        </p:txBody>
      </p:sp>
      <p:pic>
        <p:nvPicPr>
          <p:cNvPr id="4" name="Picture 2">
            <a:extLst>
              <a:ext uri="{FF2B5EF4-FFF2-40B4-BE49-F238E27FC236}">
                <a16:creationId xmlns:a16="http://schemas.microsoft.com/office/drawing/2014/main" id="{C49B41D3-C066-4F79-2F81-BD6F7512F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8555" y="1403819"/>
            <a:ext cx="4820253" cy="381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712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DC38-17DF-10AD-5DCC-A30DFC95E9A6}"/>
              </a:ext>
            </a:extLst>
          </p:cNvPr>
          <p:cNvSpPr>
            <a:spLocks noGrp="1"/>
          </p:cNvSpPr>
          <p:nvPr>
            <p:ph type="title"/>
          </p:nvPr>
        </p:nvSpPr>
        <p:spPr>
          <a:xfrm>
            <a:off x="557992" y="201561"/>
            <a:ext cx="10515600" cy="716422"/>
          </a:xfrm>
        </p:spPr>
        <p:txBody>
          <a:bodyPr>
            <a:normAutofit/>
          </a:bodyPr>
          <a:lstStyle/>
          <a:p>
            <a:r>
              <a:rPr lang="en-US" sz="4000" b="1" dirty="0"/>
              <a:t>HSV:</a:t>
            </a:r>
            <a:endParaRPr lang="en-IN" sz="4000" b="1" dirty="0"/>
          </a:p>
        </p:txBody>
      </p:sp>
      <p:sp>
        <p:nvSpPr>
          <p:cNvPr id="3" name="Content Placeholder 2">
            <a:extLst>
              <a:ext uri="{FF2B5EF4-FFF2-40B4-BE49-F238E27FC236}">
                <a16:creationId xmlns:a16="http://schemas.microsoft.com/office/drawing/2014/main" id="{88304FCF-D73E-F1A7-E7F6-FE79077F9722}"/>
              </a:ext>
            </a:extLst>
          </p:cNvPr>
          <p:cNvSpPr>
            <a:spLocks noGrp="1"/>
          </p:cNvSpPr>
          <p:nvPr>
            <p:ph idx="1"/>
          </p:nvPr>
        </p:nvSpPr>
        <p:spPr>
          <a:xfrm>
            <a:off x="557992" y="917983"/>
            <a:ext cx="6157440" cy="5135105"/>
          </a:xfrm>
        </p:spPr>
        <p:txBody>
          <a:bodyPr>
            <a:normAutofit/>
          </a:bodyPr>
          <a:lstStyle/>
          <a:p>
            <a:pPr fontAlgn="base"/>
            <a:r>
              <a:rPr lang="en-US" b="0" i="0" dirty="0">
                <a:solidFill>
                  <a:srgbClr val="273239"/>
                </a:solidFill>
                <a:effectLst/>
                <a:latin typeface="Nunito" pitchFamily="2" charset="0"/>
              </a:rPr>
              <a:t>The image consists of three channels.</a:t>
            </a:r>
          </a:p>
          <a:p>
            <a:pPr lvl="1" fontAlgn="base"/>
            <a:r>
              <a:rPr lang="en-US" sz="2000" b="0" i="0" dirty="0">
                <a:solidFill>
                  <a:srgbClr val="273239"/>
                </a:solidFill>
                <a:effectLst/>
                <a:latin typeface="Nunito" pitchFamily="2" charset="0"/>
              </a:rPr>
              <a:t>Hue,</a:t>
            </a:r>
          </a:p>
          <a:p>
            <a:pPr lvl="1" fontAlgn="base"/>
            <a:r>
              <a:rPr lang="en-US" sz="2000" b="0" i="0" dirty="0">
                <a:solidFill>
                  <a:srgbClr val="273239"/>
                </a:solidFill>
                <a:effectLst/>
                <a:latin typeface="Nunito" pitchFamily="2" charset="0"/>
              </a:rPr>
              <a:t>Saturation and </a:t>
            </a:r>
          </a:p>
          <a:p>
            <a:pPr lvl="1" fontAlgn="base"/>
            <a:r>
              <a:rPr lang="en-US" sz="2000" b="0" i="0" dirty="0">
                <a:solidFill>
                  <a:srgbClr val="273239"/>
                </a:solidFill>
                <a:effectLst/>
                <a:latin typeface="Nunito" pitchFamily="2" charset="0"/>
              </a:rPr>
              <a:t>Value.</a:t>
            </a:r>
          </a:p>
          <a:p>
            <a:pPr fontAlgn="base"/>
            <a:r>
              <a:rPr lang="en-US" b="0" i="0" dirty="0">
                <a:solidFill>
                  <a:srgbClr val="273239"/>
                </a:solidFill>
                <a:effectLst/>
                <a:latin typeface="Nunito" pitchFamily="2" charset="0"/>
              </a:rPr>
              <a:t>This colour model does not use primary colours directly.</a:t>
            </a:r>
          </a:p>
          <a:p>
            <a:pPr fontAlgn="base"/>
            <a:r>
              <a:rPr lang="en-US" b="0" i="0" dirty="0">
                <a:solidFill>
                  <a:srgbClr val="273239"/>
                </a:solidFill>
                <a:effectLst/>
                <a:latin typeface="Nunito" pitchFamily="2" charset="0"/>
              </a:rPr>
              <a:t>It uses colour in the way humans perceive them.</a:t>
            </a:r>
          </a:p>
          <a:p>
            <a:pPr fontAlgn="base"/>
            <a:r>
              <a:rPr lang="en-US" b="0" i="0" dirty="0">
                <a:solidFill>
                  <a:srgbClr val="273239"/>
                </a:solidFill>
                <a:effectLst/>
                <a:latin typeface="Nunito" pitchFamily="2" charset="0"/>
              </a:rPr>
              <a:t>HSV colour when is represented by a cone. </a:t>
            </a:r>
          </a:p>
          <a:p>
            <a:pPr fontAlgn="base"/>
            <a:r>
              <a:rPr lang="en-US" b="0" i="0" dirty="0">
                <a:solidFill>
                  <a:srgbClr val="273239"/>
                </a:solidFill>
                <a:effectLst/>
                <a:latin typeface="Nunito" pitchFamily="2" charset="0"/>
              </a:rPr>
              <a:t>Hue is a colour component.</a:t>
            </a:r>
          </a:p>
        </p:txBody>
      </p:sp>
      <p:pic>
        <p:nvPicPr>
          <p:cNvPr id="3076" name="Picture 4">
            <a:extLst>
              <a:ext uri="{FF2B5EF4-FFF2-40B4-BE49-F238E27FC236}">
                <a16:creationId xmlns:a16="http://schemas.microsoft.com/office/drawing/2014/main" id="{4B4041C2-CCCD-3D39-D6BE-377C3D5468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0335" y="1474837"/>
            <a:ext cx="4103882" cy="3834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61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DC38-17DF-10AD-5DCC-A30DFC95E9A6}"/>
              </a:ext>
            </a:extLst>
          </p:cNvPr>
          <p:cNvSpPr>
            <a:spLocks noGrp="1"/>
          </p:cNvSpPr>
          <p:nvPr>
            <p:ph type="title"/>
          </p:nvPr>
        </p:nvSpPr>
        <p:spPr>
          <a:xfrm>
            <a:off x="838200" y="365126"/>
            <a:ext cx="10515600" cy="716422"/>
          </a:xfrm>
        </p:spPr>
        <p:txBody>
          <a:bodyPr>
            <a:normAutofit/>
          </a:bodyPr>
          <a:lstStyle/>
          <a:p>
            <a:r>
              <a:rPr lang="en-US" sz="4000" b="1" dirty="0"/>
              <a:t>HSV:</a:t>
            </a:r>
            <a:endParaRPr lang="en-IN" sz="4000" b="1" dirty="0"/>
          </a:p>
        </p:txBody>
      </p:sp>
      <p:sp>
        <p:nvSpPr>
          <p:cNvPr id="3" name="Content Placeholder 2">
            <a:extLst>
              <a:ext uri="{FF2B5EF4-FFF2-40B4-BE49-F238E27FC236}">
                <a16:creationId xmlns:a16="http://schemas.microsoft.com/office/drawing/2014/main" id="{88304FCF-D73E-F1A7-E7F6-FE79077F9722}"/>
              </a:ext>
            </a:extLst>
          </p:cNvPr>
          <p:cNvSpPr>
            <a:spLocks noGrp="1"/>
          </p:cNvSpPr>
          <p:nvPr>
            <p:ph idx="1"/>
          </p:nvPr>
        </p:nvSpPr>
        <p:spPr>
          <a:xfrm>
            <a:off x="838199" y="1081548"/>
            <a:ext cx="10311581" cy="5250427"/>
          </a:xfrm>
        </p:spPr>
        <p:txBody>
          <a:bodyPr>
            <a:normAutofit/>
          </a:bodyPr>
          <a:lstStyle/>
          <a:p>
            <a:pPr fontAlgn="base"/>
            <a:r>
              <a:rPr lang="en-US" sz="2400" b="0" i="0" dirty="0">
                <a:solidFill>
                  <a:srgbClr val="273239"/>
                </a:solidFill>
                <a:effectLst/>
                <a:latin typeface="Nunito" pitchFamily="2" charset="0"/>
              </a:rPr>
              <a:t>Since the cone represents the HSV model, the hue represents different colours in different angle ranges. </a:t>
            </a:r>
          </a:p>
          <a:p>
            <a:pPr fontAlgn="base"/>
            <a:r>
              <a:rPr lang="en-US" sz="2400" b="0" i="0" dirty="0">
                <a:solidFill>
                  <a:srgbClr val="273239"/>
                </a:solidFill>
                <a:effectLst/>
                <a:latin typeface="Nunito" pitchFamily="2" charset="0"/>
              </a:rPr>
              <a:t>Saturation as the name suggest describes the percentage of the colour.</a:t>
            </a:r>
          </a:p>
          <a:p>
            <a:pPr fontAlgn="base"/>
            <a:r>
              <a:rPr lang="en-US" sz="2400" b="0" i="0" dirty="0">
                <a:solidFill>
                  <a:srgbClr val="273239"/>
                </a:solidFill>
                <a:effectLst/>
                <a:latin typeface="Nunito" pitchFamily="2" charset="0"/>
              </a:rPr>
              <a:t>0 being the grey and 1 being the primary colour.</a:t>
            </a:r>
          </a:p>
          <a:p>
            <a:pPr fontAlgn="base"/>
            <a:r>
              <a:rPr lang="en-US" sz="2400" b="0" i="0" dirty="0">
                <a:solidFill>
                  <a:srgbClr val="273239"/>
                </a:solidFill>
                <a:effectLst/>
                <a:latin typeface="Nunito" pitchFamily="2" charset="0"/>
              </a:rPr>
              <a:t>Saturation describes the grey colour.</a:t>
            </a:r>
          </a:p>
          <a:p>
            <a:pPr fontAlgn="base"/>
            <a:r>
              <a:rPr lang="en-US" sz="2400" b="0" i="0" dirty="0">
                <a:solidFill>
                  <a:srgbClr val="273239"/>
                </a:solidFill>
                <a:effectLst/>
                <a:latin typeface="Nunito" pitchFamily="2" charset="0"/>
              </a:rPr>
              <a:t>The value represents the intensity of the colour chosen.</a:t>
            </a:r>
          </a:p>
          <a:p>
            <a:pPr fontAlgn="base"/>
            <a:r>
              <a:rPr lang="en-US" sz="2400" b="0" i="0" dirty="0">
                <a:solidFill>
                  <a:srgbClr val="273239"/>
                </a:solidFill>
                <a:effectLst/>
                <a:latin typeface="Nunito" pitchFamily="2" charset="0"/>
              </a:rPr>
              <a:t>Its value lies in percentage from 0 to 100.</a:t>
            </a:r>
          </a:p>
          <a:p>
            <a:pPr fontAlgn="base"/>
            <a:r>
              <a:rPr lang="en-US" sz="2400" b="0" i="0" dirty="0">
                <a:solidFill>
                  <a:srgbClr val="273239"/>
                </a:solidFill>
                <a:effectLst/>
                <a:latin typeface="Nunito" pitchFamily="2" charset="0"/>
              </a:rPr>
              <a:t>0 is black and 100 is the brightest and reveals the colour.</a:t>
            </a:r>
          </a:p>
          <a:p>
            <a:pPr fontAlgn="base"/>
            <a:r>
              <a:rPr lang="en-US" sz="2400" b="0" i="0" dirty="0">
                <a:solidFill>
                  <a:srgbClr val="273239"/>
                </a:solidFill>
                <a:effectLst/>
                <a:latin typeface="Nunito" pitchFamily="2" charset="0"/>
              </a:rPr>
              <a:t>HSV model is used in histogram equalization and converting grayscale images to RGB colour images.</a:t>
            </a:r>
          </a:p>
          <a:p>
            <a:pPr fontAlgn="base"/>
            <a:r>
              <a:rPr lang="en-US" sz="2400" b="0" i="0" dirty="0">
                <a:solidFill>
                  <a:srgbClr val="273239"/>
                </a:solidFill>
                <a:effectLst/>
                <a:latin typeface="Nunito" pitchFamily="2" charset="0"/>
              </a:rPr>
              <a:t>Sometimes this value lies in the 0 to 1 range.</a:t>
            </a:r>
          </a:p>
        </p:txBody>
      </p:sp>
      <p:sp>
        <p:nvSpPr>
          <p:cNvPr id="4" name="TextBox 3">
            <a:extLst>
              <a:ext uri="{FF2B5EF4-FFF2-40B4-BE49-F238E27FC236}">
                <a16:creationId xmlns:a16="http://schemas.microsoft.com/office/drawing/2014/main" id="{CC4C1C9D-672B-28A5-2F59-8D25810F9CD3}"/>
              </a:ext>
            </a:extLst>
          </p:cNvPr>
          <p:cNvSpPr txBox="1"/>
          <p:nvPr/>
        </p:nvSpPr>
        <p:spPr>
          <a:xfrm>
            <a:off x="9674942" y="570271"/>
            <a:ext cx="1678858" cy="369332"/>
          </a:xfrm>
          <a:prstGeom prst="rect">
            <a:avLst/>
          </a:prstGeom>
          <a:noFill/>
        </p:spPr>
        <p:txBody>
          <a:bodyPr wrap="square" rtlCol="0">
            <a:spAutoFit/>
          </a:bodyPr>
          <a:lstStyle/>
          <a:p>
            <a:r>
              <a:rPr lang="en-US" dirty="0"/>
              <a:t>Continued…</a:t>
            </a:r>
            <a:endParaRPr lang="en-IN" dirty="0"/>
          </a:p>
        </p:txBody>
      </p:sp>
    </p:spTree>
    <p:extLst>
      <p:ext uri="{BB962C8B-B14F-4D97-AF65-F5344CB8AC3E}">
        <p14:creationId xmlns:p14="http://schemas.microsoft.com/office/powerpoint/2010/main" val="250489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DC38-17DF-10AD-5DCC-A30DFC95E9A6}"/>
              </a:ext>
            </a:extLst>
          </p:cNvPr>
          <p:cNvSpPr>
            <a:spLocks noGrp="1"/>
          </p:cNvSpPr>
          <p:nvPr>
            <p:ph type="title"/>
          </p:nvPr>
        </p:nvSpPr>
        <p:spPr>
          <a:xfrm>
            <a:off x="838200" y="365126"/>
            <a:ext cx="10515600" cy="716422"/>
          </a:xfrm>
        </p:spPr>
        <p:txBody>
          <a:bodyPr>
            <a:normAutofit/>
          </a:bodyPr>
          <a:lstStyle/>
          <a:p>
            <a:r>
              <a:rPr lang="en-US" sz="4000" b="1" dirty="0"/>
              <a:t>YIQ:</a:t>
            </a:r>
            <a:endParaRPr lang="en-IN" sz="4000" b="1" dirty="0"/>
          </a:p>
        </p:txBody>
      </p:sp>
      <p:sp>
        <p:nvSpPr>
          <p:cNvPr id="3" name="Content Placeholder 2">
            <a:extLst>
              <a:ext uri="{FF2B5EF4-FFF2-40B4-BE49-F238E27FC236}">
                <a16:creationId xmlns:a16="http://schemas.microsoft.com/office/drawing/2014/main" id="{88304FCF-D73E-F1A7-E7F6-FE79077F9722}"/>
              </a:ext>
            </a:extLst>
          </p:cNvPr>
          <p:cNvSpPr>
            <a:spLocks noGrp="1"/>
          </p:cNvSpPr>
          <p:nvPr>
            <p:ph idx="1"/>
          </p:nvPr>
        </p:nvSpPr>
        <p:spPr>
          <a:xfrm>
            <a:off x="766917" y="1081547"/>
            <a:ext cx="5938684" cy="5053782"/>
          </a:xfrm>
        </p:spPr>
        <p:txBody>
          <a:bodyPr>
            <a:normAutofit lnSpcReduction="10000"/>
          </a:bodyPr>
          <a:lstStyle/>
          <a:p>
            <a:pPr fontAlgn="base"/>
            <a:r>
              <a:rPr lang="en-US" sz="2400" b="0" i="0" dirty="0">
                <a:solidFill>
                  <a:srgbClr val="273239"/>
                </a:solidFill>
                <a:effectLst/>
                <a:latin typeface="Nunito" pitchFamily="2" charset="0"/>
              </a:rPr>
              <a:t>YIQ is the most widely colour model used in Television broadcasting.</a:t>
            </a:r>
          </a:p>
          <a:p>
            <a:pPr fontAlgn="base"/>
            <a:r>
              <a:rPr lang="en-US" sz="2400" b="0" i="0" dirty="0">
                <a:solidFill>
                  <a:srgbClr val="273239"/>
                </a:solidFill>
                <a:effectLst/>
                <a:latin typeface="Nunito" pitchFamily="2" charset="0"/>
              </a:rPr>
              <a:t>Y stands for luminance part and IQ stands for chrominance part.</a:t>
            </a:r>
          </a:p>
          <a:p>
            <a:pPr fontAlgn="base"/>
            <a:r>
              <a:rPr lang="en-US" sz="2400" b="0" i="0" dirty="0">
                <a:solidFill>
                  <a:srgbClr val="273239"/>
                </a:solidFill>
                <a:effectLst/>
                <a:latin typeface="Nunito" pitchFamily="2" charset="0"/>
              </a:rPr>
              <a:t>In the black and white television, only the luminance part (Y) was broadcast.</a:t>
            </a:r>
          </a:p>
          <a:p>
            <a:pPr fontAlgn="base"/>
            <a:r>
              <a:rPr lang="en-US" sz="2400" b="0" i="0" dirty="0">
                <a:solidFill>
                  <a:srgbClr val="273239"/>
                </a:solidFill>
                <a:effectLst/>
                <a:latin typeface="Nunito" pitchFamily="2" charset="0"/>
              </a:rPr>
              <a:t>The y value is similar to the grayscale part.</a:t>
            </a:r>
          </a:p>
          <a:p>
            <a:pPr fontAlgn="base"/>
            <a:r>
              <a:rPr lang="en-US" sz="2400" b="0" i="0" dirty="0">
                <a:solidFill>
                  <a:srgbClr val="273239"/>
                </a:solidFill>
                <a:effectLst/>
                <a:latin typeface="Nunito" pitchFamily="2" charset="0"/>
              </a:rPr>
              <a:t>The colour information is represented by the IQ part.</a:t>
            </a:r>
          </a:p>
          <a:p>
            <a:pPr fontAlgn="base"/>
            <a:r>
              <a:rPr lang="en-US" sz="2400" b="0" i="0" dirty="0">
                <a:solidFill>
                  <a:srgbClr val="273239"/>
                </a:solidFill>
                <a:effectLst/>
                <a:latin typeface="Nunito" pitchFamily="2" charset="0"/>
              </a:rPr>
              <a:t>There exist a formula to convert RGB into YIQ and vice-versa.</a:t>
            </a:r>
          </a:p>
          <a:p>
            <a:pPr fontAlgn="base"/>
            <a:r>
              <a:rPr lang="en-US" sz="2400" b="0" i="0" dirty="0">
                <a:solidFill>
                  <a:srgbClr val="273239"/>
                </a:solidFill>
                <a:effectLst/>
                <a:latin typeface="Nunito" pitchFamily="2" charset="0"/>
              </a:rPr>
              <a:t>YIQ model is used in the conversion of grayscale images to RGB colour images.</a:t>
            </a:r>
          </a:p>
        </p:txBody>
      </p:sp>
      <p:pic>
        <p:nvPicPr>
          <p:cNvPr id="2050" name="Picture 2">
            <a:extLst>
              <a:ext uri="{FF2B5EF4-FFF2-40B4-BE49-F238E27FC236}">
                <a16:creationId xmlns:a16="http://schemas.microsoft.com/office/drawing/2014/main" id="{09A2A4AE-5A82-449C-3C71-F8D1537D86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542" y="1530538"/>
            <a:ext cx="4266205" cy="3796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11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641F4-6173-4E1E-FF63-6BC66301B2C9}"/>
              </a:ext>
            </a:extLst>
          </p:cNvPr>
          <p:cNvSpPr>
            <a:spLocks noGrp="1"/>
          </p:cNvSpPr>
          <p:nvPr>
            <p:ph type="title"/>
          </p:nvPr>
        </p:nvSpPr>
        <p:spPr>
          <a:xfrm>
            <a:off x="838200" y="365126"/>
            <a:ext cx="10515600" cy="677094"/>
          </a:xfrm>
        </p:spPr>
        <p:txBody>
          <a:bodyPr>
            <a:normAutofit/>
          </a:bodyPr>
          <a:lstStyle/>
          <a:p>
            <a:r>
              <a:rPr lang="en-US" sz="4000" b="1" dirty="0"/>
              <a:t>Image File Formats:</a:t>
            </a:r>
            <a:endParaRPr lang="en-IN" sz="4000" b="1" dirty="0"/>
          </a:p>
        </p:txBody>
      </p:sp>
      <p:sp>
        <p:nvSpPr>
          <p:cNvPr id="3" name="Content Placeholder 2">
            <a:extLst>
              <a:ext uri="{FF2B5EF4-FFF2-40B4-BE49-F238E27FC236}">
                <a16:creationId xmlns:a16="http://schemas.microsoft.com/office/drawing/2014/main" id="{7B8FC0EE-7AFE-F02D-DEFF-48C509C00EC2}"/>
              </a:ext>
            </a:extLst>
          </p:cNvPr>
          <p:cNvSpPr>
            <a:spLocks noGrp="1"/>
          </p:cNvSpPr>
          <p:nvPr>
            <p:ph idx="1"/>
          </p:nvPr>
        </p:nvSpPr>
        <p:spPr>
          <a:xfrm>
            <a:off x="838200" y="1140542"/>
            <a:ext cx="10515600" cy="5352332"/>
          </a:xfrm>
        </p:spPr>
        <p:txBody>
          <a:bodyPr>
            <a:normAutofit fontScale="92500" lnSpcReduction="10000"/>
          </a:bodyPr>
          <a:lstStyle/>
          <a:p>
            <a:pPr algn="l"/>
            <a:r>
              <a:rPr lang="en-US" b="0" i="0" dirty="0">
                <a:solidFill>
                  <a:srgbClr val="2C2C2C"/>
                </a:solidFill>
                <a:effectLst/>
                <a:latin typeface="Adobe Clean"/>
              </a:rPr>
              <a:t>Before you choose a file format, it’s important to understand the different image file types. There are several categories that define an image file’s capabilities:</a:t>
            </a:r>
          </a:p>
          <a:p>
            <a:pPr lvl="1"/>
            <a:r>
              <a:rPr lang="en-US" b="1" i="0" dirty="0">
                <a:solidFill>
                  <a:srgbClr val="2C2C2C"/>
                </a:solidFill>
                <a:effectLst/>
                <a:latin typeface="Adobe Clean"/>
              </a:rPr>
              <a:t>Vector image files.</a:t>
            </a:r>
            <a:r>
              <a:rPr lang="en-US" b="0" i="0" dirty="0">
                <a:solidFill>
                  <a:srgbClr val="2C2C2C"/>
                </a:solidFill>
                <a:effectLst/>
                <a:latin typeface="Adobe Clean"/>
              </a:rPr>
              <a:t> These file types are ideal for resizing images, as they are endlessly scalable. The image proportions are calculated and automatically adjusted using line art equations, making it simple to modify your images without affecting file size or image clarity.</a:t>
            </a:r>
          </a:p>
          <a:p>
            <a:pPr lvl="1"/>
            <a:r>
              <a:rPr lang="en-US" b="1" i="0" dirty="0">
                <a:solidFill>
                  <a:srgbClr val="2C2C2C"/>
                </a:solidFill>
                <a:effectLst/>
                <a:latin typeface="Adobe Clean"/>
              </a:rPr>
              <a:t>Raster image files.</a:t>
            </a:r>
            <a:r>
              <a:rPr lang="en-US" b="0" i="0" dirty="0">
                <a:solidFill>
                  <a:srgbClr val="2C2C2C"/>
                </a:solidFill>
                <a:effectLst/>
                <a:latin typeface="Adobe Clean"/>
              </a:rPr>
              <a:t> Rather than using algorithms, raster image files are based on pixels. The number of pixels and number of pixels per inch (PPI) or dots per inch (DPI) determines the image resolution. Raster images can be more difficult to scale without affecting the image quality.</a:t>
            </a:r>
          </a:p>
          <a:p>
            <a:pPr lvl="1"/>
            <a:r>
              <a:rPr lang="en-US" b="1" i="0" dirty="0">
                <a:solidFill>
                  <a:srgbClr val="2C2C2C"/>
                </a:solidFill>
                <a:effectLst/>
                <a:latin typeface="Adobe Clean"/>
              </a:rPr>
              <a:t>High-resolution files.</a:t>
            </a:r>
            <a:r>
              <a:rPr lang="en-US" b="0" i="0" dirty="0">
                <a:solidFill>
                  <a:srgbClr val="2C2C2C"/>
                </a:solidFill>
                <a:effectLst/>
                <a:latin typeface="Adobe Clean"/>
              </a:rPr>
              <a:t> Images that have more PPI or DPI have a higher resolution, although this doesn’t always guarantee the image will appear crisp and clean. Depending on whether you need a web or print image, you’ll also need to pay attention to image dimensions and device requirements.</a:t>
            </a:r>
          </a:p>
          <a:p>
            <a:pPr lvl="1"/>
            <a:r>
              <a:rPr lang="en-US" b="1" i="0" dirty="0">
                <a:solidFill>
                  <a:srgbClr val="2C2C2C"/>
                </a:solidFill>
                <a:effectLst/>
                <a:latin typeface="Adobe Clean"/>
              </a:rPr>
              <a:t>Low-resolution files.</a:t>
            </a:r>
            <a:r>
              <a:rPr lang="en-US" b="0" i="0" dirty="0">
                <a:solidFill>
                  <a:srgbClr val="2C2C2C"/>
                </a:solidFill>
                <a:effectLst/>
                <a:latin typeface="Adobe Clean"/>
              </a:rPr>
              <a:t> Images with fewer pixels or that are stretched will often appear blurry. If you need to enlarge a low-resolution image, you may need to use a program that can adjust the resolution while retaining the pixel quality.</a:t>
            </a:r>
          </a:p>
        </p:txBody>
      </p:sp>
    </p:spTree>
    <p:extLst>
      <p:ext uri="{BB962C8B-B14F-4D97-AF65-F5344CB8AC3E}">
        <p14:creationId xmlns:p14="http://schemas.microsoft.com/office/powerpoint/2010/main" val="720703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1402</Words>
  <Application>Microsoft Office PowerPoint</Application>
  <PresentationFormat>Widescreen</PresentationFormat>
  <Paragraphs>110</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Adobe Clean</vt:lpstr>
      <vt:lpstr>Arial</vt:lpstr>
      <vt:lpstr>Calibri</vt:lpstr>
      <vt:lpstr>Calibri Light</vt:lpstr>
      <vt:lpstr>Nunito</vt:lpstr>
      <vt:lpstr>Office Theme</vt:lpstr>
      <vt:lpstr>PowerPoint Presentation</vt:lpstr>
      <vt:lpstr>Pixel:</vt:lpstr>
      <vt:lpstr>Colour Spaces:</vt:lpstr>
      <vt:lpstr>RGB:</vt:lpstr>
      <vt:lpstr>CMYK:</vt:lpstr>
      <vt:lpstr>HSV:</vt:lpstr>
      <vt:lpstr>HSV:</vt:lpstr>
      <vt:lpstr>YIQ:</vt:lpstr>
      <vt:lpstr>Image File Formats:</vt:lpstr>
      <vt:lpstr>Image File Formats:</vt:lpstr>
      <vt:lpstr>JPEG: Joint Photographic Experts Group</vt:lpstr>
      <vt:lpstr>GIF: Graphics Interface Format</vt:lpstr>
      <vt:lpstr>PNG: Portable Network Graphics</vt:lpstr>
      <vt:lpstr>TIFF: Tagged Image File Format</vt:lpstr>
      <vt:lpstr>BMP: Bitmap</vt:lpstr>
      <vt:lpstr>PDF: Portable Document Format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Himanish Rajan</cp:lastModifiedBy>
  <cp:revision>3</cp:revision>
  <dcterms:modified xsi:type="dcterms:W3CDTF">2024-01-02T09:24:29Z</dcterms:modified>
</cp:coreProperties>
</file>