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416D7C4-25B5-4202-A7BD-F3C6C898994E}">
          <p14:sldIdLst>
            <p14:sldId id="256"/>
            <p14:sldId id="257"/>
          </p14:sldIdLst>
        </p14:section>
        <p14:section name="Edge Detection" id="{09C2239B-F447-451D-B972-8BFC40018DD4}">
          <p14:sldIdLst>
            <p14:sldId id="258"/>
            <p14:sldId id="259"/>
            <p14:sldId id="260"/>
          </p14:sldIdLst>
        </p14:section>
        <p14:section name="Sobel Edge Detection" id="{24A71520-0DE7-4CC9-BDD9-B2EF91438A66}">
          <p14:sldIdLst>
            <p14:sldId id="261"/>
            <p14:sldId id="262"/>
          </p14:sldIdLst>
        </p14:section>
        <p14:section name="Prewitt Edge Detection" id="{34D88D02-2E74-4D2A-BBF4-D743115A52D9}">
          <p14:sldIdLst>
            <p14:sldId id="264"/>
            <p14:sldId id="265"/>
          </p14:sldIdLst>
        </p14:section>
        <p14:section name="Robert Edge Detection" id="{EF503386-097D-429D-B23F-2E529C4D27F6}">
          <p14:sldIdLst>
            <p14:sldId id="266"/>
            <p14:sldId id="267"/>
          </p14:sldIdLst>
        </p14:section>
        <p14:section name="Laplacian of Gaussian" id="{C9E74F0A-835E-4FBB-A7EF-C27739EB3BF6}">
          <p14:sldIdLst>
            <p14:sldId id="268"/>
            <p14:sldId id="269"/>
            <p14:sldId id="270"/>
          </p14:sldIdLst>
        </p14:section>
        <p14:section name="Canny Edge Detection" id="{025085EB-5A93-4496-9F75-741A491D59D7}">
          <p14:sldIdLst>
            <p14:sldId id="271"/>
            <p14:sldId id="272"/>
          </p14:sldIdLst>
        </p14:section>
        <p14:section name="Real World Applications" id="{AE68BA50-9759-4378-9CAA-9C57866136F4}">
          <p14:sldIdLst>
            <p14:sldId id="273"/>
          </p14:sldIdLst>
        </p14:section>
        <p14:section name="Reference:" id="{9690418E-46D4-449F-B507-159F638E283B}">
          <p14:sldIdLst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B35"/>
    <a:srgbClr val="353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EEE88-6DAE-4C6D-B63E-C279F89AAD00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C29A-FA8D-43F6-95D7-B891EA8D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13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Reference: https://images.app.goo.gl/Hw4UHzqTk2wdDYcb7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3C29A-FA8D-43F6-95D7-B891EA8D7EB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80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7CA7-7C4A-E148-2FB5-4595A88EB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64EB3-B841-7869-A06D-8385368D4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78A9-CC2D-8C63-F2C3-A1AA3862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6F8A-639D-4E64-AB69-71BE10DF6E71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C784C-3343-E3D8-16A7-B2D2DB52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10912-A61B-AD47-7829-12AD13AE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860-B7A0-49F3-B100-054EB5EA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91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CCEF-84F5-08C9-3F90-4FE762CE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6F9C7-EAA7-67EE-2231-DBEA7D7F0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69952-ECC8-8482-DD34-EB851360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6F8A-639D-4E64-AB69-71BE10DF6E71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657C3-3400-58D0-5385-1DF3DEBE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71718-54DD-1E9B-26C1-502DB3A6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860-B7A0-49F3-B100-054EB5EA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63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7CCD2-DC7F-1489-221F-186F70D23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8379B-2BF5-046C-D0D3-7A485376C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3193F-92FD-877C-2239-D9BF640A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6F8A-639D-4E64-AB69-71BE10DF6E71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11E8-1106-754E-5237-375AC053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6D5B5-6721-777F-9B7C-04AA0BC1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860-B7A0-49F3-B100-054EB5EA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35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D67B-3DC2-1EA8-58EF-329F0B17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610C-347D-1DE8-A5D2-E973C5734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F8D99-1EDA-2850-FB7D-39D05AFC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6F8A-639D-4E64-AB69-71BE10DF6E71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97536-7CAE-E240-6D5E-BFA1100E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7DA77-608B-0BC0-4532-F399C487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860-B7A0-49F3-B100-054EB5EA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7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00AC-DE6A-B942-0DFF-D3FA6C50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BEF7B-6D52-F931-FEA9-917F6246C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49FEA-A417-6745-A501-D698D0CF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6F8A-639D-4E64-AB69-71BE10DF6E71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5B9D7-FD87-92D8-FDEB-7575578D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5EA79-0815-84C3-5AF6-AC5C306E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860-B7A0-49F3-B100-054EB5EA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23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21E5-8157-FEE5-046D-945112C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8FA7-D4CC-63D9-AA81-408C9FD04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55BC2-A63D-B038-B2D5-CB13A760D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EA356-295E-2DE2-4B79-90F2993A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6F8A-639D-4E64-AB69-71BE10DF6E71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0A8B3-D478-CB9C-E242-315F9C46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7092A-18CA-6525-CC48-E6833D64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860-B7A0-49F3-B100-054EB5EA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02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166B-0CB9-6983-099E-B9FC99A6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55C27-7CCB-7B38-28B4-EEA229482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73819-D52D-8A28-ECD8-9A323C397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78BEE-019F-D600-C0EA-D1B07A101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307C5-21F0-47BF-BB31-F8A97F470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DE8A8-CAB4-A145-17C8-A9A297D3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6F8A-639D-4E64-AB69-71BE10DF6E71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7D98E-4C1C-3EA6-7371-8996A33E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48F9D-18DB-CC09-957C-7653480B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860-B7A0-49F3-B100-054EB5EA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2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E85E-2004-8086-8260-C6A9CF31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2716F-E3F2-42CC-92C1-59305945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6F8A-639D-4E64-AB69-71BE10DF6E71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1966D-BE18-9CAA-8408-E3A015A3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E82CF-C55F-32B5-D30A-69160F15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860-B7A0-49F3-B100-054EB5EA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88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35AD6-4E2C-99DA-54F7-1C8E29B8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6F8A-639D-4E64-AB69-71BE10DF6E71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299FA-F81D-79B1-8496-2574C691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FACE7-1B10-197A-DA4A-DF3E0598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860-B7A0-49F3-B100-054EB5EA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68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9816-D71A-952D-0299-5B6B2101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07F8-58FE-9AA8-0414-58482A9E2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76CB0-36C2-0485-73CA-607F712BA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CFD1D-C88C-E532-0645-DF00FE8C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6F8A-639D-4E64-AB69-71BE10DF6E71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42BA2-47AB-2B56-694B-7F788C01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27D62-4180-BE19-FB59-CD3ACD04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860-B7A0-49F3-B100-054EB5EA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45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FBB1-02E9-AD95-A8A6-1D8EFF98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51BAD-C932-CEA6-2A98-12C2F3847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D9094-B0CB-2EA8-5A20-231FE2EAE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3CEA3-46FF-F0F6-66F5-BEE169DB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6F8A-639D-4E64-AB69-71BE10DF6E71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D74F4-142E-4B6A-B75E-C0317F0D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05AC4-8FD5-7F8B-6273-0EEA927E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860-B7A0-49F3-B100-054EB5EA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26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22DBA-48A6-9316-4F0C-4AEAB52C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C6670-ED0B-C1C5-DDF1-8F7BE48AF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C82CB-1AD1-A814-8188-5FEB32733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6F8A-639D-4E64-AB69-71BE10DF6E71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B2EAC-32A4-EECE-1C7F-B52052F75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72689-9493-3DC8-0D34-F75D3BB53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B5860-B7A0-49F3-B100-054EB5EA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14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5DF5F0C-E745-83AD-BFB0-D3701E9DD3CF}"/>
              </a:ext>
            </a:extLst>
          </p:cNvPr>
          <p:cNvGrpSpPr/>
          <p:nvPr/>
        </p:nvGrpSpPr>
        <p:grpSpPr>
          <a:xfrm>
            <a:off x="0" y="0"/>
            <a:ext cx="12219214" cy="6858000"/>
            <a:chOff x="0" y="0"/>
            <a:chExt cx="12219214" cy="6858000"/>
          </a:xfrm>
        </p:grpSpPr>
        <p:pic>
          <p:nvPicPr>
            <p:cNvPr id="6" name="Picture 2" descr="Different edge detection techniques with implementation in OpenCV">
              <a:extLst>
                <a:ext uri="{FF2B5EF4-FFF2-40B4-BE49-F238E27FC236}">
                  <a16:creationId xmlns:a16="http://schemas.microsoft.com/office/drawing/2014/main" id="{3B9A461E-CB2A-FF1A-3FDB-53DC6C3B91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219214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D250BB-ED9E-6B82-4549-828E0C6F9831}"/>
                </a:ext>
              </a:extLst>
            </p:cNvPr>
            <p:cNvSpPr txBox="1"/>
            <p:nvPr/>
          </p:nvSpPr>
          <p:spPr>
            <a:xfrm>
              <a:off x="4542502" y="3987542"/>
              <a:ext cx="4621164" cy="1754326"/>
            </a:xfrm>
            <a:prstGeom prst="rect">
              <a:avLst/>
            </a:prstGeom>
            <a:solidFill>
              <a:srgbClr val="EABB35">
                <a:alpha val="15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Edge</a:t>
              </a:r>
              <a:r>
                <a:rPr lang="en-US" sz="5400" b="1" dirty="0">
                  <a:solidFill>
                    <a:schemeClr val="bg1"/>
                  </a:solidFill>
                </a:rPr>
                <a:t> Detection </a:t>
              </a:r>
            </a:p>
            <a:p>
              <a:r>
                <a:rPr lang="en-US" sz="5400" b="1" dirty="0">
                  <a:solidFill>
                    <a:schemeClr val="bg1"/>
                  </a:solidFill>
                </a:rPr>
                <a:t> </a:t>
              </a:r>
              <a:r>
                <a:rPr lang="en-US" sz="5400" b="1" dirty="0"/>
                <a:t>Tech</a:t>
              </a:r>
              <a:r>
                <a:rPr lang="en-US" sz="5400" b="1" dirty="0">
                  <a:solidFill>
                    <a:schemeClr val="bg1"/>
                  </a:solidFill>
                </a:rPr>
                <a:t>niques</a:t>
              </a:r>
              <a:endParaRPr lang="en-IN" sz="5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AAE4CC-D257-C3FB-9826-5C2BBF2FDC49}"/>
                </a:ext>
              </a:extLst>
            </p:cNvPr>
            <p:cNvSpPr txBox="1"/>
            <p:nvPr/>
          </p:nvSpPr>
          <p:spPr>
            <a:xfrm>
              <a:off x="4232783" y="5741868"/>
              <a:ext cx="7295537" cy="830997"/>
            </a:xfrm>
            <a:prstGeom prst="rect">
              <a:avLst/>
            </a:prstGeom>
            <a:solidFill>
              <a:srgbClr val="EABB35">
                <a:alpha val="15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i="0" dirty="0">
                  <a:effectLst/>
                  <a:latin typeface="Arial" panose="020B0604020202020204" pitchFamily="34" charset="0"/>
                </a:rPr>
                <a:t>Techniques</a:t>
              </a:r>
              <a:r>
                <a:rPr lang="en-US" sz="2400" b="1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like Sobel, Prewitt, and Canny edge</a:t>
              </a:r>
              <a:br>
                <a:rPr lang="en-US" sz="2400" b="1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</a:br>
              <a:r>
                <a:rPr lang="en-US" sz="2400" b="1" i="0" dirty="0">
                  <a:effectLst/>
                  <a:latin typeface="Arial" panose="020B0604020202020204" pitchFamily="34" charset="0"/>
                </a:rPr>
                <a:t>detectors fo</a:t>
              </a:r>
              <a:r>
                <a:rPr lang="en-US" sz="2400" b="1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r identifying image boundaries.</a:t>
              </a:r>
              <a:endParaRPr lang="en-IN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7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1D53-F857-A879-8110-B69EF9A0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3" y="239251"/>
            <a:ext cx="10515600" cy="883572"/>
          </a:xfrm>
        </p:spPr>
        <p:txBody>
          <a:bodyPr/>
          <a:lstStyle/>
          <a:p>
            <a:r>
              <a:rPr lang="en-US" b="1" dirty="0"/>
              <a:t>ROBERT EDGE DETECTOR: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C145B-6480-BB2A-95F2-2C3CF3F6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3" y="1122823"/>
            <a:ext cx="10862187" cy="50541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gradient-based operator computes the sum of squares of the differences between diagonally adjacent pixels in an image through discrete differentiation.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Then the gradient approximation is made. It uses the following 2 x 2 kernels or masks – </a:t>
            </a:r>
            <a:endParaRPr lang="en-IN" dirty="0"/>
          </a:p>
        </p:txBody>
      </p:sp>
      <p:pic>
        <p:nvPicPr>
          <p:cNvPr id="6" name="Picture 2" descr="Different edge detection techniques with implementation in OpenCV">
            <a:extLst>
              <a:ext uri="{FF2B5EF4-FFF2-40B4-BE49-F238E27FC236}">
                <a16:creationId xmlns:a16="http://schemas.microsoft.com/office/drawing/2014/main" id="{C82B4977-65AF-9CDF-DB33-A1E6DA7B3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0F1536D-F173-B676-8D38-2EC5AF559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7866" y="4658492"/>
            <a:ext cx="5969680" cy="8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7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fferent edge detection techniques with implementation in OpenCV">
            <a:extLst>
              <a:ext uri="{FF2B5EF4-FFF2-40B4-BE49-F238E27FC236}">
                <a16:creationId xmlns:a16="http://schemas.microsoft.com/office/drawing/2014/main" id="{EB7823FD-B10F-F491-18EE-4399B23FD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CE6D-571E-ABE7-2A61-47A637524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6" y="363794"/>
            <a:ext cx="10891684" cy="5813169"/>
          </a:xfrm>
        </p:spPr>
        <p:txBody>
          <a:bodyPr/>
          <a:lstStyle/>
          <a:p>
            <a:pPr algn="l" fontAlgn="base"/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Advantages: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Detection of edges and orientation are very easy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Diagonal direction points are preserved</a:t>
            </a:r>
          </a:p>
          <a:p>
            <a:pPr algn="l" fontAlgn="base"/>
            <a:endParaRPr lang="en-US" b="1" i="1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Limitations: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Very sensitive to noise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Not very accurate in edge detection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83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590A-2288-2AF4-E82F-E78A1751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93" y="178312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Marr-Hildreth Operator or Laplacian of Gaussian (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LoG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):</a:t>
            </a:r>
            <a:endParaRPr lang="en-IN" dirty="0"/>
          </a:p>
        </p:txBody>
      </p:sp>
      <p:pic>
        <p:nvPicPr>
          <p:cNvPr id="4" name="Picture 2" descr="Different edge detection techniques with implementation in OpenCV">
            <a:extLst>
              <a:ext uri="{FF2B5EF4-FFF2-40B4-BE49-F238E27FC236}">
                <a16:creationId xmlns:a16="http://schemas.microsoft.com/office/drawing/2014/main" id="{94EE2AE8-1915-DB2A-4692-C2C864CD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8A54-D3EA-16D2-1CFF-F3D5A496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67" y="1769347"/>
            <a:ext cx="11297265" cy="47592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a gaussian-based operator which uses the Laplacian to take the second derivative of an image.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really works well when the transition of the grey level seems to be abrupt.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works on the zero-crossing method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i.e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when the second-order derivative crosses zero, then that particular location corresponds to a maximum level.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called an edge location.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Here the Gaussian operator reduces the noise and the Laplacian operator detects the sharp edges.</a:t>
            </a:r>
          </a:p>
        </p:txBody>
      </p:sp>
    </p:spTree>
    <p:extLst>
      <p:ext uri="{BB962C8B-B14F-4D97-AF65-F5344CB8AC3E}">
        <p14:creationId xmlns:p14="http://schemas.microsoft.com/office/powerpoint/2010/main" val="400080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C949-17CA-43BE-3B74-901FD19E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5" y="403123"/>
            <a:ext cx="11029335" cy="57738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Gaussian function is defined by the formula: 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IN" dirty="0"/>
              <a:t>			</a:t>
            </a:r>
          </a:p>
          <a:p>
            <a:pPr marL="0" indent="0">
              <a:buNone/>
            </a:pPr>
            <a:r>
              <a:rPr lang="en-IN" dirty="0"/>
              <a:t>			where </a:t>
            </a:r>
            <a:r>
              <a:rPr lang="el-GR" dirty="0"/>
              <a:t>σ</a:t>
            </a:r>
            <a:r>
              <a:rPr lang="en-US" dirty="0"/>
              <a:t> is the standard deviation.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			And the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LoG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operator is computed from 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35C7B65-C081-854E-9BDC-D4770E590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6832" y="1219203"/>
            <a:ext cx="5858334" cy="945740"/>
          </a:xfrm>
          <a:prstGeom prst="rect">
            <a:avLst/>
          </a:prstGeom>
        </p:spPr>
      </p:pic>
      <p:pic>
        <p:nvPicPr>
          <p:cNvPr id="12" name="Picture 2" descr="Different edge detection techniques with implementation in OpenCV">
            <a:extLst>
              <a:ext uri="{FF2B5EF4-FFF2-40B4-BE49-F238E27FC236}">
                <a16:creationId xmlns:a16="http://schemas.microsoft.com/office/drawing/2014/main" id="{A9C18BBE-7F4A-9F78-6980-8A5318D90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5B25323-C849-35A3-42EC-CD4A7E9AB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856" y="4791381"/>
            <a:ext cx="10840286" cy="9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9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fferent edge detection techniques with implementation in OpenCV">
            <a:extLst>
              <a:ext uri="{FF2B5EF4-FFF2-40B4-BE49-F238E27FC236}">
                <a16:creationId xmlns:a16="http://schemas.microsoft.com/office/drawing/2014/main" id="{744E134C-C0C1-A094-5985-EDDC360C0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F4FA2-0F27-9804-C078-EDC57C71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353961"/>
            <a:ext cx="10901516" cy="5823002"/>
          </a:xfrm>
        </p:spPr>
        <p:txBody>
          <a:bodyPr>
            <a:normAutofit/>
          </a:bodyPr>
          <a:lstStyle/>
          <a:p>
            <a:pPr algn="l" fontAlgn="base"/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Advantages: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Easy to detect edges and their various orientations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There is fixed characteristics in all directions</a:t>
            </a:r>
          </a:p>
          <a:p>
            <a:pPr algn="l" fontAlgn="base"/>
            <a:endParaRPr lang="en-US" b="1" i="1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Limitations: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Very sensitive to noise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The localization error may be severe at curved edges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It generates noisy responses that do not correspond to edges, so-called “false edges”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20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756F-97A9-D777-C304-1FF21656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239251"/>
            <a:ext cx="10515600" cy="883572"/>
          </a:xfrm>
        </p:spPr>
        <p:txBody>
          <a:bodyPr/>
          <a:lstStyle/>
          <a:p>
            <a:r>
              <a:rPr lang="en-US" b="1" dirty="0"/>
              <a:t>CANNY EDGE DETECTION:</a:t>
            </a:r>
            <a:endParaRPr lang="en-IN" b="1" dirty="0"/>
          </a:p>
        </p:txBody>
      </p:sp>
      <p:pic>
        <p:nvPicPr>
          <p:cNvPr id="4" name="Picture 2" descr="Different edge detection techniques with implementation in OpenCV">
            <a:extLst>
              <a:ext uri="{FF2B5EF4-FFF2-40B4-BE49-F238E27FC236}">
                <a16:creationId xmlns:a16="http://schemas.microsoft.com/office/drawing/2014/main" id="{795522CA-B5B6-2A91-18B1-D75B9B4F9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3634F-BECE-92AB-5D50-5D2422F73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77" y="1268360"/>
            <a:ext cx="10842523" cy="52110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a gaussian-based operator in detecting edges.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operator is not susceptible to noise.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extracts image features without affecting or altering the feature.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Canny edge detector have advanced algorithm derived from the previous work of Laplacian of Gaussian operator.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widely used an optimal edge detection technique. It detects edges based on three criteria: </a:t>
            </a:r>
          </a:p>
          <a:p>
            <a:pPr lvl="3" fontAlgn="base"/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Low error rate </a:t>
            </a:r>
          </a:p>
          <a:p>
            <a:pPr lvl="3" fontAlgn="base"/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Edge points must be accurately localized </a:t>
            </a:r>
          </a:p>
          <a:p>
            <a:pPr lvl="3" fontAlgn="base"/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There should be just one single edge response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539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fferent edge detection techniques with implementation in OpenCV">
            <a:extLst>
              <a:ext uri="{FF2B5EF4-FFF2-40B4-BE49-F238E27FC236}">
                <a16:creationId xmlns:a16="http://schemas.microsoft.com/office/drawing/2014/main" id="{1554B94C-5CF1-C370-D006-78843B261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BAF71-82F8-6723-3643-8B025D5E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393290"/>
            <a:ext cx="10901516" cy="5783673"/>
          </a:xfrm>
        </p:spPr>
        <p:txBody>
          <a:bodyPr>
            <a:normAutofit/>
          </a:bodyPr>
          <a:lstStyle/>
          <a:p>
            <a:pPr algn="l" fontAlgn="base"/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Advantages: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It has good localization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It extract image features without altering the features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Less Sensitive to noise</a:t>
            </a:r>
          </a:p>
          <a:p>
            <a:pPr algn="l" fontAlgn="base"/>
            <a:endParaRPr lang="en-US" b="1" i="1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Limitations: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There is false zero crossing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Complex computation and time consuming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43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6D71-78E5-1261-B9E8-AB4DB6BA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227473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Some Real-world Applications of Image Edge Detection:</a:t>
            </a:r>
            <a:endParaRPr lang="en-IN" dirty="0"/>
          </a:p>
        </p:txBody>
      </p:sp>
      <p:pic>
        <p:nvPicPr>
          <p:cNvPr id="4" name="Picture 2" descr="Different edge detection techniques with implementation in OpenCV">
            <a:extLst>
              <a:ext uri="{FF2B5EF4-FFF2-40B4-BE49-F238E27FC236}">
                <a16:creationId xmlns:a16="http://schemas.microsoft.com/office/drawing/2014/main" id="{429C200C-C40E-63A8-4670-ABD16CDC9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2D643-C1B6-6C26-1AD5-8EE4494AF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5" y="1658477"/>
            <a:ext cx="10515600" cy="4351338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73239"/>
                </a:solidFill>
                <a:latin typeface="Nunito" pitchFamily="2" charset="0"/>
              </a:rPr>
              <a:t>M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Nunito" pitchFamily="2" charset="0"/>
              </a:rPr>
              <a:t>edical imaging, study of anatomical structure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273239"/>
              </a:solidFill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73239"/>
                </a:solidFill>
                <a:latin typeface="Nunito" pitchFamily="2" charset="0"/>
              </a:rPr>
              <a:t>L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Nunito" pitchFamily="2" charset="0"/>
              </a:rPr>
              <a:t>ocate an object in satellite images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273239"/>
              </a:solidFill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73239"/>
                </a:solidFill>
                <a:latin typeface="Nunito" pitchFamily="2" charset="0"/>
              </a:rPr>
              <a:t>A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Nunito" pitchFamily="2" charset="0"/>
              </a:rPr>
              <a:t>utomatic traffic controlling systems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273239"/>
              </a:solidFill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73239"/>
                </a:solidFill>
                <a:latin typeface="Nunito" pitchFamily="2" charset="0"/>
              </a:rPr>
              <a:t>F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Nunito" pitchFamily="2" charset="0"/>
              </a:rPr>
              <a:t>ace recognition, and fingerprint recognition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55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ifferent edge detection techniques with implementation in OpenCV">
            <a:extLst>
              <a:ext uri="{FF2B5EF4-FFF2-40B4-BE49-F238E27FC236}">
                <a16:creationId xmlns:a16="http://schemas.microsoft.com/office/drawing/2014/main" id="{3D359553-B810-34F6-62DF-646C1C739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316D71-78E5-1261-B9E8-AB4DB6BA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227473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Reference: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2D643-C1B6-6C26-1AD5-8EE4494AF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5" y="165847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https://www.geeksforgeeks.org/image-edge-detection-operators-in-digital-image-processing/</a:t>
            </a:r>
          </a:p>
        </p:txBody>
      </p:sp>
    </p:spTree>
    <p:extLst>
      <p:ext uri="{BB962C8B-B14F-4D97-AF65-F5344CB8AC3E}">
        <p14:creationId xmlns:p14="http://schemas.microsoft.com/office/powerpoint/2010/main" val="137213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A8D9-8B5A-8AD6-11C3-F1FD70452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57" y="185173"/>
            <a:ext cx="10515600" cy="991727"/>
          </a:xfrm>
        </p:spPr>
        <p:txBody>
          <a:bodyPr/>
          <a:lstStyle/>
          <a:p>
            <a:r>
              <a:rPr lang="en-US" b="1" dirty="0"/>
              <a:t>EDGES:</a:t>
            </a:r>
            <a:endParaRPr lang="en-IN" b="1" dirty="0"/>
          </a:p>
        </p:txBody>
      </p:sp>
      <p:pic>
        <p:nvPicPr>
          <p:cNvPr id="4" name="Picture 2" descr="Different edge detection techniques with implementation in OpenCV">
            <a:extLst>
              <a:ext uri="{FF2B5EF4-FFF2-40B4-BE49-F238E27FC236}">
                <a16:creationId xmlns:a16="http://schemas.microsoft.com/office/drawing/2014/main" id="{68A26351-F9D7-5CA9-742E-1931FC42E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3790-A77F-9200-EF86-31A4EFD7D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Edges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are significant local changes of intensity in a digital image.</a:t>
            </a:r>
          </a:p>
          <a:p>
            <a:pPr algn="l" fontAlgn="base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 edge can be defined as a set of connected pixels that forms a boundary between two disjoint regions.</a:t>
            </a:r>
          </a:p>
          <a:p>
            <a:pPr algn="l" fontAlgn="base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There are three types of edges: </a:t>
            </a:r>
          </a:p>
          <a:p>
            <a:pPr lvl="2" fontAlgn="base"/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Horizontal edges</a:t>
            </a:r>
          </a:p>
          <a:p>
            <a:pPr lvl="2" fontAlgn="base"/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Vertical edges</a:t>
            </a:r>
          </a:p>
          <a:p>
            <a:pPr lvl="2" fontAlgn="base"/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Diagonal edges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44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C8AF-ADAB-BF2C-01E7-9955CB48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0" y="227474"/>
            <a:ext cx="10515600" cy="903236"/>
          </a:xfrm>
        </p:spPr>
        <p:txBody>
          <a:bodyPr/>
          <a:lstStyle/>
          <a:p>
            <a:r>
              <a:rPr lang="en-US" b="1" dirty="0"/>
              <a:t>EDGE DETECTION:</a:t>
            </a:r>
            <a:endParaRPr lang="en-IN" b="1" dirty="0"/>
          </a:p>
        </p:txBody>
      </p:sp>
      <p:pic>
        <p:nvPicPr>
          <p:cNvPr id="4" name="Picture 2" descr="Different edge detection techniques with implementation in OpenCV">
            <a:extLst>
              <a:ext uri="{FF2B5EF4-FFF2-40B4-BE49-F238E27FC236}">
                <a16:creationId xmlns:a16="http://schemas.microsoft.com/office/drawing/2014/main" id="{4C65A798-0CEA-AFF4-316D-E7DF16117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F6AD-507C-1CF0-5305-EA5D3B994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130710"/>
            <a:ext cx="10901516" cy="5499816"/>
          </a:xfrm>
        </p:spPr>
        <p:txBody>
          <a:bodyPr>
            <a:normAutofit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Edge Detection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 method of segmenting an image into regions of discontinuity. It is a widely used technique in digital image processing like </a:t>
            </a:r>
          </a:p>
          <a:p>
            <a:pPr lvl="2" fontAlgn="base"/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pattern recognition</a:t>
            </a:r>
          </a:p>
          <a:p>
            <a:pPr lvl="2" fontAlgn="base"/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image morphology</a:t>
            </a:r>
          </a:p>
          <a:p>
            <a:pPr lvl="2" fontAlgn="base"/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feature extraction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Edge detection allows users to observe the features of an image for a significant change in the gray level.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texture indicating the end of one region in the image and the beginning of another.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reduces the amount of data in an image and preserves the structural properties of an image.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14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396C-0825-E425-779F-3C3D6FD6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94" y="224502"/>
            <a:ext cx="10515600" cy="913069"/>
          </a:xfrm>
        </p:spPr>
        <p:txBody>
          <a:bodyPr/>
          <a:lstStyle/>
          <a:p>
            <a:r>
              <a:rPr lang="en-US" b="1" dirty="0"/>
              <a:t>EDGE DETECTION OPERATIONS:</a:t>
            </a:r>
            <a:endParaRPr lang="en-IN" b="1" dirty="0"/>
          </a:p>
        </p:txBody>
      </p:sp>
      <p:pic>
        <p:nvPicPr>
          <p:cNvPr id="4" name="Picture 2" descr="Different edge detection techniques with implementation in OpenCV">
            <a:extLst>
              <a:ext uri="{FF2B5EF4-FFF2-40B4-BE49-F238E27FC236}">
                <a16:creationId xmlns:a16="http://schemas.microsoft.com/office/drawing/2014/main" id="{1B0C6C6E-04F6-A99F-DA28-E94BB0B26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D7959-3F35-ADA8-8C6E-8E197508D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137571"/>
            <a:ext cx="10901516" cy="5039392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Edge Detection Operators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are of two types: </a:t>
            </a:r>
          </a:p>
          <a:p>
            <a:pPr lvl="1" fontAlgn="base"/>
            <a:endParaRPr lang="en-US" sz="2800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Gradient –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based operator which computes first-order derivations in a digital image like, Sobel operator, Prewitt operator, Robert operator</a:t>
            </a:r>
          </a:p>
          <a:p>
            <a:pPr lvl="1" fontAlgn="base"/>
            <a:endParaRPr lang="en-US" sz="2800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Gaussian –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based operator which computes second-order derivations in a digital image like, Canny edge detector, Laplacian of Gaussian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51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046A663-722E-5F24-0572-4C3DB0F0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045" y="386287"/>
            <a:ext cx="6921909" cy="608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25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5C95-DA6C-5E99-CC19-9D8441E7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35" y="214670"/>
            <a:ext cx="10515600" cy="932733"/>
          </a:xfrm>
        </p:spPr>
        <p:txBody>
          <a:bodyPr/>
          <a:lstStyle/>
          <a:p>
            <a:r>
              <a:rPr lang="en-US" b="1" dirty="0"/>
              <a:t>SOBEL EDGE DETECTOR: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D4E27-65E7-F0C4-7149-EBE69BCAF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7" y="1147402"/>
            <a:ext cx="11533238" cy="53123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It is a discrete differentiation operator.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computes the gradient approximation of image intensity function for image edge detection.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At the pixels of an image, the Sobel operator produces either the normal to a vector or the corresponding gradient vector.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uses two 3 x 3 kernels or masks which are convolved with the input image to calculate the vertical and horizontal derivative approximations respectively – 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11" name="Picture 2" descr="Different edge detection techniques with implementation in OpenCV">
            <a:extLst>
              <a:ext uri="{FF2B5EF4-FFF2-40B4-BE49-F238E27FC236}">
                <a16:creationId xmlns:a16="http://schemas.microsoft.com/office/drawing/2014/main" id="{53B56E2F-B024-CA00-E409-4C0F19C45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5AA1FCC-283B-194D-B9B1-AFC722FB6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6775" y="4837471"/>
            <a:ext cx="6938450" cy="155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2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fferent edge detection techniques with implementation in OpenCV">
            <a:extLst>
              <a:ext uri="{FF2B5EF4-FFF2-40B4-BE49-F238E27FC236}">
                <a16:creationId xmlns:a16="http://schemas.microsoft.com/office/drawing/2014/main" id="{28A6BDBD-A468-03D3-9581-6FA98F718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6BE8-3553-C2D8-654F-F9233A0D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19" y="599768"/>
            <a:ext cx="11474246" cy="5810864"/>
          </a:xfrm>
        </p:spPr>
        <p:txBody>
          <a:bodyPr>
            <a:normAutofit/>
          </a:bodyPr>
          <a:lstStyle/>
          <a:p>
            <a:pPr algn="l" fontAlgn="base"/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Advantages: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Simple and time efficient computation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Very easy at searching for smooth edges</a:t>
            </a:r>
          </a:p>
          <a:p>
            <a:pPr algn="l" fontAlgn="base"/>
            <a:endParaRPr lang="en-US" b="1" i="1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Limitations: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Diagonal direction points are not preserved always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Highly sensitive to noise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Not very accurate in edge detection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Detect with thick and rough edges does not give appropriate results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70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F1FD-8A19-B30A-3920-815A42D4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93" y="276634"/>
            <a:ext cx="10515600" cy="1021223"/>
          </a:xfrm>
        </p:spPr>
        <p:txBody>
          <a:bodyPr/>
          <a:lstStyle/>
          <a:p>
            <a:r>
              <a:rPr lang="en-US" b="1" dirty="0"/>
              <a:t>PREWITT EDGE DETECTOR: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DA0B-B4EB-3F70-BBD4-D16BBBA0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297857"/>
            <a:ext cx="10881852" cy="48791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operator is almost similar to the 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obel operator. It also detects vertical and horizontal edges of an image.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one of the best ways to detect the orientation and magnitude of an image. It uses the kernels or masks – </a:t>
            </a:r>
            <a:endParaRPr lang="en-IN" dirty="0"/>
          </a:p>
        </p:txBody>
      </p:sp>
      <p:pic>
        <p:nvPicPr>
          <p:cNvPr id="7" name="Picture 2" descr="Different edge detection techniques with implementation in OpenCV">
            <a:extLst>
              <a:ext uri="{FF2B5EF4-FFF2-40B4-BE49-F238E27FC236}">
                <a16:creationId xmlns:a16="http://schemas.microsoft.com/office/drawing/2014/main" id="{93CF5C38-A6EF-93B3-5B4E-268AE9B3F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E544731-C54B-4D5C-2AB6-A4EAC318A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6304" y="3737410"/>
            <a:ext cx="5159391" cy="148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41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fferent edge detection techniques with implementation in OpenCV">
            <a:extLst>
              <a:ext uri="{FF2B5EF4-FFF2-40B4-BE49-F238E27FC236}">
                <a16:creationId xmlns:a16="http://schemas.microsoft.com/office/drawing/2014/main" id="{F82957B3-416B-A5D3-D231-389F1F765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CAAB1-6BD9-01EB-8884-BC3D3AA03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52" y="512583"/>
            <a:ext cx="10901516" cy="5832834"/>
          </a:xfrm>
        </p:spPr>
        <p:txBody>
          <a:bodyPr>
            <a:normAutofit/>
          </a:bodyPr>
          <a:lstStyle/>
          <a:p>
            <a:pPr algn="l" fontAlgn="base"/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Advantages: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Good performance on detecting vertical and horizontal edges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Best operator to detect the orientation of an image</a:t>
            </a:r>
          </a:p>
          <a:p>
            <a:pPr algn="l" fontAlgn="base"/>
            <a:endParaRPr lang="en-US" b="1" i="1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Limitations: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The magnitude of coefficient is fixed and cannot be changed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Diagonal direction points are not preserved always</a:t>
            </a: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3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880</Words>
  <Application>Microsoft Office PowerPoint</Application>
  <PresentationFormat>Widescreen</PresentationFormat>
  <Paragraphs>113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Nunito</vt:lpstr>
      <vt:lpstr>Wingdings</vt:lpstr>
      <vt:lpstr>Office Theme</vt:lpstr>
      <vt:lpstr>PowerPoint Presentation</vt:lpstr>
      <vt:lpstr>EDGES:</vt:lpstr>
      <vt:lpstr>EDGE DETECTION:</vt:lpstr>
      <vt:lpstr>EDGE DETECTION OPERATIONS:</vt:lpstr>
      <vt:lpstr>PowerPoint Presentation</vt:lpstr>
      <vt:lpstr>SOBEL EDGE DETECTOR:</vt:lpstr>
      <vt:lpstr>PowerPoint Presentation</vt:lpstr>
      <vt:lpstr>PREWITT EDGE DETECTOR:</vt:lpstr>
      <vt:lpstr>PowerPoint Presentation</vt:lpstr>
      <vt:lpstr>ROBERT EDGE DETECTOR:</vt:lpstr>
      <vt:lpstr>PowerPoint Presentation</vt:lpstr>
      <vt:lpstr>Marr-Hildreth Operator or Laplacian of Gaussian (LoG):</vt:lpstr>
      <vt:lpstr>PowerPoint Presentation</vt:lpstr>
      <vt:lpstr>PowerPoint Presentation</vt:lpstr>
      <vt:lpstr>CANNY EDGE DETECTION:</vt:lpstr>
      <vt:lpstr>PowerPoint Presentation</vt:lpstr>
      <vt:lpstr>Some Real-world Applications of Image Edge Detection:</vt:lpstr>
      <vt:lpstr>Reference: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Himanish Rajan</cp:lastModifiedBy>
  <cp:revision>6</cp:revision>
  <dcterms:modified xsi:type="dcterms:W3CDTF">2024-01-11T15:19:04Z</dcterms:modified>
</cp:coreProperties>
</file>