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F01B84-9CA1-4C5D-9285-A56847098848}">
          <p14:sldIdLst>
            <p14:sldId id="256"/>
          </p14:sldIdLst>
        </p14:section>
        <p14:section name="Motion Analysis" id="{700934D0-665C-47EA-856A-FB8EBD0F9595}">
          <p14:sldIdLst>
            <p14:sldId id="257"/>
          </p14:sldIdLst>
        </p14:section>
        <p14:section name="Overview of Motion Analysis" id="{B6AD9AA8-D28F-409A-94C3-061748BC5416}">
          <p14:sldIdLst>
            <p14:sldId id="258"/>
            <p14:sldId id="259"/>
          </p14:sldIdLst>
        </p14:section>
        <p14:section name="Applications of Motion Analysis" id="{9A7EC9E4-7329-4876-9D67-9CB784A62E11}">
          <p14:sldIdLst>
            <p14:sldId id="260"/>
          </p14:sldIdLst>
        </p14:section>
        <p14:section name="Advantages" id="{F070F97D-F52E-4F3B-A595-9B8E9778160B}">
          <p14:sldIdLst>
            <p14:sldId id="261"/>
          </p14:sldIdLst>
        </p14:section>
        <p14:section name="Disadvantages" id="{F47825DD-6566-41D1-B9F1-81302A5D5B1D}">
          <p14:sldIdLst>
            <p14:sldId id="262"/>
          </p14:sldIdLst>
        </p14:section>
        <p14:section name="Optical Flow" id="{0DFC9171-1CA2-41EA-B88E-20469A3190CE}">
          <p14:sldIdLst>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35B55B-4350-47C0-9902-48504E4DD2DF}" type="datetimeFigureOut">
              <a:rPr lang="en-IN" smtClean="0"/>
              <a:t>28-01-2024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D2A35-05B2-435A-B81B-74112730DBFE}" type="slidenum">
              <a:rPr lang="en-IN" smtClean="0"/>
              <a:t>‹#›</a:t>
            </a:fld>
            <a:endParaRPr lang="en-IN"/>
          </a:p>
        </p:txBody>
      </p:sp>
    </p:spTree>
    <p:extLst>
      <p:ext uri="{BB962C8B-B14F-4D97-AF65-F5344CB8AC3E}">
        <p14:creationId xmlns:p14="http://schemas.microsoft.com/office/powerpoint/2010/main" val="487886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Image Reference</a:t>
            </a:r>
            <a:r>
              <a:rPr lang="en-US" dirty="0"/>
              <a:t>: https://in.mathworks.com/discovery/optical-flow.html#:~:text=What%20Is%20Optical%20Flow%3F,of%20objects%20in%20the%20video.</a:t>
            </a:r>
            <a:endParaRPr lang="en-IN" dirty="0"/>
          </a:p>
        </p:txBody>
      </p:sp>
      <p:sp>
        <p:nvSpPr>
          <p:cNvPr id="4" name="Slide Number Placeholder 3"/>
          <p:cNvSpPr>
            <a:spLocks noGrp="1"/>
          </p:cNvSpPr>
          <p:nvPr>
            <p:ph type="sldNum" sz="quarter" idx="5"/>
          </p:nvPr>
        </p:nvSpPr>
        <p:spPr/>
        <p:txBody>
          <a:bodyPr/>
          <a:lstStyle/>
          <a:p>
            <a:fld id="{2A7D2A35-05B2-435A-B81B-74112730DBFE}" type="slidenum">
              <a:rPr lang="en-IN" smtClean="0"/>
              <a:t>8</a:t>
            </a:fld>
            <a:endParaRPr lang="en-IN"/>
          </a:p>
        </p:txBody>
      </p:sp>
    </p:spTree>
    <p:extLst>
      <p:ext uri="{BB962C8B-B14F-4D97-AF65-F5344CB8AC3E}">
        <p14:creationId xmlns:p14="http://schemas.microsoft.com/office/powerpoint/2010/main" val="2836890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 </a:t>
            </a:r>
            <a:r>
              <a:rPr lang="en-US" b="0" dirty="0"/>
              <a:t>https://staff.fnwi.uva.nl/r.vandenboomgaard/IPCV20162017/LectureNotes/CV/Motion/OpticFlow.html</a:t>
            </a:r>
            <a:endParaRPr lang="en-IN" b="0" dirty="0"/>
          </a:p>
        </p:txBody>
      </p:sp>
      <p:sp>
        <p:nvSpPr>
          <p:cNvPr id="4" name="Slide Number Placeholder 3"/>
          <p:cNvSpPr>
            <a:spLocks noGrp="1"/>
          </p:cNvSpPr>
          <p:nvPr>
            <p:ph type="sldNum" sz="quarter" idx="5"/>
          </p:nvPr>
        </p:nvSpPr>
        <p:spPr/>
        <p:txBody>
          <a:bodyPr/>
          <a:lstStyle/>
          <a:p>
            <a:fld id="{2A7D2A35-05B2-435A-B81B-74112730DBFE}" type="slidenum">
              <a:rPr lang="en-IN" smtClean="0"/>
              <a:t>9</a:t>
            </a:fld>
            <a:endParaRPr lang="en-IN"/>
          </a:p>
        </p:txBody>
      </p:sp>
    </p:spTree>
    <p:extLst>
      <p:ext uri="{BB962C8B-B14F-4D97-AF65-F5344CB8AC3E}">
        <p14:creationId xmlns:p14="http://schemas.microsoft.com/office/powerpoint/2010/main" val="3752554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7CA7-7C4A-E148-2FB5-4595A88EBF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964EB3-B841-7869-A06D-8385368D42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3178A9-CC2D-8C63-F2C3-A1AA386247EC}"/>
              </a:ext>
            </a:extLst>
          </p:cNvPr>
          <p:cNvSpPr>
            <a:spLocks noGrp="1"/>
          </p:cNvSpPr>
          <p:nvPr>
            <p:ph type="dt" sz="half" idx="10"/>
          </p:nvPr>
        </p:nvSpPr>
        <p:spPr/>
        <p:txBody>
          <a:bodyPr/>
          <a:lstStyle/>
          <a:p>
            <a:fld id="{9BD76F8A-639D-4E64-AB69-71BE10DF6E71}" type="datetimeFigureOut">
              <a:rPr lang="en-IN" smtClean="0"/>
              <a:t>28-01-2024</a:t>
            </a:fld>
            <a:endParaRPr lang="en-IN"/>
          </a:p>
        </p:txBody>
      </p:sp>
      <p:sp>
        <p:nvSpPr>
          <p:cNvPr id="5" name="Footer Placeholder 4">
            <a:extLst>
              <a:ext uri="{FF2B5EF4-FFF2-40B4-BE49-F238E27FC236}">
                <a16:creationId xmlns:a16="http://schemas.microsoft.com/office/drawing/2014/main" id="{861C784C-3343-E3D8-16A7-B2D2DB526C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010912-A61B-AD47-7829-12AD13AEBAD2}"/>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3787913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CCEF-84F5-08C9-3F90-4FE762CE0A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C6F9C7-EAA7-67EE-2231-DBEA7D7F0F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E69952-ECC8-8482-DD34-EB851360226D}"/>
              </a:ext>
            </a:extLst>
          </p:cNvPr>
          <p:cNvSpPr>
            <a:spLocks noGrp="1"/>
          </p:cNvSpPr>
          <p:nvPr>
            <p:ph type="dt" sz="half" idx="10"/>
          </p:nvPr>
        </p:nvSpPr>
        <p:spPr/>
        <p:txBody>
          <a:bodyPr/>
          <a:lstStyle/>
          <a:p>
            <a:fld id="{9BD76F8A-639D-4E64-AB69-71BE10DF6E71}" type="datetimeFigureOut">
              <a:rPr lang="en-IN" smtClean="0"/>
              <a:t>28-01-2024</a:t>
            </a:fld>
            <a:endParaRPr lang="en-IN"/>
          </a:p>
        </p:txBody>
      </p:sp>
      <p:sp>
        <p:nvSpPr>
          <p:cNvPr id="5" name="Footer Placeholder 4">
            <a:extLst>
              <a:ext uri="{FF2B5EF4-FFF2-40B4-BE49-F238E27FC236}">
                <a16:creationId xmlns:a16="http://schemas.microsoft.com/office/drawing/2014/main" id="{333657C3-3400-58D0-5385-1DF3DEBEFD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71718-54DD-1E9B-26C1-502DB3A6966B}"/>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01163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A7CCD2-DC7F-1489-221F-186F70D232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48379B-2BF5-046C-D0D3-7A485376C2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53193F-92FD-877C-2239-D9BF640AEAEA}"/>
              </a:ext>
            </a:extLst>
          </p:cNvPr>
          <p:cNvSpPr>
            <a:spLocks noGrp="1"/>
          </p:cNvSpPr>
          <p:nvPr>
            <p:ph type="dt" sz="half" idx="10"/>
          </p:nvPr>
        </p:nvSpPr>
        <p:spPr/>
        <p:txBody>
          <a:bodyPr/>
          <a:lstStyle/>
          <a:p>
            <a:fld id="{9BD76F8A-639D-4E64-AB69-71BE10DF6E71}" type="datetimeFigureOut">
              <a:rPr lang="en-IN" smtClean="0"/>
              <a:t>28-01-2024</a:t>
            </a:fld>
            <a:endParaRPr lang="en-IN"/>
          </a:p>
        </p:txBody>
      </p:sp>
      <p:sp>
        <p:nvSpPr>
          <p:cNvPr id="5" name="Footer Placeholder 4">
            <a:extLst>
              <a:ext uri="{FF2B5EF4-FFF2-40B4-BE49-F238E27FC236}">
                <a16:creationId xmlns:a16="http://schemas.microsoft.com/office/drawing/2014/main" id="{867111E8-1106-754E-5237-375AC053F9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6D5B5-6721-777F-9B7C-04AA0BC161EE}"/>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773359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D67B-3DC2-1EA8-58EF-329F0B1719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F4610C-347D-1DE8-A5D2-E973C5734A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0F8D99-1EDA-2850-FB7D-39D05AFC8143}"/>
              </a:ext>
            </a:extLst>
          </p:cNvPr>
          <p:cNvSpPr>
            <a:spLocks noGrp="1"/>
          </p:cNvSpPr>
          <p:nvPr>
            <p:ph type="dt" sz="half" idx="10"/>
          </p:nvPr>
        </p:nvSpPr>
        <p:spPr/>
        <p:txBody>
          <a:bodyPr/>
          <a:lstStyle/>
          <a:p>
            <a:fld id="{9BD76F8A-639D-4E64-AB69-71BE10DF6E71}" type="datetimeFigureOut">
              <a:rPr lang="en-IN" smtClean="0"/>
              <a:t>28-01-2024</a:t>
            </a:fld>
            <a:endParaRPr lang="en-IN"/>
          </a:p>
        </p:txBody>
      </p:sp>
      <p:sp>
        <p:nvSpPr>
          <p:cNvPr id="5" name="Footer Placeholder 4">
            <a:extLst>
              <a:ext uri="{FF2B5EF4-FFF2-40B4-BE49-F238E27FC236}">
                <a16:creationId xmlns:a16="http://schemas.microsoft.com/office/drawing/2014/main" id="{C7D97536-7CAE-E240-6D5E-BFA1100E38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7DA77-608B-0BC0-4532-F399C48784D3}"/>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64772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00AC-DE6A-B942-0DFF-D3FA6C5005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5BEF7B-6D52-F931-FEA9-917F6246C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549FEA-A417-6745-A501-D698D0CFF6D6}"/>
              </a:ext>
            </a:extLst>
          </p:cNvPr>
          <p:cNvSpPr>
            <a:spLocks noGrp="1"/>
          </p:cNvSpPr>
          <p:nvPr>
            <p:ph type="dt" sz="half" idx="10"/>
          </p:nvPr>
        </p:nvSpPr>
        <p:spPr/>
        <p:txBody>
          <a:bodyPr/>
          <a:lstStyle/>
          <a:p>
            <a:fld id="{9BD76F8A-639D-4E64-AB69-71BE10DF6E71}" type="datetimeFigureOut">
              <a:rPr lang="en-IN" smtClean="0"/>
              <a:t>28-01-2024</a:t>
            </a:fld>
            <a:endParaRPr lang="en-IN"/>
          </a:p>
        </p:txBody>
      </p:sp>
      <p:sp>
        <p:nvSpPr>
          <p:cNvPr id="5" name="Footer Placeholder 4">
            <a:extLst>
              <a:ext uri="{FF2B5EF4-FFF2-40B4-BE49-F238E27FC236}">
                <a16:creationId xmlns:a16="http://schemas.microsoft.com/office/drawing/2014/main" id="{C465B9D7-FD87-92D8-FDEB-7575578D62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F5EA79-0815-84C3-5AF6-AC5C306E33AC}"/>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67323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21E5-8157-FEE5-046D-945112C7A1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A38FA7-D4CC-63D9-AA81-408C9FD042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155BC2-A63D-B038-B2D5-CB13A760D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DEA356-295E-2DE2-4B79-90F2993A5D83}"/>
              </a:ext>
            </a:extLst>
          </p:cNvPr>
          <p:cNvSpPr>
            <a:spLocks noGrp="1"/>
          </p:cNvSpPr>
          <p:nvPr>
            <p:ph type="dt" sz="half" idx="10"/>
          </p:nvPr>
        </p:nvSpPr>
        <p:spPr/>
        <p:txBody>
          <a:bodyPr/>
          <a:lstStyle/>
          <a:p>
            <a:fld id="{9BD76F8A-639D-4E64-AB69-71BE10DF6E71}" type="datetimeFigureOut">
              <a:rPr lang="en-IN" smtClean="0"/>
              <a:t>28-01-2024</a:t>
            </a:fld>
            <a:endParaRPr lang="en-IN"/>
          </a:p>
        </p:txBody>
      </p:sp>
      <p:sp>
        <p:nvSpPr>
          <p:cNvPr id="6" name="Footer Placeholder 5">
            <a:extLst>
              <a:ext uri="{FF2B5EF4-FFF2-40B4-BE49-F238E27FC236}">
                <a16:creationId xmlns:a16="http://schemas.microsoft.com/office/drawing/2014/main" id="{5AE0A8B3-D478-CB9C-E242-315F9C461C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F7092A-18CA-6525-CC48-E6833D643397}"/>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95802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166B-0CB9-6983-099E-B9FC99A6F6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055C27-7CCB-7B38-28B4-EEA2294822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573819-D52D-8A28-ECD8-9A323C3971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F78BEE-019F-D600-C0EA-D1B07A1018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B307C5-21F0-47BF-BB31-F8A97F470E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6DE8A8-CAB4-A145-17C8-A9A297D3A7A2}"/>
              </a:ext>
            </a:extLst>
          </p:cNvPr>
          <p:cNvSpPr>
            <a:spLocks noGrp="1"/>
          </p:cNvSpPr>
          <p:nvPr>
            <p:ph type="dt" sz="half" idx="10"/>
          </p:nvPr>
        </p:nvSpPr>
        <p:spPr/>
        <p:txBody>
          <a:bodyPr/>
          <a:lstStyle/>
          <a:p>
            <a:fld id="{9BD76F8A-639D-4E64-AB69-71BE10DF6E71}" type="datetimeFigureOut">
              <a:rPr lang="en-IN" smtClean="0"/>
              <a:t>28-01-2024</a:t>
            </a:fld>
            <a:endParaRPr lang="en-IN"/>
          </a:p>
        </p:txBody>
      </p:sp>
      <p:sp>
        <p:nvSpPr>
          <p:cNvPr id="8" name="Footer Placeholder 7">
            <a:extLst>
              <a:ext uri="{FF2B5EF4-FFF2-40B4-BE49-F238E27FC236}">
                <a16:creationId xmlns:a16="http://schemas.microsoft.com/office/drawing/2014/main" id="{B677D98E-4C1C-3EA6-7371-8996A33EBD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B48F9D-18DB-CC09-957C-7653480BBA81}"/>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83182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1E85E-2004-8086-8260-C6A9CF3137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A2716F-E3F2-42CC-92C1-593059452858}"/>
              </a:ext>
            </a:extLst>
          </p:cNvPr>
          <p:cNvSpPr>
            <a:spLocks noGrp="1"/>
          </p:cNvSpPr>
          <p:nvPr>
            <p:ph type="dt" sz="half" idx="10"/>
          </p:nvPr>
        </p:nvSpPr>
        <p:spPr/>
        <p:txBody>
          <a:bodyPr/>
          <a:lstStyle/>
          <a:p>
            <a:fld id="{9BD76F8A-639D-4E64-AB69-71BE10DF6E71}" type="datetimeFigureOut">
              <a:rPr lang="en-IN" smtClean="0"/>
              <a:t>28-01-2024</a:t>
            </a:fld>
            <a:endParaRPr lang="en-IN"/>
          </a:p>
        </p:txBody>
      </p:sp>
      <p:sp>
        <p:nvSpPr>
          <p:cNvPr id="4" name="Footer Placeholder 3">
            <a:extLst>
              <a:ext uri="{FF2B5EF4-FFF2-40B4-BE49-F238E27FC236}">
                <a16:creationId xmlns:a16="http://schemas.microsoft.com/office/drawing/2014/main" id="{B4F1966D-BE18-9CAA-8408-E3A015A31B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3E82CF-C55F-32B5-D30A-69160F158779}"/>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975883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935AD6-4E2C-99DA-54F7-1C8E29B868FA}"/>
              </a:ext>
            </a:extLst>
          </p:cNvPr>
          <p:cNvSpPr>
            <a:spLocks noGrp="1"/>
          </p:cNvSpPr>
          <p:nvPr>
            <p:ph type="dt" sz="half" idx="10"/>
          </p:nvPr>
        </p:nvSpPr>
        <p:spPr/>
        <p:txBody>
          <a:bodyPr/>
          <a:lstStyle/>
          <a:p>
            <a:fld id="{9BD76F8A-639D-4E64-AB69-71BE10DF6E71}" type="datetimeFigureOut">
              <a:rPr lang="en-IN" smtClean="0"/>
              <a:t>28-01-2024</a:t>
            </a:fld>
            <a:endParaRPr lang="en-IN"/>
          </a:p>
        </p:txBody>
      </p:sp>
      <p:sp>
        <p:nvSpPr>
          <p:cNvPr id="3" name="Footer Placeholder 2">
            <a:extLst>
              <a:ext uri="{FF2B5EF4-FFF2-40B4-BE49-F238E27FC236}">
                <a16:creationId xmlns:a16="http://schemas.microsoft.com/office/drawing/2014/main" id="{C87299FA-F81D-79B1-8496-2574C691A7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AFACE7-1B10-197A-DA4A-DF3E0598402D}"/>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1186680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9816-D71A-952D-0299-5B6B21015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3A07F8-58FE-9AA8-0414-58482A9E2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176CB0-36C2-0485-73CA-607F712BA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CFD1D-C88C-E532-0645-DF00FE8CD6F1}"/>
              </a:ext>
            </a:extLst>
          </p:cNvPr>
          <p:cNvSpPr>
            <a:spLocks noGrp="1"/>
          </p:cNvSpPr>
          <p:nvPr>
            <p:ph type="dt" sz="half" idx="10"/>
          </p:nvPr>
        </p:nvSpPr>
        <p:spPr/>
        <p:txBody>
          <a:bodyPr/>
          <a:lstStyle/>
          <a:p>
            <a:fld id="{9BD76F8A-639D-4E64-AB69-71BE10DF6E71}" type="datetimeFigureOut">
              <a:rPr lang="en-IN" smtClean="0"/>
              <a:t>28-01-2024</a:t>
            </a:fld>
            <a:endParaRPr lang="en-IN"/>
          </a:p>
        </p:txBody>
      </p:sp>
      <p:sp>
        <p:nvSpPr>
          <p:cNvPr id="6" name="Footer Placeholder 5">
            <a:extLst>
              <a:ext uri="{FF2B5EF4-FFF2-40B4-BE49-F238E27FC236}">
                <a16:creationId xmlns:a16="http://schemas.microsoft.com/office/drawing/2014/main" id="{99B42BA2-47AB-2B56-694B-7F788C0174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B27D62-4180-BE19-FB59-CD3ACD04B809}"/>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1012453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FFBB1-02E9-AD95-A8A6-1D8EFF9809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151BAD-C932-CEA6-2A98-12C2F3847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FD9094-B0CB-2EA8-5A20-231FE2EAE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3CEA3-46FF-F0F6-66F5-BEE169DBFF96}"/>
              </a:ext>
            </a:extLst>
          </p:cNvPr>
          <p:cNvSpPr>
            <a:spLocks noGrp="1"/>
          </p:cNvSpPr>
          <p:nvPr>
            <p:ph type="dt" sz="half" idx="10"/>
          </p:nvPr>
        </p:nvSpPr>
        <p:spPr/>
        <p:txBody>
          <a:bodyPr/>
          <a:lstStyle/>
          <a:p>
            <a:fld id="{9BD76F8A-639D-4E64-AB69-71BE10DF6E71}" type="datetimeFigureOut">
              <a:rPr lang="en-IN" smtClean="0"/>
              <a:t>28-01-2024</a:t>
            </a:fld>
            <a:endParaRPr lang="en-IN"/>
          </a:p>
        </p:txBody>
      </p:sp>
      <p:sp>
        <p:nvSpPr>
          <p:cNvPr id="6" name="Footer Placeholder 5">
            <a:extLst>
              <a:ext uri="{FF2B5EF4-FFF2-40B4-BE49-F238E27FC236}">
                <a16:creationId xmlns:a16="http://schemas.microsoft.com/office/drawing/2014/main" id="{6B6D74F4-142E-4B6A-B75E-C0317F0D49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005AC4-8FD5-7F8B-6273-0EEA927ED666}"/>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3467266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22DBA-48A6-9316-4F0C-4AEAB52C81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4C6670-ED0B-C1C5-DDF1-8F7BE48AF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DC82CB-1AD1-A814-8188-5FEB327336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76F8A-639D-4E64-AB69-71BE10DF6E71}" type="datetimeFigureOut">
              <a:rPr lang="en-IN" smtClean="0"/>
              <a:t>28-01-2024</a:t>
            </a:fld>
            <a:endParaRPr lang="en-IN"/>
          </a:p>
        </p:txBody>
      </p:sp>
      <p:sp>
        <p:nvSpPr>
          <p:cNvPr id="5" name="Footer Placeholder 4">
            <a:extLst>
              <a:ext uri="{FF2B5EF4-FFF2-40B4-BE49-F238E27FC236}">
                <a16:creationId xmlns:a16="http://schemas.microsoft.com/office/drawing/2014/main" id="{B96B2EAC-32A4-EECE-1C7F-B52052F75D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072689-9493-3DC8-0D34-F75D3BB53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B5860-B7A0-49F3-B100-054EB5EAA40E}" type="slidenum">
              <a:rPr lang="en-IN" smtClean="0"/>
              <a:t>‹#›</a:t>
            </a:fld>
            <a:endParaRPr lang="en-IN"/>
          </a:p>
        </p:txBody>
      </p:sp>
    </p:spTree>
    <p:extLst>
      <p:ext uri="{BB962C8B-B14F-4D97-AF65-F5344CB8AC3E}">
        <p14:creationId xmlns:p14="http://schemas.microsoft.com/office/powerpoint/2010/main" val="1759146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descr="Looking back on Motion Analysis' highlights of 2022 - Motion Analysis">
            <a:extLst>
              <a:ext uri="{FF2B5EF4-FFF2-40B4-BE49-F238E27FC236}">
                <a16:creationId xmlns:a16="http://schemas.microsoft.com/office/drawing/2014/main" id="{CFF11659-D9AE-E25F-A4CB-3D54C6EDCE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074BB92-0ECC-6E1B-AAB1-4ECC68523FA9}"/>
              </a:ext>
            </a:extLst>
          </p:cNvPr>
          <p:cNvSpPr txBox="1"/>
          <p:nvPr/>
        </p:nvSpPr>
        <p:spPr>
          <a:xfrm>
            <a:off x="7384026" y="12679"/>
            <a:ext cx="4807974" cy="3416320"/>
          </a:xfrm>
          <a:prstGeom prst="rect">
            <a:avLst/>
          </a:prstGeom>
          <a:noFill/>
        </p:spPr>
        <p:txBody>
          <a:bodyPr wrap="square" rtlCol="0">
            <a:spAutoFit/>
          </a:bodyPr>
          <a:lstStyle/>
          <a:p>
            <a:pPr algn="r"/>
            <a:r>
              <a:rPr lang="en-US" sz="3600" b="1" i="1" dirty="0">
                <a:solidFill>
                  <a:schemeClr val="bg1"/>
                </a:solidFill>
                <a:effectLst/>
                <a:latin typeface="arial" panose="020B0604020202020204" pitchFamily="34" charset="0"/>
              </a:rPr>
              <a:t>Techniques for analyzing motion in image sequences, including optical flow and motion tracking</a:t>
            </a:r>
            <a:endParaRPr lang="en-IN" sz="3600" b="1" i="1" dirty="0">
              <a:solidFill>
                <a:schemeClr val="bg1"/>
              </a:solidFill>
            </a:endParaRPr>
          </a:p>
        </p:txBody>
      </p:sp>
    </p:spTree>
    <p:extLst>
      <p:ext uri="{BB962C8B-B14F-4D97-AF65-F5344CB8AC3E}">
        <p14:creationId xmlns:p14="http://schemas.microsoft.com/office/powerpoint/2010/main" val="212675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93A6A-7E18-6263-526C-706F0046668F}"/>
              </a:ext>
            </a:extLst>
          </p:cNvPr>
          <p:cNvSpPr>
            <a:spLocks noGrp="1"/>
          </p:cNvSpPr>
          <p:nvPr>
            <p:ph type="title"/>
          </p:nvPr>
        </p:nvSpPr>
        <p:spPr>
          <a:xfrm>
            <a:off x="176980" y="0"/>
            <a:ext cx="10515600" cy="1325563"/>
          </a:xfrm>
        </p:spPr>
        <p:txBody>
          <a:bodyPr/>
          <a:lstStyle/>
          <a:p>
            <a:r>
              <a:rPr lang="en-IN" b="1" i="0" dirty="0">
                <a:solidFill>
                  <a:srgbClr val="242424"/>
                </a:solidFill>
                <a:effectLst/>
                <a:latin typeface="sohne"/>
              </a:rPr>
              <a:t>What is Motion Analysis?</a:t>
            </a:r>
            <a:endParaRPr lang="en-IN" dirty="0"/>
          </a:p>
        </p:txBody>
      </p:sp>
      <p:sp>
        <p:nvSpPr>
          <p:cNvPr id="3" name="Content Placeholder 2">
            <a:extLst>
              <a:ext uri="{FF2B5EF4-FFF2-40B4-BE49-F238E27FC236}">
                <a16:creationId xmlns:a16="http://schemas.microsoft.com/office/drawing/2014/main" id="{B8C793C4-FC14-E87F-4915-E695E79F6DFC}"/>
              </a:ext>
            </a:extLst>
          </p:cNvPr>
          <p:cNvSpPr>
            <a:spLocks noGrp="1"/>
          </p:cNvSpPr>
          <p:nvPr>
            <p:ph idx="1"/>
          </p:nvPr>
        </p:nvSpPr>
        <p:spPr>
          <a:xfrm>
            <a:off x="277761" y="1253331"/>
            <a:ext cx="10515600" cy="4351338"/>
          </a:xfrm>
        </p:spPr>
        <p:txBody>
          <a:bodyPr/>
          <a:lstStyle/>
          <a:p>
            <a:r>
              <a:rPr lang="en-US" dirty="0"/>
              <a:t>Motion Analysis refers to </a:t>
            </a:r>
            <a:r>
              <a:rPr lang="en-US" b="0" i="0" dirty="0">
                <a:solidFill>
                  <a:srgbClr val="242424"/>
                </a:solidFill>
                <a:effectLst/>
                <a:latin typeface="source-serif-pro"/>
              </a:rPr>
              <a:t>the processes of detecting, analyzing, and following the movement of objects or regions of interest within video or image sequences.</a:t>
            </a:r>
          </a:p>
          <a:p>
            <a:r>
              <a:rPr lang="en-US" b="0" i="0" dirty="0">
                <a:solidFill>
                  <a:srgbClr val="242424"/>
                </a:solidFill>
                <a:effectLst/>
                <a:latin typeface="source-serif-pro"/>
              </a:rPr>
              <a:t>This field plays a crucial role in various applications, including surveillance, autonomous navigation, sports analysis, robotics, and more.</a:t>
            </a:r>
            <a:endParaRPr lang="en-IN" dirty="0"/>
          </a:p>
        </p:txBody>
      </p:sp>
    </p:spTree>
    <p:extLst>
      <p:ext uri="{BB962C8B-B14F-4D97-AF65-F5344CB8AC3E}">
        <p14:creationId xmlns:p14="http://schemas.microsoft.com/office/powerpoint/2010/main" val="3013075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C1B-B092-FDA7-D1E9-C39E48EED3A8}"/>
              </a:ext>
            </a:extLst>
          </p:cNvPr>
          <p:cNvSpPr>
            <a:spLocks noGrp="1"/>
          </p:cNvSpPr>
          <p:nvPr>
            <p:ph type="title"/>
          </p:nvPr>
        </p:nvSpPr>
        <p:spPr>
          <a:xfrm>
            <a:off x="176980" y="9832"/>
            <a:ext cx="10515600" cy="1325563"/>
          </a:xfrm>
        </p:spPr>
        <p:txBody>
          <a:bodyPr/>
          <a:lstStyle/>
          <a:p>
            <a:r>
              <a:rPr lang="en-US" b="1" dirty="0">
                <a:latin typeface="sohne"/>
              </a:rPr>
              <a:t>Overview:</a:t>
            </a:r>
            <a:endParaRPr lang="en-IN" b="1" dirty="0">
              <a:latin typeface="sohne"/>
            </a:endParaRPr>
          </a:p>
        </p:txBody>
      </p:sp>
      <p:sp>
        <p:nvSpPr>
          <p:cNvPr id="3" name="Content Placeholder 2">
            <a:extLst>
              <a:ext uri="{FF2B5EF4-FFF2-40B4-BE49-F238E27FC236}">
                <a16:creationId xmlns:a16="http://schemas.microsoft.com/office/drawing/2014/main" id="{24719CB2-1664-841B-BFD0-1B1786ECDF98}"/>
              </a:ext>
            </a:extLst>
          </p:cNvPr>
          <p:cNvSpPr>
            <a:spLocks noGrp="1"/>
          </p:cNvSpPr>
          <p:nvPr>
            <p:ph idx="1"/>
          </p:nvPr>
        </p:nvSpPr>
        <p:spPr>
          <a:xfrm>
            <a:off x="248264" y="1325563"/>
            <a:ext cx="11471787" cy="5183392"/>
          </a:xfrm>
        </p:spPr>
        <p:txBody>
          <a:bodyPr>
            <a:normAutofit lnSpcReduction="10000"/>
          </a:bodyPr>
          <a:lstStyle/>
          <a:p>
            <a:pPr algn="l">
              <a:buFont typeface="+mj-lt"/>
              <a:buAutoNum type="arabicPeriod"/>
            </a:pPr>
            <a:r>
              <a:rPr lang="en-US" b="1" i="0" dirty="0">
                <a:solidFill>
                  <a:srgbClr val="242424"/>
                </a:solidFill>
                <a:effectLst/>
                <a:latin typeface="source-serif-pro"/>
              </a:rPr>
              <a:t>Object Detection: </a:t>
            </a:r>
            <a:r>
              <a:rPr lang="en-US" b="0" i="0" dirty="0">
                <a:solidFill>
                  <a:srgbClr val="242424"/>
                </a:solidFill>
                <a:effectLst/>
                <a:latin typeface="source-serif-pro"/>
              </a:rPr>
              <a:t>Before tracking can begin, computer vision systems need to identify objects or regions of interest within a video stream or image sequence. Object detection algorithms, such as YOLO (You Only Look Once) or Faster R-CNN, are commonly used for this purpose.</a:t>
            </a:r>
          </a:p>
          <a:p>
            <a:pPr algn="l">
              <a:buFont typeface="+mj-lt"/>
              <a:buAutoNum type="arabicPeriod"/>
            </a:pPr>
            <a:r>
              <a:rPr lang="en-US" b="1" i="0" dirty="0">
                <a:solidFill>
                  <a:srgbClr val="242424"/>
                </a:solidFill>
                <a:effectLst/>
                <a:latin typeface="source-serif-pro"/>
              </a:rPr>
              <a:t>Motion Estimation:</a:t>
            </a:r>
            <a:r>
              <a:rPr lang="en-US" b="0" i="0" dirty="0">
                <a:solidFill>
                  <a:srgbClr val="242424"/>
                </a:solidFill>
                <a:effectLst/>
                <a:latin typeface="source-serif-pro"/>
              </a:rPr>
              <a:t> Motion analysis starts with the estimation of how objects within the video sequence are moving over time. Various techniques are employed for this, including optical flow, which computes the movement of pixels between consecutive frames, and dense optical flow methods like Lucas-Kanade or Horn-</a:t>
            </a:r>
            <a:r>
              <a:rPr lang="en-US" b="0" i="0" dirty="0" err="1">
                <a:solidFill>
                  <a:srgbClr val="242424"/>
                </a:solidFill>
                <a:effectLst/>
                <a:latin typeface="source-serif-pro"/>
              </a:rPr>
              <a:t>Schunck</a:t>
            </a:r>
            <a:r>
              <a:rPr lang="en-US" b="0" i="0" dirty="0">
                <a:solidFill>
                  <a:srgbClr val="242424"/>
                </a:solidFill>
                <a:effectLst/>
                <a:latin typeface="source-serif-pro"/>
              </a:rPr>
              <a:t>.</a:t>
            </a:r>
          </a:p>
          <a:p>
            <a:pPr algn="l">
              <a:buFont typeface="+mj-lt"/>
              <a:buAutoNum type="arabicPeriod"/>
            </a:pPr>
            <a:r>
              <a:rPr lang="en-US" b="1" i="0" dirty="0">
                <a:solidFill>
                  <a:srgbClr val="242424"/>
                </a:solidFill>
                <a:effectLst/>
                <a:latin typeface="source-serif-pro"/>
              </a:rPr>
              <a:t>Feature Tracking: </a:t>
            </a:r>
            <a:r>
              <a:rPr lang="en-US" b="0" i="0" dirty="0">
                <a:solidFill>
                  <a:srgbClr val="242424"/>
                </a:solidFill>
                <a:effectLst/>
                <a:latin typeface="source-serif-pro"/>
              </a:rPr>
              <a:t>Once objects or points of interest are detected, feature tracking algorithms help maintain correspondence between these features across frames. Common features include key points, corners, or unique textures. The Lucas-Kanade tracker is an example of a popular feature tracking technique.</a:t>
            </a:r>
          </a:p>
        </p:txBody>
      </p:sp>
    </p:spTree>
    <p:extLst>
      <p:ext uri="{BB962C8B-B14F-4D97-AF65-F5344CB8AC3E}">
        <p14:creationId xmlns:p14="http://schemas.microsoft.com/office/powerpoint/2010/main" val="96787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C1B-B092-FDA7-D1E9-C39E48EED3A8}"/>
              </a:ext>
            </a:extLst>
          </p:cNvPr>
          <p:cNvSpPr>
            <a:spLocks noGrp="1"/>
          </p:cNvSpPr>
          <p:nvPr>
            <p:ph type="title"/>
          </p:nvPr>
        </p:nvSpPr>
        <p:spPr>
          <a:xfrm>
            <a:off x="98322" y="1331"/>
            <a:ext cx="10515600" cy="1325563"/>
          </a:xfrm>
        </p:spPr>
        <p:txBody>
          <a:bodyPr/>
          <a:lstStyle/>
          <a:p>
            <a:pPr algn="r"/>
            <a:r>
              <a:rPr lang="en-US" b="1" dirty="0">
                <a:latin typeface="sohne"/>
              </a:rPr>
              <a:t>Overview:								</a:t>
            </a:r>
            <a:r>
              <a:rPr lang="en-US" sz="1800" b="1" dirty="0">
                <a:latin typeface="sohne"/>
              </a:rPr>
              <a:t>continued…</a:t>
            </a:r>
            <a:endParaRPr lang="en-IN" b="1" dirty="0">
              <a:latin typeface="sohne"/>
            </a:endParaRPr>
          </a:p>
        </p:txBody>
      </p:sp>
      <p:sp>
        <p:nvSpPr>
          <p:cNvPr id="3" name="Content Placeholder 2">
            <a:extLst>
              <a:ext uri="{FF2B5EF4-FFF2-40B4-BE49-F238E27FC236}">
                <a16:creationId xmlns:a16="http://schemas.microsoft.com/office/drawing/2014/main" id="{24719CB2-1664-841B-BFD0-1B1786ECDF98}"/>
              </a:ext>
            </a:extLst>
          </p:cNvPr>
          <p:cNvSpPr>
            <a:spLocks noGrp="1"/>
          </p:cNvSpPr>
          <p:nvPr>
            <p:ph idx="1"/>
          </p:nvPr>
        </p:nvSpPr>
        <p:spPr>
          <a:xfrm>
            <a:off x="464573" y="1326894"/>
            <a:ext cx="11422625" cy="5172229"/>
          </a:xfrm>
        </p:spPr>
        <p:txBody>
          <a:bodyPr>
            <a:normAutofit lnSpcReduction="10000"/>
          </a:bodyPr>
          <a:lstStyle/>
          <a:p>
            <a:pPr marL="0" indent="0" algn="l">
              <a:buNone/>
            </a:pPr>
            <a:r>
              <a:rPr lang="en-US" b="1" i="0" dirty="0">
                <a:solidFill>
                  <a:srgbClr val="242424"/>
                </a:solidFill>
                <a:effectLst/>
                <a:latin typeface="source-serif-pro"/>
              </a:rPr>
              <a:t>4. Object Tracking: </a:t>
            </a:r>
            <a:r>
              <a:rPr lang="en-US" b="0" i="0" dirty="0">
                <a:solidFill>
                  <a:srgbClr val="242424"/>
                </a:solidFill>
                <a:effectLst/>
                <a:latin typeface="source-serif-pro"/>
              </a:rPr>
              <a:t>Object tracking involves following the entire object’s movement throughout the video sequence. This requires associating the detected object in one frame with the same object in subsequent frames. Various tracking algorithms are used for this, such as the Kalman filter, Particle filter, and Mean-Shift tracking.</a:t>
            </a:r>
          </a:p>
          <a:p>
            <a:pPr marL="0" indent="0" algn="l">
              <a:buNone/>
            </a:pPr>
            <a:r>
              <a:rPr lang="en-US" b="1" i="0" dirty="0">
                <a:solidFill>
                  <a:srgbClr val="242424"/>
                </a:solidFill>
                <a:effectLst/>
                <a:latin typeface="source-serif-pro"/>
              </a:rPr>
              <a:t>5. Multiple Object Tracking</a:t>
            </a:r>
            <a:r>
              <a:rPr lang="en-US" b="0" i="0" dirty="0">
                <a:solidFill>
                  <a:srgbClr val="242424"/>
                </a:solidFill>
                <a:effectLst/>
                <a:latin typeface="source-serif-pro"/>
              </a:rPr>
              <a:t>: In scenarios where multiple objects are present, multiple object tracking algorithms must be used to keep track of each object individually and avoid confusion. Data association techniques are used to match objects between frames correctly.</a:t>
            </a:r>
          </a:p>
          <a:p>
            <a:pPr marL="0" indent="0" algn="l">
              <a:buNone/>
            </a:pPr>
            <a:r>
              <a:rPr lang="en-US" b="1" i="0" dirty="0">
                <a:solidFill>
                  <a:srgbClr val="242424"/>
                </a:solidFill>
                <a:effectLst/>
                <a:latin typeface="source-serif-pro"/>
              </a:rPr>
              <a:t>6. Motion Analysis and Trajectory Prediction:</a:t>
            </a:r>
            <a:r>
              <a:rPr lang="en-US" b="0" i="0" dirty="0">
                <a:solidFill>
                  <a:srgbClr val="242424"/>
                </a:solidFill>
                <a:effectLst/>
                <a:latin typeface="source-serif-pro"/>
              </a:rPr>
              <a:t> After tracking objects, motion analysis can be performed to study object trajectories, speed, acceleration, and behavior patterns. This information can be crucial in applications like traffic monitoring, where predicting the future positions of vehicles is essential for safety and traffic management.</a:t>
            </a:r>
          </a:p>
        </p:txBody>
      </p:sp>
    </p:spTree>
    <p:extLst>
      <p:ext uri="{BB962C8B-B14F-4D97-AF65-F5344CB8AC3E}">
        <p14:creationId xmlns:p14="http://schemas.microsoft.com/office/powerpoint/2010/main" val="1946312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CC1C4-DCFD-EEFA-AE1B-B109B7E77843}"/>
              </a:ext>
            </a:extLst>
          </p:cNvPr>
          <p:cNvSpPr>
            <a:spLocks noGrp="1"/>
          </p:cNvSpPr>
          <p:nvPr>
            <p:ph type="title"/>
          </p:nvPr>
        </p:nvSpPr>
        <p:spPr>
          <a:xfrm>
            <a:off x="208936" y="18255"/>
            <a:ext cx="10515600" cy="1325563"/>
          </a:xfrm>
        </p:spPr>
        <p:txBody>
          <a:bodyPr/>
          <a:lstStyle/>
          <a:p>
            <a:r>
              <a:rPr lang="en-IN" b="1" i="0" dirty="0">
                <a:solidFill>
                  <a:srgbClr val="242424"/>
                </a:solidFill>
                <a:effectLst/>
                <a:latin typeface="sohne"/>
              </a:rPr>
              <a:t>Application:</a:t>
            </a:r>
            <a:endParaRPr lang="en-IN" dirty="0"/>
          </a:p>
        </p:txBody>
      </p:sp>
      <p:sp>
        <p:nvSpPr>
          <p:cNvPr id="3" name="Content Placeholder 2">
            <a:extLst>
              <a:ext uri="{FF2B5EF4-FFF2-40B4-BE49-F238E27FC236}">
                <a16:creationId xmlns:a16="http://schemas.microsoft.com/office/drawing/2014/main" id="{756F37A1-39E6-B5C2-C800-C1477824FDD0}"/>
              </a:ext>
            </a:extLst>
          </p:cNvPr>
          <p:cNvSpPr>
            <a:spLocks noGrp="1"/>
          </p:cNvSpPr>
          <p:nvPr>
            <p:ph idx="1"/>
          </p:nvPr>
        </p:nvSpPr>
        <p:spPr>
          <a:xfrm>
            <a:off x="344129" y="1343818"/>
            <a:ext cx="11533239" cy="5086479"/>
          </a:xfrm>
        </p:spPr>
        <p:txBody>
          <a:bodyPr>
            <a:normAutofit/>
          </a:bodyPr>
          <a:lstStyle/>
          <a:p>
            <a:pPr algn="l">
              <a:buFont typeface="+mj-lt"/>
              <a:buAutoNum type="arabicPeriod"/>
            </a:pPr>
            <a:r>
              <a:rPr lang="en-US" b="1" i="0" dirty="0">
                <a:solidFill>
                  <a:srgbClr val="242424"/>
                </a:solidFill>
                <a:effectLst/>
                <a:latin typeface="source-serif-pro"/>
              </a:rPr>
              <a:t>Object Detection</a:t>
            </a:r>
            <a:r>
              <a:rPr lang="en-US" b="0" i="0" dirty="0">
                <a:solidFill>
                  <a:srgbClr val="242424"/>
                </a:solidFill>
                <a:effectLst/>
                <a:latin typeface="source-serif-pro"/>
              </a:rPr>
              <a:t>: The system initially detects cars in the first frame using an object detection algorithm. It identifies the location and outlines of each car.</a:t>
            </a:r>
          </a:p>
          <a:p>
            <a:pPr algn="l">
              <a:buFont typeface="+mj-lt"/>
              <a:buAutoNum type="arabicPeriod"/>
            </a:pPr>
            <a:r>
              <a:rPr lang="en-US" b="1" i="0" dirty="0">
                <a:solidFill>
                  <a:srgbClr val="242424"/>
                </a:solidFill>
                <a:effectLst/>
                <a:latin typeface="source-serif-pro"/>
              </a:rPr>
              <a:t>Feature Extraction</a:t>
            </a:r>
            <a:r>
              <a:rPr lang="en-US" b="0" i="0" dirty="0">
                <a:solidFill>
                  <a:srgbClr val="242424"/>
                </a:solidFill>
                <a:effectLst/>
                <a:latin typeface="source-serif-pro"/>
              </a:rPr>
              <a:t>: From the detected cars, the system extracts distinctive features, such as corners or key points, to track them more effectively.</a:t>
            </a:r>
          </a:p>
          <a:p>
            <a:pPr algn="l">
              <a:buFont typeface="+mj-lt"/>
              <a:buAutoNum type="arabicPeriod"/>
            </a:pPr>
            <a:r>
              <a:rPr lang="en-US" b="1" i="0" dirty="0">
                <a:solidFill>
                  <a:srgbClr val="242424"/>
                </a:solidFill>
                <a:effectLst/>
                <a:latin typeface="source-serif-pro"/>
              </a:rPr>
              <a:t>Object Tracking</a:t>
            </a:r>
            <a:r>
              <a:rPr lang="en-US" b="0" i="0" dirty="0">
                <a:solidFill>
                  <a:srgbClr val="242424"/>
                </a:solidFill>
                <a:effectLst/>
                <a:latin typeface="source-serif-pro"/>
              </a:rPr>
              <a:t>: As the video continues, the system tracks the movement of each car by continuously updating the position of the extracted features in each frame.</a:t>
            </a:r>
          </a:p>
          <a:p>
            <a:pPr algn="l">
              <a:buFont typeface="+mj-lt"/>
              <a:buAutoNum type="arabicPeriod"/>
            </a:pPr>
            <a:r>
              <a:rPr lang="en-US" b="1" i="0" dirty="0">
                <a:solidFill>
                  <a:srgbClr val="242424"/>
                </a:solidFill>
                <a:effectLst/>
                <a:latin typeface="source-serif-pro"/>
              </a:rPr>
              <a:t>Motion Estimation</a:t>
            </a:r>
            <a:r>
              <a:rPr lang="en-US" b="0" i="0" dirty="0">
                <a:solidFill>
                  <a:srgbClr val="242424"/>
                </a:solidFill>
                <a:effectLst/>
                <a:latin typeface="source-serif-pro"/>
              </a:rPr>
              <a:t>: By analyzing the changes in the position of the tracked features over time, the system can estimate the speed and direction of each car’s movement within the parking lot.</a:t>
            </a:r>
          </a:p>
        </p:txBody>
      </p:sp>
    </p:spTree>
    <p:extLst>
      <p:ext uri="{BB962C8B-B14F-4D97-AF65-F5344CB8AC3E}">
        <p14:creationId xmlns:p14="http://schemas.microsoft.com/office/powerpoint/2010/main" val="2419066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1E1BA-7682-4DF8-9933-F540EA5CD535}"/>
              </a:ext>
            </a:extLst>
          </p:cNvPr>
          <p:cNvSpPr>
            <a:spLocks noGrp="1"/>
          </p:cNvSpPr>
          <p:nvPr>
            <p:ph type="title"/>
          </p:nvPr>
        </p:nvSpPr>
        <p:spPr>
          <a:xfrm>
            <a:off x="218768" y="99654"/>
            <a:ext cx="10515600" cy="1325563"/>
          </a:xfrm>
        </p:spPr>
        <p:txBody>
          <a:bodyPr/>
          <a:lstStyle/>
          <a:p>
            <a:r>
              <a:rPr lang="en-IN" b="1" i="0" dirty="0">
                <a:solidFill>
                  <a:srgbClr val="242424"/>
                </a:solidFill>
                <a:effectLst/>
                <a:latin typeface="sohne"/>
              </a:rPr>
              <a:t>Advantages:</a:t>
            </a:r>
            <a:endParaRPr lang="en-IN" dirty="0"/>
          </a:p>
        </p:txBody>
      </p:sp>
      <p:sp>
        <p:nvSpPr>
          <p:cNvPr id="3" name="Content Placeholder 2">
            <a:extLst>
              <a:ext uri="{FF2B5EF4-FFF2-40B4-BE49-F238E27FC236}">
                <a16:creationId xmlns:a16="http://schemas.microsoft.com/office/drawing/2014/main" id="{6866A8BE-99A7-C0BA-27D0-15671B018DCF}"/>
              </a:ext>
            </a:extLst>
          </p:cNvPr>
          <p:cNvSpPr>
            <a:spLocks noGrp="1"/>
          </p:cNvSpPr>
          <p:nvPr>
            <p:ph idx="1"/>
          </p:nvPr>
        </p:nvSpPr>
        <p:spPr>
          <a:xfrm>
            <a:off x="373626" y="1327354"/>
            <a:ext cx="11444748" cy="5132439"/>
          </a:xfrm>
        </p:spPr>
        <p:txBody>
          <a:bodyPr>
            <a:normAutofit fontScale="92500" lnSpcReduction="10000"/>
          </a:bodyPr>
          <a:lstStyle/>
          <a:p>
            <a:pPr algn="l">
              <a:buFont typeface="+mj-lt"/>
              <a:buAutoNum type="arabicPeriod"/>
            </a:pPr>
            <a:r>
              <a:rPr lang="en-US" b="1" i="0" dirty="0">
                <a:solidFill>
                  <a:srgbClr val="242424"/>
                </a:solidFill>
                <a:effectLst/>
                <a:latin typeface="source-serif-pro"/>
              </a:rPr>
              <a:t>Object Detection and Localization</a:t>
            </a:r>
            <a:r>
              <a:rPr lang="en-US" b="0" i="0" dirty="0">
                <a:solidFill>
                  <a:srgbClr val="242424"/>
                </a:solidFill>
                <a:effectLst/>
                <a:latin typeface="source-serif-pro"/>
              </a:rPr>
              <a:t>: Motion analysis and tracking can help in detecting and localizing objects of interest in a scene, even when they are partially obscured or moving erratically.</a:t>
            </a:r>
          </a:p>
          <a:p>
            <a:pPr algn="l">
              <a:buFont typeface="+mj-lt"/>
              <a:buAutoNum type="arabicPeriod"/>
            </a:pPr>
            <a:r>
              <a:rPr lang="en-US" b="1" i="0" dirty="0">
                <a:solidFill>
                  <a:srgbClr val="242424"/>
                </a:solidFill>
                <a:effectLst/>
                <a:latin typeface="source-serif-pro"/>
              </a:rPr>
              <a:t>Enhanced Understanding: </a:t>
            </a:r>
            <a:r>
              <a:rPr lang="en-US" b="0" i="0" dirty="0">
                <a:solidFill>
                  <a:srgbClr val="242424"/>
                </a:solidFill>
                <a:effectLst/>
                <a:latin typeface="source-serif-pro"/>
              </a:rPr>
              <a:t>They provide a richer understanding of the dynamic aspects of a scene, allowing for better decision-making in applications like autonomous vehicles or surveillance.</a:t>
            </a:r>
          </a:p>
          <a:p>
            <a:pPr algn="l">
              <a:buFont typeface="+mj-lt"/>
              <a:buAutoNum type="arabicPeriod"/>
            </a:pPr>
            <a:r>
              <a:rPr lang="en-US" b="1" i="0" dirty="0">
                <a:solidFill>
                  <a:srgbClr val="242424"/>
                </a:solidFill>
                <a:effectLst/>
                <a:latin typeface="source-serif-pro"/>
              </a:rPr>
              <a:t>Behavior Analysis:</a:t>
            </a:r>
            <a:r>
              <a:rPr lang="en-US" b="0" i="0" dirty="0">
                <a:solidFill>
                  <a:srgbClr val="242424"/>
                </a:solidFill>
                <a:effectLst/>
                <a:latin typeface="source-serif-pro"/>
              </a:rPr>
              <a:t> Motion analysis enables the study of object behaviors over time, which is valuable in fields such as psychology, biology, and social sciences.</a:t>
            </a:r>
          </a:p>
          <a:p>
            <a:pPr algn="l">
              <a:buFont typeface="+mj-lt"/>
              <a:buAutoNum type="arabicPeriod"/>
            </a:pPr>
            <a:r>
              <a:rPr lang="en-US" b="1" i="0" dirty="0">
                <a:solidFill>
                  <a:srgbClr val="242424"/>
                </a:solidFill>
                <a:effectLst/>
                <a:latin typeface="source-serif-pro"/>
              </a:rPr>
              <a:t>Real-Time Processing:</a:t>
            </a:r>
            <a:r>
              <a:rPr lang="en-US" b="0" i="0" dirty="0">
                <a:solidFill>
                  <a:srgbClr val="242424"/>
                </a:solidFill>
                <a:effectLst/>
                <a:latin typeface="source-serif-pro"/>
              </a:rPr>
              <a:t> Advances in hardware and algorithms have made real-time motion analysis and tracking feasible, which is crucial for applications requiring quick responses, like autonomous navigation and human-computer interaction.</a:t>
            </a:r>
          </a:p>
          <a:p>
            <a:pPr algn="l">
              <a:buFont typeface="+mj-lt"/>
              <a:buAutoNum type="arabicPeriod"/>
            </a:pPr>
            <a:r>
              <a:rPr lang="en-US" b="1" i="0" dirty="0">
                <a:solidFill>
                  <a:srgbClr val="242424"/>
                </a:solidFill>
                <a:effectLst/>
                <a:latin typeface="source-serif-pro"/>
              </a:rPr>
              <a:t>Improves Object Tracking</a:t>
            </a:r>
            <a:r>
              <a:rPr lang="en-US" b="0" i="0" dirty="0">
                <a:solidFill>
                  <a:srgbClr val="242424"/>
                </a:solidFill>
                <a:effectLst/>
                <a:latin typeface="source-serif-pro"/>
              </a:rPr>
              <a:t>: In tracking applications, it can help maintain a target’s identity even when it briefly disappears from view, due to occlusion, for example.</a:t>
            </a:r>
          </a:p>
        </p:txBody>
      </p:sp>
    </p:spTree>
    <p:extLst>
      <p:ext uri="{BB962C8B-B14F-4D97-AF65-F5344CB8AC3E}">
        <p14:creationId xmlns:p14="http://schemas.microsoft.com/office/powerpoint/2010/main" val="2525841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C482-45E3-EC8E-A637-D91FC3F95915}"/>
              </a:ext>
            </a:extLst>
          </p:cNvPr>
          <p:cNvSpPr>
            <a:spLocks noGrp="1"/>
          </p:cNvSpPr>
          <p:nvPr>
            <p:ph type="title"/>
          </p:nvPr>
        </p:nvSpPr>
        <p:spPr>
          <a:xfrm>
            <a:off x="208935" y="18255"/>
            <a:ext cx="10515600" cy="1325563"/>
          </a:xfrm>
        </p:spPr>
        <p:txBody>
          <a:bodyPr/>
          <a:lstStyle/>
          <a:p>
            <a:r>
              <a:rPr lang="en-IN" b="1" i="0" dirty="0">
                <a:solidFill>
                  <a:srgbClr val="242424"/>
                </a:solidFill>
                <a:effectLst/>
                <a:latin typeface="sohne"/>
              </a:rPr>
              <a:t>Disadvantages:</a:t>
            </a:r>
            <a:endParaRPr lang="en-IN" dirty="0"/>
          </a:p>
        </p:txBody>
      </p:sp>
      <p:sp>
        <p:nvSpPr>
          <p:cNvPr id="3" name="Content Placeholder 2">
            <a:extLst>
              <a:ext uri="{FF2B5EF4-FFF2-40B4-BE49-F238E27FC236}">
                <a16:creationId xmlns:a16="http://schemas.microsoft.com/office/drawing/2014/main" id="{9E46F8CE-819B-BDDD-A6C7-CBB8A60C7C66}"/>
              </a:ext>
            </a:extLst>
          </p:cNvPr>
          <p:cNvSpPr>
            <a:spLocks noGrp="1"/>
          </p:cNvSpPr>
          <p:nvPr>
            <p:ph idx="1"/>
          </p:nvPr>
        </p:nvSpPr>
        <p:spPr>
          <a:xfrm>
            <a:off x="353961" y="1130710"/>
            <a:ext cx="11629104" cy="5535561"/>
          </a:xfrm>
        </p:spPr>
        <p:txBody>
          <a:bodyPr>
            <a:normAutofit fontScale="92500" lnSpcReduction="20000"/>
          </a:bodyPr>
          <a:lstStyle/>
          <a:p>
            <a:pPr algn="l">
              <a:buFont typeface="+mj-lt"/>
              <a:buAutoNum type="arabicPeriod"/>
            </a:pPr>
            <a:r>
              <a:rPr lang="en-US" b="1" i="0" dirty="0">
                <a:solidFill>
                  <a:srgbClr val="242424"/>
                </a:solidFill>
                <a:effectLst/>
                <a:latin typeface="source-serif-pro"/>
              </a:rPr>
              <a:t>Complexity</a:t>
            </a:r>
            <a:r>
              <a:rPr lang="en-US" b="0" i="0" dirty="0">
                <a:solidFill>
                  <a:srgbClr val="242424"/>
                </a:solidFill>
                <a:effectLst/>
                <a:latin typeface="source-serif-pro"/>
              </a:rPr>
              <a:t>: Developing effective motion analysis and tracking algorithms can be highly complex and resource-intensive, requiring significant computational power.</a:t>
            </a:r>
          </a:p>
          <a:p>
            <a:pPr algn="l">
              <a:buFont typeface="+mj-lt"/>
              <a:buAutoNum type="arabicPeriod"/>
            </a:pPr>
            <a:r>
              <a:rPr lang="en-US" b="1" i="0" dirty="0">
                <a:solidFill>
                  <a:srgbClr val="242424"/>
                </a:solidFill>
                <a:effectLst/>
                <a:latin typeface="source-serif-pro"/>
              </a:rPr>
              <a:t>Sensitivity to Environmental Factors:</a:t>
            </a:r>
            <a:r>
              <a:rPr lang="en-US" b="0" i="0" dirty="0">
                <a:solidFill>
                  <a:srgbClr val="242424"/>
                </a:solidFill>
                <a:effectLst/>
                <a:latin typeface="source-serif-pro"/>
              </a:rPr>
              <a:t> Changes in lighting, weather, or other environmental conditions can affect the accuracy of motion analysis and tracking systems, making them less reliable.</a:t>
            </a:r>
          </a:p>
          <a:p>
            <a:pPr algn="l">
              <a:buFont typeface="+mj-lt"/>
              <a:buAutoNum type="arabicPeriod"/>
            </a:pPr>
            <a:r>
              <a:rPr lang="en-US" b="1" i="0" dirty="0">
                <a:solidFill>
                  <a:srgbClr val="242424"/>
                </a:solidFill>
                <a:effectLst/>
                <a:latin typeface="source-serif-pro"/>
              </a:rPr>
              <a:t>Noise and False Positives</a:t>
            </a:r>
            <a:r>
              <a:rPr lang="en-US" b="0" i="0" dirty="0">
                <a:solidFill>
                  <a:srgbClr val="242424"/>
                </a:solidFill>
                <a:effectLst/>
                <a:latin typeface="source-serif-pro"/>
              </a:rPr>
              <a:t>: Noise in sensor data or image artifacts can lead to false positives, causing incorrect object detection or tracking.</a:t>
            </a:r>
          </a:p>
          <a:p>
            <a:pPr algn="l">
              <a:buFont typeface="+mj-lt"/>
              <a:buAutoNum type="arabicPeriod"/>
            </a:pPr>
            <a:r>
              <a:rPr lang="en-US" b="1" i="0" dirty="0">
                <a:solidFill>
                  <a:srgbClr val="242424"/>
                </a:solidFill>
                <a:effectLst/>
                <a:latin typeface="source-serif-pro"/>
              </a:rPr>
              <a:t>Computational Load:</a:t>
            </a:r>
            <a:r>
              <a:rPr lang="en-US" b="0" i="0" dirty="0">
                <a:solidFill>
                  <a:srgbClr val="242424"/>
                </a:solidFill>
                <a:effectLst/>
                <a:latin typeface="source-serif-pro"/>
              </a:rPr>
              <a:t> Real-time tracking on resource-constrained devices can be challenging due to the computational load, potentially leading to delays or reduced performance.</a:t>
            </a:r>
          </a:p>
          <a:p>
            <a:pPr algn="l">
              <a:buFont typeface="+mj-lt"/>
              <a:buAutoNum type="arabicPeriod"/>
            </a:pPr>
            <a:r>
              <a:rPr lang="en-US" b="1" i="0" dirty="0">
                <a:solidFill>
                  <a:srgbClr val="242424"/>
                </a:solidFill>
                <a:effectLst/>
                <a:latin typeface="source-serif-pro"/>
              </a:rPr>
              <a:t>Data Storage and Transmission</a:t>
            </a:r>
            <a:r>
              <a:rPr lang="en-US" b="0" i="0" dirty="0">
                <a:solidFill>
                  <a:srgbClr val="242424"/>
                </a:solidFill>
                <a:effectLst/>
                <a:latin typeface="source-serif-pro"/>
              </a:rPr>
              <a:t>: Continuous tracking generates a significant amount of data, which can be challenging to store and transmit, especially in remote or bandwidth-constrained environments.</a:t>
            </a:r>
          </a:p>
          <a:p>
            <a:pPr algn="l">
              <a:buFont typeface="+mj-lt"/>
              <a:buAutoNum type="arabicPeriod"/>
            </a:pPr>
            <a:r>
              <a:rPr lang="en-US" b="1" i="0" dirty="0">
                <a:solidFill>
                  <a:srgbClr val="242424"/>
                </a:solidFill>
                <a:effectLst/>
                <a:latin typeface="source-serif-pro"/>
              </a:rPr>
              <a:t>Limited in Complex Scenes</a:t>
            </a:r>
            <a:r>
              <a:rPr lang="en-US" b="0" i="0" dirty="0">
                <a:solidFill>
                  <a:srgbClr val="242424"/>
                </a:solidFill>
                <a:effectLst/>
                <a:latin typeface="source-serif-pro"/>
              </a:rPr>
              <a:t>: In highly cluttered or crowded scenes with numerous moving objects, it can be challenging to accurately track specific objects or predict their future positions.</a:t>
            </a:r>
          </a:p>
        </p:txBody>
      </p:sp>
    </p:spTree>
    <p:extLst>
      <p:ext uri="{BB962C8B-B14F-4D97-AF65-F5344CB8AC3E}">
        <p14:creationId xmlns:p14="http://schemas.microsoft.com/office/powerpoint/2010/main" val="2303757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DAB7-429A-26DE-B5EE-242F92ECC0AE}"/>
              </a:ext>
            </a:extLst>
          </p:cNvPr>
          <p:cNvSpPr>
            <a:spLocks noGrp="1"/>
          </p:cNvSpPr>
          <p:nvPr>
            <p:ph type="title"/>
          </p:nvPr>
        </p:nvSpPr>
        <p:spPr>
          <a:xfrm>
            <a:off x="218768" y="109488"/>
            <a:ext cx="10515600" cy="704132"/>
          </a:xfrm>
        </p:spPr>
        <p:txBody>
          <a:bodyPr/>
          <a:lstStyle/>
          <a:p>
            <a:r>
              <a:rPr lang="en-US" b="1" dirty="0">
                <a:latin typeface="sohne"/>
              </a:rPr>
              <a:t>What is Optical Flow?</a:t>
            </a:r>
            <a:endParaRPr lang="en-IN" b="1" dirty="0">
              <a:latin typeface="sohne"/>
            </a:endParaRPr>
          </a:p>
        </p:txBody>
      </p:sp>
      <p:sp>
        <p:nvSpPr>
          <p:cNvPr id="3" name="Content Placeholder 2">
            <a:extLst>
              <a:ext uri="{FF2B5EF4-FFF2-40B4-BE49-F238E27FC236}">
                <a16:creationId xmlns:a16="http://schemas.microsoft.com/office/drawing/2014/main" id="{6F76D4ED-FD63-C56F-A24E-F022373D0A5D}"/>
              </a:ext>
            </a:extLst>
          </p:cNvPr>
          <p:cNvSpPr>
            <a:spLocks noGrp="1"/>
          </p:cNvSpPr>
          <p:nvPr>
            <p:ph idx="1"/>
          </p:nvPr>
        </p:nvSpPr>
        <p:spPr>
          <a:xfrm>
            <a:off x="344129" y="813619"/>
            <a:ext cx="11287432" cy="5230761"/>
          </a:xfrm>
        </p:spPr>
        <p:txBody>
          <a:bodyPr>
            <a:normAutofit/>
          </a:bodyPr>
          <a:lstStyle/>
          <a:p>
            <a:pPr algn="l"/>
            <a:r>
              <a:rPr lang="en-US" sz="2400" b="0" i="0" dirty="0">
                <a:solidFill>
                  <a:srgbClr val="212121"/>
                </a:solidFill>
                <a:effectLst/>
                <a:latin typeface="Roboto" panose="02000000000000000000" pitchFamily="2" charset="0"/>
              </a:rPr>
              <a:t>Optical flow is the distribution of the apparent velocities of objects in an image.</a:t>
            </a:r>
          </a:p>
          <a:p>
            <a:pPr algn="l"/>
            <a:r>
              <a:rPr lang="en-US" sz="2400" b="0" i="0" dirty="0">
                <a:solidFill>
                  <a:srgbClr val="212121"/>
                </a:solidFill>
                <a:effectLst/>
                <a:latin typeface="Roboto" panose="02000000000000000000" pitchFamily="2" charset="0"/>
              </a:rPr>
              <a:t>By estimating optical flow between video frames, you can measure the velocities of objects in the video.</a:t>
            </a:r>
          </a:p>
          <a:p>
            <a:pPr algn="l"/>
            <a:r>
              <a:rPr lang="en-US" sz="2400" b="0" i="0" dirty="0">
                <a:solidFill>
                  <a:srgbClr val="212121"/>
                </a:solidFill>
                <a:effectLst/>
                <a:latin typeface="Roboto" panose="02000000000000000000" pitchFamily="2" charset="0"/>
              </a:rPr>
              <a:t>In general, moving objects that are closer to the camera will display more apparent motion than distant objects that are moving at the same speed.</a:t>
            </a:r>
          </a:p>
          <a:p>
            <a:pPr algn="l"/>
            <a:r>
              <a:rPr lang="en-US" sz="2400" b="0" i="0" dirty="0">
                <a:solidFill>
                  <a:srgbClr val="212121"/>
                </a:solidFill>
                <a:effectLst/>
                <a:latin typeface="Roboto" panose="02000000000000000000" pitchFamily="2" charset="0"/>
              </a:rPr>
              <a:t>Optical flow estimation is used in computer vision to characterize and quantify the motion of objects in a video stream, often for motion-based object detection and tracking systems.</a:t>
            </a:r>
          </a:p>
          <a:p>
            <a:endParaRPr lang="en-IN" sz="2400" dirty="0"/>
          </a:p>
        </p:txBody>
      </p:sp>
      <p:grpSp>
        <p:nvGrpSpPr>
          <p:cNvPr id="5" name="Group 4">
            <a:extLst>
              <a:ext uri="{FF2B5EF4-FFF2-40B4-BE49-F238E27FC236}">
                <a16:creationId xmlns:a16="http://schemas.microsoft.com/office/drawing/2014/main" id="{C7BEB531-7DB1-F4A7-7013-1ED6C06677EC}"/>
              </a:ext>
            </a:extLst>
          </p:cNvPr>
          <p:cNvGrpSpPr/>
          <p:nvPr/>
        </p:nvGrpSpPr>
        <p:grpSpPr>
          <a:xfrm>
            <a:off x="560439" y="3947524"/>
            <a:ext cx="11071122" cy="2547304"/>
            <a:chOff x="560439" y="3947524"/>
            <a:chExt cx="11071122" cy="2547304"/>
          </a:xfrm>
        </p:grpSpPr>
        <p:pic>
          <p:nvPicPr>
            <p:cNvPr id="1026" name="Picture 2" descr="Moving object detection in a series of frames">
              <a:extLst>
                <a:ext uri="{FF2B5EF4-FFF2-40B4-BE49-F238E27FC236}">
                  <a16:creationId xmlns:a16="http://schemas.microsoft.com/office/drawing/2014/main" id="{F13A60CF-B22E-BC7A-7C3D-BA2671EE8E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439" y="3947524"/>
              <a:ext cx="11071122" cy="21779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2FBF62A-B5BD-2C0D-7D31-8DEDC059721B}"/>
                </a:ext>
              </a:extLst>
            </p:cNvPr>
            <p:cNvSpPr txBox="1"/>
            <p:nvPr/>
          </p:nvSpPr>
          <p:spPr>
            <a:xfrm>
              <a:off x="560439" y="6125496"/>
              <a:ext cx="10036278" cy="369332"/>
            </a:xfrm>
            <a:prstGeom prst="rect">
              <a:avLst/>
            </a:prstGeom>
            <a:noFill/>
          </p:spPr>
          <p:txBody>
            <a:bodyPr wrap="square" rtlCol="0">
              <a:spAutoFit/>
            </a:bodyPr>
            <a:lstStyle/>
            <a:p>
              <a:r>
                <a:rPr lang="en-US" b="0" i="1" dirty="0">
                  <a:solidFill>
                    <a:srgbClr val="616161"/>
                  </a:solidFill>
                  <a:effectLst/>
                  <a:latin typeface="Roboto" panose="02000000000000000000" pitchFamily="2" charset="0"/>
                </a:rPr>
                <a:t>Moving object detection in a series of frames using optical flow.</a:t>
              </a:r>
              <a:endParaRPr lang="en-IN" i="1" dirty="0"/>
            </a:p>
          </p:txBody>
        </p:sp>
      </p:grpSp>
    </p:spTree>
    <p:extLst>
      <p:ext uri="{BB962C8B-B14F-4D97-AF65-F5344CB8AC3E}">
        <p14:creationId xmlns:p14="http://schemas.microsoft.com/office/powerpoint/2010/main" val="3884400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4CE0-7F66-0B7E-DB1D-520CE883AFE5}"/>
              </a:ext>
            </a:extLst>
          </p:cNvPr>
          <p:cNvSpPr>
            <a:spLocks noGrp="1"/>
          </p:cNvSpPr>
          <p:nvPr>
            <p:ph type="title"/>
          </p:nvPr>
        </p:nvSpPr>
        <p:spPr>
          <a:xfrm>
            <a:off x="326922" y="197976"/>
            <a:ext cx="10515600" cy="932733"/>
          </a:xfrm>
        </p:spPr>
        <p:txBody>
          <a:bodyPr/>
          <a:lstStyle/>
          <a:p>
            <a:r>
              <a:rPr lang="en-US" b="1" dirty="0">
                <a:latin typeface="sohne"/>
              </a:rPr>
              <a:t>Math behind Optical Flow:</a:t>
            </a:r>
            <a:endParaRPr lang="en-IN" b="1" dirty="0">
              <a:latin typeface="sohne"/>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CA869CF-EE4C-EB12-B820-B110FEEACC5C}"/>
                  </a:ext>
                </a:extLst>
              </p:cNvPr>
              <p:cNvSpPr>
                <a:spLocks noGrp="1"/>
              </p:cNvSpPr>
              <p:nvPr>
                <p:ph idx="1"/>
              </p:nvPr>
            </p:nvSpPr>
            <p:spPr>
              <a:xfrm>
                <a:off x="471948" y="1130709"/>
                <a:ext cx="10911348" cy="5230762"/>
              </a:xfrm>
            </p:spPr>
            <p:txBody>
              <a:bodyPr>
                <a:normAutofit/>
              </a:bodyPr>
              <a:lstStyle/>
              <a:p>
                <a:r>
                  <a:rPr lang="en-US" b="0" i="0" dirty="0">
                    <a:solidFill>
                      <a:srgbClr val="404040"/>
                    </a:solidFill>
                    <a:effectLst/>
                    <a:latin typeface="Lato" panose="020F0502020204030203" pitchFamily="34" charset="0"/>
                  </a:rPr>
                  <a:t>The basic assumption used in most optic flow algorithms is that when a point </a:t>
                </a:r>
                <a:r>
                  <a:rPr lang="en-US" b="1" dirty="0">
                    <a:solidFill>
                      <a:srgbClr val="404040"/>
                    </a:solidFill>
                    <a:latin typeface="Lato" panose="020F0502020204030203" pitchFamily="34" charset="0"/>
                  </a:rPr>
                  <a:t>x</a:t>
                </a:r>
                <a:r>
                  <a:rPr lang="en-US" i="0" dirty="0">
                    <a:solidFill>
                      <a:srgbClr val="404040"/>
                    </a:solidFill>
                    <a:effectLst/>
                    <a:latin typeface="Lato" panose="020F0502020204030203" pitchFamily="34" charset="0"/>
                  </a:rPr>
                  <a:t> i</a:t>
                </a:r>
                <a:r>
                  <a:rPr lang="en-US" b="0" i="0" dirty="0">
                    <a:solidFill>
                      <a:srgbClr val="404040"/>
                    </a:solidFill>
                    <a:effectLst/>
                    <a:latin typeface="Lato" panose="020F0502020204030203" pitchFamily="34" charset="0"/>
                  </a:rPr>
                  <a:t>n the image at time</a:t>
                </a:r>
                <a:r>
                  <a:rPr lang="en-US" i="0" dirty="0">
                    <a:solidFill>
                      <a:srgbClr val="404040"/>
                    </a:solidFill>
                    <a:effectLst/>
                    <a:latin typeface="Lato" panose="020F0502020204030203" pitchFamily="34" charset="0"/>
                  </a:rPr>
                  <a:t> </a:t>
                </a:r>
                <a:r>
                  <a:rPr lang="en-US" b="1" i="1" dirty="0">
                    <a:solidFill>
                      <a:srgbClr val="404040"/>
                    </a:solidFill>
                    <a:effectLst/>
                    <a:latin typeface="Lato" panose="020F0502020204030203" pitchFamily="34" charset="0"/>
                  </a:rPr>
                  <a:t>t </a:t>
                </a:r>
                <a:r>
                  <a:rPr lang="en-IN" b="0" i="0" dirty="0">
                    <a:solidFill>
                      <a:srgbClr val="404040"/>
                    </a:solidFill>
                    <a:effectLst/>
                    <a:latin typeface="Lato" panose="020F0502020204030203" pitchFamily="34" charset="0"/>
                  </a:rPr>
                  <a:t>moves to point</a:t>
                </a:r>
                <a:r>
                  <a:rPr lang="en-US" dirty="0">
                    <a:solidFill>
                      <a:srgbClr val="404040"/>
                    </a:solidFill>
                    <a:latin typeface="Lato" panose="020F0502020204030203" pitchFamily="34" charset="0"/>
                  </a:rPr>
                  <a:t> </a:t>
                </a:r>
                <a:r>
                  <a:rPr lang="en-US" b="1" dirty="0">
                    <a:solidFill>
                      <a:srgbClr val="404040"/>
                    </a:solidFill>
                    <a:latin typeface="Lato" panose="020F0502020204030203" pitchFamily="34" charset="0"/>
                  </a:rPr>
                  <a:t>x + </a:t>
                </a:r>
                <a:r>
                  <a:rPr lang="en-US" b="1" i="1" dirty="0">
                    <a:solidFill>
                      <a:srgbClr val="404040"/>
                    </a:solidFill>
                    <a:latin typeface="Lato" panose="020F0502020204030203" pitchFamily="34" charset="0"/>
                  </a:rPr>
                  <a:t>d</a:t>
                </a:r>
                <a:r>
                  <a:rPr lang="en-US" b="1" dirty="0">
                    <a:solidFill>
                      <a:srgbClr val="404040"/>
                    </a:solidFill>
                    <a:latin typeface="Lato" panose="020F0502020204030203" pitchFamily="34" charset="0"/>
                  </a:rPr>
                  <a:t>x</a:t>
                </a:r>
                <a:r>
                  <a:rPr lang="en-US" dirty="0">
                    <a:solidFill>
                      <a:srgbClr val="404040"/>
                    </a:solidFill>
                    <a:latin typeface="Lato" panose="020F0502020204030203" pitchFamily="34" charset="0"/>
                  </a:rPr>
                  <a:t> in the image at the time </a:t>
                </a:r>
                <a:r>
                  <a:rPr lang="en-US" b="1" i="1" dirty="0">
                    <a:solidFill>
                      <a:srgbClr val="404040"/>
                    </a:solidFill>
                    <a:latin typeface="Lato" panose="020F0502020204030203" pitchFamily="34" charset="0"/>
                  </a:rPr>
                  <a:t>t + dt</a:t>
                </a:r>
                <a:r>
                  <a:rPr lang="en-US" dirty="0">
                    <a:solidFill>
                      <a:srgbClr val="404040"/>
                    </a:solidFill>
                    <a:latin typeface="Lato" panose="020F0502020204030203" pitchFamily="34" charset="0"/>
                  </a:rPr>
                  <a:t> </a:t>
                </a:r>
                <a:r>
                  <a:rPr lang="en-US" b="0" i="0" dirty="0">
                    <a:solidFill>
                      <a:srgbClr val="404040"/>
                    </a:solidFill>
                    <a:effectLst/>
                    <a:latin typeface="Lato" panose="020F0502020204030203" pitchFamily="34" charset="0"/>
                  </a:rPr>
                  <a:t>its luminance does not change (</a:t>
                </a:r>
                <a:r>
                  <a:rPr lang="en-US" b="0" i="1" dirty="0">
                    <a:solidFill>
                      <a:srgbClr val="404040"/>
                    </a:solidFill>
                    <a:effectLst/>
                    <a:latin typeface="Lato" panose="020F0502020204030203" pitchFamily="34" charset="0"/>
                  </a:rPr>
                  <a:t>the constant luminance assumption</a:t>
                </a:r>
                <a:r>
                  <a:rPr lang="en-US" b="0" i="0" dirty="0">
                    <a:solidFill>
                      <a:srgbClr val="404040"/>
                    </a:solidFill>
                    <a:effectLst/>
                    <a:latin typeface="Lato" panose="020F0502020204030203" pitchFamily="34" charset="0"/>
                  </a:rPr>
                  <a:t>):</a:t>
                </a:r>
                <a:endParaRPr lang="en-US" b="0" i="1" dirty="0">
                  <a:solidFill>
                    <a:srgbClr val="404040"/>
                  </a:solidFill>
                  <a:effectLst/>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rgbClr val="404040"/>
                          </a:solidFill>
                          <a:effectLst/>
                          <a:latin typeface="Cambria Math" panose="02040503050406030204" pitchFamily="18" charset="0"/>
                        </a:rPr>
                        <m:t>𝑓</m:t>
                      </m:r>
                      <m:d>
                        <m:dPr>
                          <m:ctrlPr>
                            <a:rPr lang="en-US" b="0" i="1" smtClean="0">
                              <a:solidFill>
                                <a:srgbClr val="404040"/>
                              </a:solidFill>
                              <a:effectLst/>
                              <a:latin typeface="Cambria Math" panose="02040503050406030204" pitchFamily="18" charset="0"/>
                            </a:rPr>
                          </m:ctrlPr>
                        </m:dPr>
                        <m:e>
                          <m:r>
                            <a:rPr lang="en-US" b="1" i="1" smtClean="0">
                              <a:solidFill>
                                <a:srgbClr val="404040"/>
                              </a:solidFill>
                              <a:effectLst/>
                              <a:latin typeface="Cambria Math" panose="02040503050406030204" pitchFamily="18" charset="0"/>
                            </a:rPr>
                            <m:t>𝒙</m:t>
                          </m:r>
                          <m:r>
                            <a:rPr lang="en-US" b="0" i="1" smtClean="0">
                              <a:solidFill>
                                <a:srgbClr val="404040"/>
                              </a:solidFill>
                              <a:effectLst/>
                              <a:latin typeface="Cambria Math" panose="02040503050406030204" pitchFamily="18" charset="0"/>
                            </a:rPr>
                            <m:t>+</m:t>
                          </m:r>
                          <m:r>
                            <a:rPr lang="en-US" b="0" i="1" smtClean="0">
                              <a:solidFill>
                                <a:srgbClr val="404040"/>
                              </a:solidFill>
                              <a:effectLst/>
                              <a:latin typeface="Cambria Math" panose="02040503050406030204" pitchFamily="18" charset="0"/>
                            </a:rPr>
                            <m:t>𝑑𝑥</m:t>
                          </m:r>
                          <m:r>
                            <a:rPr lang="en-US" b="0" i="1" smtClean="0">
                              <a:solidFill>
                                <a:srgbClr val="404040"/>
                              </a:solidFill>
                              <a:effectLst/>
                              <a:latin typeface="Cambria Math" panose="02040503050406030204" pitchFamily="18" charset="0"/>
                            </a:rPr>
                            <m:t>, </m:t>
                          </m:r>
                          <m:r>
                            <a:rPr lang="en-US" b="0" i="1" smtClean="0">
                              <a:solidFill>
                                <a:srgbClr val="404040"/>
                              </a:solidFill>
                              <a:effectLst/>
                              <a:latin typeface="Cambria Math" panose="02040503050406030204" pitchFamily="18" charset="0"/>
                            </a:rPr>
                            <m:t>𝑡</m:t>
                          </m:r>
                          <m:r>
                            <a:rPr lang="en-US" b="0" i="1" smtClean="0">
                              <a:solidFill>
                                <a:srgbClr val="404040"/>
                              </a:solidFill>
                              <a:effectLst/>
                              <a:latin typeface="Cambria Math" panose="02040503050406030204" pitchFamily="18" charset="0"/>
                            </a:rPr>
                            <m:t>+</m:t>
                          </m:r>
                          <m:r>
                            <a:rPr lang="en-US" b="0" i="1" smtClean="0">
                              <a:solidFill>
                                <a:srgbClr val="404040"/>
                              </a:solidFill>
                              <a:effectLst/>
                              <a:latin typeface="Cambria Math" panose="02040503050406030204" pitchFamily="18" charset="0"/>
                            </a:rPr>
                            <m:t>𝑑𝑡</m:t>
                          </m:r>
                        </m:e>
                      </m:d>
                      <m:r>
                        <a:rPr lang="en-US" b="0" i="1" smtClean="0">
                          <a:solidFill>
                            <a:srgbClr val="404040"/>
                          </a:solidFill>
                          <a:effectLst/>
                          <a:latin typeface="Cambria Math" panose="02040503050406030204" pitchFamily="18" charset="0"/>
                        </a:rPr>
                        <m:t>=</m:t>
                      </m:r>
                      <m:r>
                        <a:rPr lang="en-US" b="0" i="1" smtClean="0">
                          <a:solidFill>
                            <a:srgbClr val="404040"/>
                          </a:solidFill>
                          <a:effectLst/>
                          <a:latin typeface="Cambria Math" panose="02040503050406030204" pitchFamily="18" charset="0"/>
                        </a:rPr>
                        <m:t>𝑓</m:t>
                      </m:r>
                      <m:d>
                        <m:dPr>
                          <m:ctrlPr>
                            <a:rPr lang="en-US" b="0" i="1" smtClean="0">
                              <a:solidFill>
                                <a:srgbClr val="404040"/>
                              </a:solidFill>
                              <a:effectLst/>
                              <a:latin typeface="Cambria Math" panose="02040503050406030204" pitchFamily="18" charset="0"/>
                            </a:rPr>
                          </m:ctrlPr>
                        </m:dPr>
                        <m:e>
                          <m:r>
                            <a:rPr lang="en-US" b="1" i="1" smtClean="0">
                              <a:solidFill>
                                <a:srgbClr val="404040"/>
                              </a:solidFill>
                              <a:effectLst/>
                              <a:latin typeface="Cambria Math" panose="02040503050406030204" pitchFamily="18" charset="0"/>
                            </a:rPr>
                            <m:t>𝒙</m:t>
                          </m:r>
                          <m:r>
                            <a:rPr lang="en-US" b="0" i="1" smtClean="0">
                              <a:solidFill>
                                <a:srgbClr val="404040"/>
                              </a:solidFill>
                              <a:effectLst/>
                              <a:latin typeface="Cambria Math" panose="02040503050406030204" pitchFamily="18" charset="0"/>
                            </a:rPr>
                            <m:t>,</m:t>
                          </m:r>
                          <m:r>
                            <a:rPr lang="en-US" b="0" i="1" smtClean="0">
                              <a:solidFill>
                                <a:srgbClr val="404040"/>
                              </a:solidFill>
                              <a:effectLst/>
                              <a:latin typeface="Cambria Math" panose="02040503050406030204" pitchFamily="18" charset="0"/>
                            </a:rPr>
                            <m:t>𝑡</m:t>
                          </m:r>
                        </m:e>
                      </m:d>
                    </m:oMath>
                  </m:oMathPara>
                </a14:m>
                <a:endParaRPr lang="en-US" b="0" dirty="0">
                  <a:solidFill>
                    <a:srgbClr val="404040"/>
                  </a:solidFill>
                  <a:effectLst/>
                </a:endParaRPr>
              </a:p>
              <a:p>
                <a:pPr marL="0" indent="0">
                  <a:buNone/>
                </a:pPr>
                <a:r>
                  <a:rPr lang="en-US" dirty="0">
                    <a:solidFill>
                      <a:srgbClr val="404040"/>
                    </a:solidFill>
                  </a:rPr>
                  <a:t>Note that </a:t>
                </a:r>
                <a:r>
                  <a:rPr lang="en-US" b="1" i="1" dirty="0">
                    <a:solidFill>
                      <a:srgbClr val="404040"/>
                    </a:solidFill>
                  </a:rPr>
                  <a:t>d</a:t>
                </a:r>
                <a:r>
                  <a:rPr lang="en-US" b="1" dirty="0">
                    <a:solidFill>
                      <a:srgbClr val="404040"/>
                    </a:solidFill>
                  </a:rPr>
                  <a:t>x</a:t>
                </a:r>
                <a:r>
                  <a:rPr lang="en-US" dirty="0">
                    <a:solidFill>
                      <a:srgbClr val="404040"/>
                    </a:solidFill>
                  </a:rPr>
                  <a:t> = </a:t>
                </a:r>
                <a:r>
                  <a:rPr lang="en-US" b="1" dirty="0" err="1">
                    <a:solidFill>
                      <a:srgbClr val="404040"/>
                    </a:solidFill>
                  </a:rPr>
                  <a:t>v</a:t>
                </a:r>
                <a:r>
                  <a:rPr lang="en-US" b="1" i="1" dirty="0" err="1">
                    <a:solidFill>
                      <a:srgbClr val="404040"/>
                    </a:solidFill>
                  </a:rPr>
                  <a:t>dt</a:t>
                </a:r>
                <a:r>
                  <a:rPr lang="en-US" dirty="0">
                    <a:solidFill>
                      <a:srgbClr val="404040"/>
                    </a:solidFill>
                  </a:rPr>
                  <a:t>,</a:t>
                </a:r>
                <a:endParaRPr lang="en-US" b="1" i="1" dirty="0">
                  <a:solidFill>
                    <a:srgbClr val="404040"/>
                  </a:solidFill>
                  <a:effectLs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0" i="1" smtClean="0">
                              <a:latin typeface="Cambria Math" panose="02040503050406030204" pitchFamily="18" charset="0"/>
                            </a:rPr>
                            <m:t>𝑣𝑑𝑡</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𝑑𝑡</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IN" dirty="0"/>
              </a:p>
              <a:p>
                <a:pPr marL="0" indent="0">
                  <a:buNone/>
                </a:pPr>
                <a:r>
                  <a:rPr lang="en-IN" dirty="0"/>
                  <a:t>Because </a:t>
                </a:r>
                <a:r>
                  <a:rPr lang="en-IN" b="1" i="1" dirty="0"/>
                  <a:t>dt</a:t>
                </a:r>
                <a:r>
                  <a:rPr lang="en-IN" dirty="0"/>
                  <a:t> is assumed to be infinitely small the above equation can be approximated to this equation: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m:rPr>
                              <m:sty m:val="p"/>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e>
                      </m:d>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e>
                      </m:d>
                      <m:r>
                        <a:rPr lang="en-US" b="0" i="1" baseline="30000"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𝑣𝑑𝑡</m:t>
                      </m:r>
                      <m:r>
                        <a:rPr lang="en-US" b="1"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f</m:t>
                      </m:r>
                      <m:r>
                        <m:rPr>
                          <m:sty m:val="p"/>
                        </m:rPr>
                        <a:rPr lang="en-US" b="0" i="0" baseline="-25000" smtClean="0">
                          <a:latin typeface="Cambria Math" panose="02040503050406030204" pitchFamily="18" charset="0"/>
                          <a:ea typeface="Cambria Math" panose="02040503050406030204" pitchFamily="18" charset="0"/>
                        </a:rPr>
                        <m:t>t</m:t>
                      </m:r>
                      <m:r>
                        <a:rPr lang="en-US" b="0" i="0" baseline="-2500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𝑑𝑡</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m:oMathPara>
                </a14:m>
                <a:endParaRPr lang="en-IN" baseline="-25000" dirty="0"/>
              </a:p>
            </p:txBody>
          </p:sp>
        </mc:Choice>
        <mc:Fallback>
          <p:sp>
            <p:nvSpPr>
              <p:cNvPr id="3" name="Content Placeholder 2">
                <a:extLst>
                  <a:ext uri="{FF2B5EF4-FFF2-40B4-BE49-F238E27FC236}">
                    <a16:creationId xmlns:a16="http://schemas.microsoft.com/office/drawing/2014/main" id="{FCA869CF-EE4C-EB12-B820-B110FEEACC5C}"/>
                  </a:ext>
                </a:extLst>
              </p:cNvPr>
              <p:cNvSpPr>
                <a:spLocks noGrp="1" noRot="1" noChangeAspect="1" noMove="1" noResize="1" noEditPoints="1" noAdjustHandles="1" noChangeArrowheads="1" noChangeShapeType="1" noTextEdit="1"/>
              </p:cNvSpPr>
              <p:nvPr>
                <p:ph idx="1"/>
              </p:nvPr>
            </p:nvSpPr>
            <p:spPr>
              <a:xfrm>
                <a:off x="471948" y="1130709"/>
                <a:ext cx="10911348" cy="5230762"/>
              </a:xfrm>
              <a:blipFill>
                <a:blip r:embed="rId3"/>
                <a:stretch>
                  <a:fillRect l="-1117" t="-1979" r="-1508"/>
                </a:stretch>
              </a:blipFill>
            </p:spPr>
            <p:txBody>
              <a:bodyPr/>
              <a:lstStyle/>
              <a:p>
                <a:r>
                  <a:rPr lang="en-IN">
                    <a:noFill/>
                  </a:rPr>
                  <a:t> </a:t>
                </a:r>
              </a:p>
            </p:txBody>
          </p:sp>
        </mc:Fallback>
      </mc:AlternateContent>
    </p:spTree>
    <p:extLst>
      <p:ext uri="{BB962C8B-B14F-4D97-AF65-F5344CB8AC3E}">
        <p14:creationId xmlns:p14="http://schemas.microsoft.com/office/powerpoint/2010/main" val="2668291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1119</Words>
  <Application>Microsoft Office PowerPoint</Application>
  <PresentationFormat>Widescreen</PresentationFormat>
  <Paragraphs>47</Paragraphs>
  <Slides>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vt:lpstr>
      <vt:lpstr>Calibri</vt:lpstr>
      <vt:lpstr>Calibri Light</vt:lpstr>
      <vt:lpstr>Cambria Math</vt:lpstr>
      <vt:lpstr>Lato</vt:lpstr>
      <vt:lpstr>Roboto</vt:lpstr>
      <vt:lpstr>sohne</vt:lpstr>
      <vt:lpstr>source-serif-pro</vt:lpstr>
      <vt:lpstr>Office Theme</vt:lpstr>
      <vt:lpstr>PowerPoint Presentation</vt:lpstr>
      <vt:lpstr>What is Motion Analysis?</vt:lpstr>
      <vt:lpstr>Overview:</vt:lpstr>
      <vt:lpstr>Overview:        continued…</vt:lpstr>
      <vt:lpstr>Application:</vt:lpstr>
      <vt:lpstr>Advantages:</vt:lpstr>
      <vt:lpstr>Disadvantages:</vt:lpstr>
      <vt:lpstr>What is Optical Flow?</vt:lpstr>
      <vt:lpstr>Math behind Optical 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Himanish Rajan</cp:lastModifiedBy>
  <cp:revision>4</cp:revision>
  <dcterms:modified xsi:type="dcterms:W3CDTF">2024-01-28T06:00:57Z</dcterms:modified>
</cp:coreProperties>
</file>