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CA7-7C4A-E148-2FB5-4595A88EB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64EB3-B841-7869-A06D-8385368D4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178A9-CC2D-8C63-F2C3-A1AA386247EC}"/>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5" name="Footer Placeholder 4">
            <a:extLst>
              <a:ext uri="{FF2B5EF4-FFF2-40B4-BE49-F238E27FC236}">
                <a16:creationId xmlns:a16="http://schemas.microsoft.com/office/drawing/2014/main" id="{861C784C-3343-E3D8-16A7-B2D2DB52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0912-A61B-AD47-7829-12AD13AEBAD2}"/>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7879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CEF-84F5-08C9-3F90-4FE762CE0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6F9C7-EAA7-67EE-2231-DBEA7D7F0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69952-ECC8-8482-DD34-EB851360226D}"/>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5" name="Footer Placeholder 4">
            <a:extLst>
              <a:ext uri="{FF2B5EF4-FFF2-40B4-BE49-F238E27FC236}">
                <a16:creationId xmlns:a16="http://schemas.microsoft.com/office/drawing/2014/main" id="{333657C3-3400-58D0-5385-1DF3DEBEF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71718-54DD-1E9B-26C1-502DB3A6966B}"/>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0116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CCD2-DC7F-1489-221F-186F70D2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8379B-2BF5-046C-D0D3-7A485376C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193F-92FD-877C-2239-D9BF640AEAEA}"/>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5" name="Footer Placeholder 4">
            <a:extLst>
              <a:ext uri="{FF2B5EF4-FFF2-40B4-BE49-F238E27FC236}">
                <a16:creationId xmlns:a16="http://schemas.microsoft.com/office/drawing/2014/main" id="{867111E8-1106-754E-5237-375AC053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6D5B5-6721-777F-9B7C-04AA0BC161EE}"/>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7733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67B-3DC2-1EA8-58EF-329F0B171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4610C-347D-1DE8-A5D2-E973C573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F8D99-1EDA-2850-FB7D-39D05AFC8143}"/>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5" name="Footer Placeholder 4">
            <a:extLst>
              <a:ext uri="{FF2B5EF4-FFF2-40B4-BE49-F238E27FC236}">
                <a16:creationId xmlns:a16="http://schemas.microsoft.com/office/drawing/2014/main" id="{C7D97536-7CAE-E240-6D5E-BFA1100E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DA77-608B-0BC0-4532-F399C48784D3}"/>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477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00AC-DE6A-B942-0DFF-D3FA6C500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BEF7B-6D52-F931-FEA9-917F6246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9FEA-A417-6745-A501-D698D0CFF6D6}"/>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5" name="Footer Placeholder 4">
            <a:extLst>
              <a:ext uri="{FF2B5EF4-FFF2-40B4-BE49-F238E27FC236}">
                <a16:creationId xmlns:a16="http://schemas.microsoft.com/office/drawing/2014/main" id="{C465B9D7-FD87-92D8-FDEB-7575578D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5EA79-0815-84C3-5AF6-AC5C306E33AC}"/>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732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1E5-8157-FEE5-046D-945112C7A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38FA7-D4CC-63D9-AA81-408C9FD04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55BC2-A63D-B038-B2D5-CB13A760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EA356-295E-2DE2-4B79-90F2993A5D83}"/>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6" name="Footer Placeholder 5">
            <a:extLst>
              <a:ext uri="{FF2B5EF4-FFF2-40B4-BE49-F238E27FC236}">
                <a16:creationId xmlns:a16="http://schemas.microsoft.com/office/drawing/2014/main" id="{5AE0A8B3-D478-CB9C-E242-315F9C46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7092A-18CA-6525-CC48-E6833D643397}"/>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580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166B-0CB9-6983-099E-B9FC99A6F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55C27-7CCB-7B38-28B4-EEA22948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3819-D52D-8A28-ECD8-9A323C397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F78BEE-019F-D600-C0EA-D1B07A101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307C5-21F0-47BF-BB31-F8A97F470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DE8A8-CAB4-A145-17C8-A9A297D3A7A2}"/>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8" name="Footer Placeholder 7">
            <a:extLst>
              <a:ext uri="{FF2B5EF4-FFF2-40B4-BE49-F238E27FC236}">
                <a16:creationId xmlns:a16="http://schemas.microsoft.com/office/drawing/2014/main" id="{B677D98E-4C1C-3EA6-7371-8996A33EB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48F9D-18DB-CC09-957C-7653480BBA81}"/>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83182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E85E-2004-8086-8260-C6A9CF313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716F-E3F2-42CC-92C1-593059452858}"/>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4" name="Footer Placeholder 3">
            <a:extLst>
              <a:ext uri="{FF2B5EF4-FFF2-40B4-BE49-F238E27FC236}">
                <a16:creationId xmlns:a16="http://schemas.microsoft.com/office/drawing/2014/main" id="{B4F1966D-BE18-9CAA-8408-E3A015A31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E82CF-C55F-32B5-D30A-69160F15877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7588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35AD6-4E2C-99DA-54F7-1C8E29B868FA}"/>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3" name="Footer Placeholder 2">
            <a:extLst>
              <a:ext uri="{FF2B5EF4-FFF2-40B4-BE49-F238E27FC236}">
                <a16:creationId xmlns:a16="http://schemas.microsoft.com/office/drawing/2014/main" id="{C87299FA-F81D-79B1-8496-2574C691A7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FACE7-1B10-197A-DA4A-DF3E0598402D}"/>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18668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816-D71A-952D-0299-5B6B2101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A07F8-58FE-9AA8-0414-58482A9E2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76CB0-36C2-0485-73CA-607F712B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FD1D-C88C-E532-0645-DF00FE8CD6F1}"/>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6" name="Footer Placeholder 5">
            <a:extLst>
              <a:ext uri="{FF2B5EF4-FFF2-40B4-BE49-F238E27FC236}">
                <a16:creationId xmlns:a16="http://schemas.microsoft.com/office/drawing/2014/main" id="{99B42BA2-47AB-2B56-694B-7F788C01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7D62-4180-BE19-FB59-CD3ACD04B80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0124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FBB1-02E9-AD95-A8A6-1D8EFF980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51BAD-C932-CEA6-2A98-12C2F384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D9094-B0CB-2EA8-5A20-231FE2EAE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CEA3-46FF-F0F6-66F5-BEE169DBFF96}"/>
              </a:ext>
            </a:extLst>
          </p:cNvPr>
          <p:cNvSpPr>
            <a:spLocks noGrp="1"/>
          </p:cNvSpPr>
          <p:nvPr>
            <p:ph type="dt" sz="half" idx="10"/>
          </p:nvPr>
        </p:nvSpPr>
        <p:spPr/>
        <p:txBody>
          <a:bodyPr/>
          <a:lstStyle/>
          <a:p>
            <a:fld id="{9BD76F8A-639D-4E64-AB69-71BE10DF6E71}" type="datetimeFigureOut">
              <a:rPr lang="en-IN" smtClean="0"/>
              <a:t>04-02-2024</a:t>
            </a:fld>
            <a:endParaRPr lang="en-IN"/>
          </a:p>
        </p:txBody>
      </p:sp>
      <p:sp>
        <p:nvSpPr>
          <p:cNvPr id="6" name="Footer Placeholder 5">
            <a:extLst>
              <a:ext uri="{FF2B5EF4-FFF2-40B4-BE49-F238E27FC236}">
                <a16:creationId xmlns:a16="http://schemas.microsoft.com/office/drawing/2014/main" id="{6B6D74F4-142E-4B6A-B75E-C0317F0D4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5AC4-8FD5-7F8B-6273-0EEA927ED666}"/>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4672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2DBA-48A6-9316-4F0C-4AEAB52C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C6670-ED0B-C1C5-DDF1-8F7BE48A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82CB-1AD1-A814-8188-5FEB32733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6F8A-639D-4E64-AB69-71BE10DF6E71}" type="datetimeFigureOut">
              <a:rPr lang="en-IN" smtClean="0"/>
              <a:t>04-02-2024</a:t>
            </a:fld>
            <a:endParaRPr lang="en-IN"/>
          </a:p>
        </p:txBody>
      </p:sp>
      <p:sp>
        <p:nvSpPr>
          <p:cNvPr id="5" name="Footer Placeholder 4">
            <a:extLst>
              <a:ext uri="{FF2B5EF4-FFF2-40B4-BE49-F238E27FC236}">
                <a16:creationId xmlns:a16="http://schemas.microsoft.com/office/drawing/2014/main" id="{B96B2EAC-32A4-EECE-1C7F-B52052F75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2689-9493-3DC8-0D34-F75D3BB53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B5860-B7A0-49F3-B100-054EB5EAA40E}" type="slidenum">
              <a:rPr lang="en-IN" smtClean="0"/>
              <a:t>‹#›</a:t>
            </a:fld>
            <a:endParaRPr lang="en-IN"/>
          </a:p>
        </p:txBody>
      </p:sp>
    </p:spTree>
    <p:extLst>
      <p:ext uri="{BB962C8B-B14F-4D97-AF65-F5344CB8AC3E}">
        <p14:creationId xmlns:p14="http://schemas.microsoft.com/office/powerpoint/2010/main" val="175914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2" name="Rectangle 1161">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Parallel Processing Images – Browse 1,522 Stock Photos, Vectors, and Video  | Adobe Stock">
            <a:extLst>
              <a:ext uri="{FF2B5EF4-FFF2-40B4-BE49-F238E27FC236}">
                <a16:creationId xmlns:a16="http://schemas.microsoft.com/office/drawing/2014/main" id="{1661E6EC-A394-C3AB-2491-EC16D00081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15" r="23879"/>
          <a:stretch/>
        </p:blipFill>
        <p:spPr bwMode="auto">
          <a:xfrm>
            <a:off x="4473677" y="1"/>
            <a:ext cx="7718324" cy="6857999"/>
          </a:xfrm>
          <a:prstGeom prst="rect">
            <a:avLst/>
          </a:prstGeom>
          <a:noFill/>
          <a:extLst>
            <a:ext uri="{909E8E84-426E-40DD-AFC4-6F175D3DCCD1}">
              <a14:hiddenFill xmlns:a14="http://schemas.microsoft.com/office/drawing/2010/main">
                <a:solidFill>
                  <a:srgbClr val="FFFFFF"/>
                </a:solidFill>
              </a14:hiddenFill>
            </a:ext>
          </a:extLst>
        </p:spPr>
      </p:pic>
      <p:sp useBgFill="1">
        <p:nvSpPr>
          <p:cNvPr id="1163" name="Freeform: Shape 1162">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64" name="Freeform: Shape 1163">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20C091-A704-51CE-8731-A4CBC130CDE2}"/>
              </a:ext>
            </a:extLst>
          </p:cNvPr>
          <p:cNvSpPr>
            <a:spLocks noGrp="1"/>
          </p:cNvSpPr>
          <p:nvPr>
            <p:ph type="ctrTitle"/>
          </p:nvPr>
        </p:nvSpPr>
        <p:spPr>
          <a:xfrm>
            <a:off x="489098" y="1106034"/>
            <a:ext cx="5019074" cy="3204134"/>
          </a:xfrm>
        </p:spPr>
        <p:txBody>
          <a:bodyPr anchor="b">
            <a:normAutofit/>
          </a:bodyPr>
          <a:lstStyle/>
          <a:p>
            <a:pPr algn="l"/>
            <a:r>
              <a:rPr lang="en-IN" sz="5400" b="1" i="0" dirty="0">
                <a:effectLst/>
                <a:latin typeface="Söhne"/>
              </a:rPr>
              <a:t>Parallel</a:t>
            </a:r>
            <a:br>
              <a:rPr lang="en-IN" sz="5400" b="1" i="0" dirty="0">
                <a:effectLst/>
                <a:latin typeface="Söhne"/>
              </a:rPr>
            </a:br>
            <a:r>
              <a:rPr lang="en-IN" sz="5400" b="1" dirty="0">
                <a:latin typeface="Söhne"/>
              </a:rPr>
              <a:t>P</a:t>
            </a:r>
            <a:r>
              <a:rPr lang="en-IN" sz="5400" b="1" i="0" dirty="0">
                <a:effectLst/>
                <a:latin typeface="Söhne"/>
              </a:rPr>
              <a:t>rocessing</a:t>
            </a:r>
            <a:endParaRPr lang="en-IN" sz="5400" b="1" dirty="0"/>
          </a:p>
        </p:txBody>
      </p:sp>
      <p:sp>
        <p:nvSpPr>
          <p:cNvPr id="3" name="Subtitle 2">
            <a:extLst>
              <a:ext uri="{FF2B5EF4-FFF2-40B4-BE49-F238E27FC236}">
                <a16:creationId xmlns:a16="http://schemas.microsoft.com/office/drawing/2014/main" id="{2DB28297-7E64-8FE5-B5F4-36819E4BA096}"/>
              </a:ext>
            </a:extLst>
          </p:cNvPr>
          <p:cNvSpPr>
            <a:spLocks noGrp="1"/>
          </p:cNvSpPr>
          <p:nvPr>
            <p:ph type="subTitle" idx="1"/>
          </p:nvPr>
        </p:nvSpPr>
        <p:spPr>
          <a:xfrm>
            <a:off x="494123" y="4872922"/>
            <a:ext cx="5326573" cy="1489925"/>
          </a:xfrm>
        </p:spPr>
        <p:txBody>
          <a:bodyPr>
            <a:noAutofit/>
          </a:bodyPr>
          <a:lstStyle/>
          <a:p>
            <a:pPr algn="l"/>
            <a:r>
              <a:rPr lang="en-US" sz="2800" dirty="0"/>
              <a:t>Techniques for leveraging multi-core and GPU processing for accelerated image processing tasks</a:t>
            </a:r>
            <a:endParaRPr lang="en-IN" sz="3200" dirty="0"/>
          </a:p>
        </p:txBody>
      </p:sp>
      <p:sp>
        <p:nvSpPr>
          <p:cNvPr id="1165" name="Rectangle 11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61" name="Rectangle 11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7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7986-62C6-5183-2BAD-F11AC85C9AEE}"/>
              </a:ext>
            </a:extLst>
          </p:cNvPr>
          <p:cNvSpPr>
            <a:spLocks noGrp="1"/>
          </p:cNvSpPr>
          <p:nvPr>
            <p:ph type="title"/>
          </p:nvPr>
        </p:nvSpPr>
        <p:spPr>
          <a:xfrm>
            <a:off x="277761" y="278580"/>
            <a:ext cx="10515600" cy="804914"/>
          </a:xfrm>
        </p:spPr>
        <p:txBody>
          <a:bodyPr/>
          <a:lstStyle/>
          <a:p>
            <a:r>
              <a:rPr lang="en-US" b="1" i="0" dirty="0">
                <a:solidFill>
                  <a:srgbClr val="273239"/>
                </a:solidFill>
                <a:effectLst/>
                <a:latin typeface="sohne"/>
              </a:rPr>
              <a:t>2. The Task Graph Model:</a:t>
            </a:r>
            <a:endParaRPr lang="en-IN" dirty="0">
              <a:latin typeface="sohne"/>
            </a:endParaRPr>
          </a:p>
        </p:txBody>
      </p:sp>
      <p:sp>
        <p:nvSpPr>
          <p:cNvPr id="3" name="Content Placeholder 2">
            <a:extLst>
              <a:ext uri="{FF2B5EF4-FFF2-40B4-BE49-F238E27FC236}">
                <a16:creationId xmlns:a16="http://schemas.microsoft.com/office/drawing/2014/main" id="{B4B3DA5A-F56D-1692-D0E4-F6EBEE76B5AA}"/>
              </a:ext>
            </a:extLst>
          </p:cNvPr>
          <p:cNvSpPr>
            <a:spLocks noGrp="1"/>
          </p:cNvSpPr>
          <p:nvPr>
            <p:ph idx="1"/>
          </p:nvPr>
        </p:nvSpPr>
        <p:spPr>
          <a:xfrm>
            <a:off x="277761" y="1406013"/>
            <a:ext cx="11235813" cy="4660490"/>
          </a:xfrm>
        </p:spPr>
        <p:txBody>
          <a:bodyPr>
            <a:normAutofit/>
          </a:bodyPr>
          <a:lstStyle/>
          <a:p>
            <a:pPr algn="just" rtl="0" fontAlgn="base"/>
            <a:r>
              <a:rPr lang="en-US" b="0" i="0" dirty="0">
                <a:solidFill>
                  <a:srgbClr val="273239"/>
                </a:solidFill>
                <a:effectLst/>
                <a:latin typeface="+mj-lt"/>
              </a:rPr>
              <a:t>The task dependency graph is being used by the parallel algorithms for describing the computations it performs.</a:t>
            </a:r>
          </a:p>
          <a:p>
            <a:pPr algn="just" rtl="0" fontAlgn="base"/>
            <a:r>
              <a:rPr lang="en-US" b="0" i="0" dirty="0">
                <a:solidFill>
                  <a:srgbClr val="273239"/>
                </a:solidFill>
                <a:effectLst/>
                <a:latin typeface="+mj-lt"/>
              </a:rPr>
              <a:t>Therefore, the use of interrelationships among the tasks in the task dependency graph can be used for reducing the interaction costs.</a:t>
            </a:r>
          </a:p>
          <a:p>
            <a:pPr algn="just" rtl="0" fontAlgn="base"/>
            <a:r>
              <a:rPr lang="en-US" b="0" i="0" dirty="0">
                <a:solidFill>
                  <a:srgbClr val="273239"/>
                </a:solidFill>
                <a:effectLst/>
                <a:latin typeface="+mj-lt"/>
              </a:rPr>
              <a:t>This model can be used effectively for solving problems in which tasks are associated with a large amount of data as compared to that actual computation.</a:t>
            </a:r>
          </a:p>
          <a:p>
            <a:pPr algn="just" rtl="0" fontAlgn="base"/>
            <a:r>
              <a:rPr lang="en-US" b="0" i="0" dirty="0">
                <a:solidFill>
                  <a:srgbClr val="273239"/>
                </a:solidFill>
                <a:effectLst/>
                <a:latin typeface="+mj-lt"/>
              </a:rPr>
              <a:t>The parallelism that is described with the task dependency graph where each task is an independent task is known as task parallelism.</a:t>
            </a:r>
          </a:p>
        </p:txBody>
      </p:sp>
    </p:spTree>
    <p:extLst>
      <p:ext uri="{BB962C8B-B14F-4D97-AF65-F5344CB8AC3E}">
        <p14:creationId xmlns:p14="http://schemas.microsoft.com/office/powerpoint/2010/main" val="352861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16701-558C-9ED0-BC57-259186EA0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81EC3-BF94-8908-04BB-BDA83D1C3D9C}"/>
              </a:ext>
            </a:extLst>
          </p:cNvPr>
          <p:cNvSpPr>
            <a:spLocks noGrp="1"/>
          </p:cNvSpPr>
          <p:nvPr>
            <p:ph type="title"/>
          </p:nvPr>
        </p:nvSpPr>
        <p:spPr>
          <a:xfrm>
            <a:off x="277761" y="278580"/>
            <a:ext cx="11609438" cy="804914"/>
          </a:xfrm>
        </p:spPr>
        <p:txBody>
          <a:bodyPr>
            <a:normAutofit/>
          </a:bodyPr>
          <a:lstStyle/>
          <a:p>
            <a:r>
              <a:rPr lang="en-US" b="1" i="0" dirty="0">
                <a:solidFill>
                  <a:srgbClr val="273239"/>
                </a:solidFill>
                <a:effectLst/>
                <a:latin typeface="sohne"/>
              </a:rPr>
              <a:t>2. The Task Graph Model: 				      </a:t>
            </a:r>
            <a:r>
              <a:rPr lang="en-US" sz="2400" b="1" i="0" dirty="0">
                <a:solidFill>
                  <a:srgbClr val="273239"/>
                </a:solidFill>
                <a:effectLst/>
                <a:latin typeface="sohne"/>
              </a:rPr>
              <a:t>continued…</a:t>
            </a:r>
            <a:endParaRPr lang="en-IN" dirty="0">
              <a:latin typeface="sohne"/>
            </a:endParaRPr>
          </a:p>
        </p:txBody>
      </p:sp>
      <p:sp>
        <p:nvSpPr>
          <p:cNvPr id="3" name="Content Placeholder 2">
            <a:extLst>
              <a:ext uri="{FF2B5EF4-FFF2-40B4-BE49-F238E27FC236}">
                <a16:creationId xmlns:a16="http://schemas.microsoft.com/office/drawing/2014/main" id="{E51D95BB-A19A-70E0-697E-F631871F71B8}"/>
              </a:ext>
            </a:extLst>
          </p:cNvPr>
          <p:cNvSpPr>
            <a:spLocks noGrp="1"/>
          </p:cNvSpPr>
          <p:nvPr>
            <p:ph idx="1"/>
          </p:nvPr>
        </p:nvSpPr>
        <p:spPr>
          <a:xfrm>
            <a:off x="277761" y="1219200"/>
            <a:ext cx="11609439" cy="5112774"/>
          </a:xfrm>
        </p:spPr>
        <p:txBody>
          <a:bodyPr>
            <a:normAutofit/>
          </a:bodyPr>
          <a:lstStyle/>
          <a:p>
            <a:pPr algn="just" fontAlgn="base"/>
            <a:r>
              <a:rPr lang="en-US" b="0" i="0" dirty="0">
                <a:solidFill>
                  <a:srgbClr val="273239"/>
                </a:solidFill>
                <a:effectLst/>
                <a:latin typeface="+mj-lt"/>
              </a:rPr>
              <a:t>The task graph model is majorly used for the implementation of parallel quick sort, a parallel algorithm based on divide and conquer.</a:t>
            </a:r>
            <a:r>
              <a:rPr lang="en-US" b="1" i="0" dirty="0">
                <a:solidFill>
                  <a:srgbClr val="273239"/>
                </a:solidFill>
                <a:effectLst/>
                <a:latin typeface="+mj-lt"/>
              </a:rPr>
              <a:t> </a:t>
            </a:r>
          </a:p>
          <a:p>
            <a:pPr marL="0" indent="0" algn="just" rtl="0" fontAlgn="base">
              <a:buNone/>
            </a:pPr>
            <a:r>
              <a:rPr lang="en-US" b="1" i="0" dirty="0">
                <a:solidFill>
                  <a:srgbClr val="273239"/>
                </a:solidFill>
                <a:effectLst/>
                <a:latin typeface="+mj-lt"/>
              </a:rPr>
              <a:t>Example: Finding the minimum number</a:t>
            </a:r>
          </a:p>
          <a:p>
            <a:pPr marL="0" indent="0" algn="just" rtl="0" fontAlgn="base">
              <a:buNone/>
            </a:pPr>
            <a:endParaRPr lang="en-US" b="0" i="0" dirty="0">
              <a:solidFill>
                <a:srgbClr val="273239"/>
              </a:solidFill>
              <a:effectLst/>
              <a:latin typeface="+mj-lt"/>
            </a:endParaRPr>
          </a:p>
        </p:txBody>
      </p:sp>
      <p:pic>
        <p:nvPicPr>
          <p:cNvPr id="2050" name="Picture 2">
            <a:extLst>
              <a:ext uri="{FF2B5EF4-FFF2-40B4-BE49-F238E27FC236}">
                <a16:creationId xmlns:a16="http://schemas.microsoft.com/office/drawing/2014/main" id="{F1C96C08-6788-F903-F8F2-6E0055B3B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797995"/>
            <a:ext cx="71342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98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C922-BC12-BDF3-4F9A-472551FF022D}"/>
              </a:ext>
            </a:extLst>
          </p:cNvPr>
          <p:cNvSpPr>
            <a:spLocks noGrp="1"/>
          </p:cNvSpPr>
          <p:nvPr>
            <p:ph type="title"/>
          </p:nvPr>
        </p:nvSpPr>
        <p:spPr>
          <a:xfrm>
            <a:off x="376084" y="347406"/>
            <a:ext cx="10515600" cy="881626"/>
          </a:xfrm>
        </p:spPr>
        <p:txBody>
          <a:bodyPr>
            <a:normAutofit/>
          </a:bodyPr>
          <a:lstStyle/>
          <a:p>
            <a:r>
              <a:rPr lang="en-IN" b="1" i="0" dirty="0">
                <a:solidFill>
                  <a:srgbClr val="273239"/>
                </a:solidFill>
                <a:effectLst/>
                <a:latin typeface="sohne"/>
              </a:rPr>
              <a:t>3. Work Pool Model​:</a:t>
            </a:r>
            <a:endParaRPr lang="en-IN" dirty="0">
              <a:latin typeface="sohne"/>
            </a:endParaRPr>
          </a:p>
        </p:txBody>
      </p:sp>
      <p:sp>
        <p:nvSpPr>
          <p:cNvPr id="3" name="Content Placeholder 2">
            <a:extLst>
              <a:ext uri="{FF2B5EF4-FFF2-40B4-BE49-F238E27FC236}">
                <a16:creationId xmlns:a16="http://schemas.microsoft.com/office/drawing/2014/main" id="{F91FBEE1-DBB5-81A2-2527-5D7919B2F7AF}"/>
              </a:ext>
            </a:extLst>
          </p:cNvPr>
          <p:cNvSpPr>
            <a:spLocks noGrp="1"/>
          </p:cNvSpPr>
          <p:nvPr>
            <p:ph idx="1"/>
          </p:nvPr>
        </p:nvSpPr>
        <p:spPr>
          <a:xfrm>
            <a:off x="376084" y="1348658"/>
            <a:ext cx="11383297" cy="5161936"/>
          </a:xfrm>
        </p:spPr>
        <p:txBody>
          <a:bodyPr>
            <a:normAutofit/>
          </a:bodyPr>
          <a:lstStyle/>
          <a:p>
            <a:pPr algn="just" rtl="0" fontAlgn="base"/>
            <a:r>
              <a:rPr lang="en-US" b="0" i="0" dirty="0">
                <a:solidFill>
                  <a:srgbClr val="273239"/>
                </a:solidFill>
                <a:effectLst/>
                <a:latin typeface="+mj-lt"/>
              </a:rPr>
              <a:t>The work pool model is also known as the task pool model. This model makes use of a dynamic mapping approach for task assignment in order to handle load balancing.</a:t>
            </a:r>
          </a:p>
          <a:p>
            <a:pPr algn="just" rtl="0" fontAlgn="base"/>
            <a:r>
              <a:rPr lang="en-US" b="0" i="0" dirty="0">
                <a:solidFill>
                  <a:srgbClr val="273239"/>
                </a:solidFill>
                <a:effectLst/>
                <a:latin typeface="+mj-lt"/>
              </a:rPr>
              <a:t>The size of some processes or tasks is small and requires less time. Whereas some tasks are of large size and therefore require more time for processing.</a:t>
            </a:r>
          </a:p>
          <a:p>
            <a:pPr algn="just" rtl="0" fontAlgn="base"/>
            <a:r>
              <a:rPr lang="en-US" b="0" i="0" dirty="0">
                <a:solidFill>
                  <a:srgbClr val="273239"/>
                </a:solidFill>
                <a:effectLst/>
                <a:latin typeface="+mj-lt"/>
              </a:rPr>
              <a:t>In order to avoid the inefficiency load balancing is required.</a:t>
            </a:r>
          </a:p>
          <a:p>
            <a:pPr algn="just" rtl="0" fontAlgn="base"/>
            <a:r>
              <a:rPr lang="en-US" b="0" i="0" dirty="0">
                <a:solidFill>
                  <a:srgbClr val="273239"/>
                </a:solidFill>
                <a:effectLst/>
                <a:latin typeface="+mj-lt"/>
              </a:rPr>
              <a:t>The pool of tasks is created.</a:t>
            </a:r>
          </a:p>
          <a:p>
            <a:pPr algn="just" rtl="0" fontAlgn="base"/>
            <a:r>
              <a:rPr lang="en-US" b="0" i="0" dirty="0">
                <a:solidFill>
                  <a:srgbClr val="273239"/>
                </a:solidFill>
                <a:effectLst/>
                <a:latin typeface="+mj-lt"/>
              </a:rPr>
              <a:t>These tasks are allocated to the processes that are idle in the runtime.</a:t>
            </a:r>
          </a:p>
        </p:txBody>
      </p:sp>
    </p:spTree>
    <p:extLst>
      <p:ext uri="{BB962C8B-B14F-4D97-AF65-F5344CB8AC3E}">
        <p14:creationId xmlns:p14="http://schemas.microsoft.com/office/powerpoint/2010/main" val="211784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5741-43B9-336F-E246-71281795DA0F}"/>
              </a:ext>
            </a:extLst>
          </p:cNvPr>
          <p:cNvSpPr>
            <a:spLocks noGrp="1"/>
          </p:cNvSpPr>
          <p:nvPr>
            <p:ph type="title"/>
          </p:nvPr>
        </p:nvSpPr>
        <p:spPr>
          <a:xfrm>
            <a:off x="353961" y="365125"/>
            <a:ext cx="11523407" cy="696759"/>
          </a:xfrm>
        </p:spPr>
        <p:txBody>
          <a:bodyPr>
            <a:normAutofit/>
          </a:bodyPr>
          <a:lstStyle/>
          <a:p>
            <a:r>
              <a:rPr lang="en-IN" b="1" i="0" dirty="0">
                <a:solidFill>
                  <a:srgbClr val="273239"/>
                </a:solidFill>
                <a:effectLst/>
                <a:latin typeface="sohne"/>
              </a:rPr>
              <a:t>3. Work Pool Model​: 					     </a:t>
            </a:r>
            <a:r>
              <a:rPr lang="en-IN" sz="2400" b="1" i="0" dirty="0">
                <a:solidFill>
                  <a:srgbClr val="273239"/>
                </a:solidFill>
                <a:effectLst/>
                <a:latin typeface="sohne"/>
              </a:rPr>
              <a:t>continued…</a:t>
            </a:r>
            <a:endParaRPr lang="en-IN" dirty="0"/>
          </a:p>
        </p:txBody>
      </p:sp>
      <p:sp>
        <p:nvSpPr>
          <p:cNvPr id="3" name="Content Placeholder 2">
            <a:extLst>
              <a:ext uri="{FF2B5EF4-FFF2-40B4-BE49-F238E27FC236}">
                <a16:creationId xmlns:a16="http://schemas.microsoft.com/office/drawing/2014/main" id="{D2816603-6B5F-6285-08A2-78F892BE9FC3}"/>
              </a:ext>
            </a:extLst>
          </p:cNvPr>
          <p:cNvSpPr>
            <a:spLocks noGrp="1"/>
          </p:cNvSpPr>
          <p:nvPr>
            <p:ph idx="1"/>
          </p:nvPr>
        </p:nvSpPr>
        <p:spPr>
          <a:xfrm>
            <a:off x="464575" y="1288026"/>
            <a:ext cx="5946057" cy="4947930"/>
          </a:xfrm>
        </p:spPr>
        <p:txBody>
          <a:bodyPr/>
          <a:lstStyle/>
          <a:p>
            <a:pPr algn="just" rtl="0" fontAlgn="base"/>
            <a:endParaRPr lang="en-US" b="0" i="0" dirty="0">
              <a:solidFill>
                <a:srgbClr val="273239"/>
              </a:solidFill>
              <a:effectLst/>
              <a:latin typeface="+mj-lt"/>
            </a:endParaRPr>
          </a:p>
          <a:p>
            <a:pPr algn="just" rtl="0" fontAlgn="base"/>
            <a:r>
              <a:rPr lang="en-US" b="0" i="0" dirty="0">
                <a:solidFill>
                  <a:srgbClr val="273239"/>
                </a:solidFill>
                <a:effectLst/>
                <a:latin typeface="+mj-lt"/>
              </a:rPr>
              <a:t>This work pool model can be used in the message-passing approach where the data that is associated with the tasks is smaller than the computation required for that task.</a:t>
            </a:r>
          </a:p>
          <a:p>
            <a:pPr algn="just" rtl="0" fontAlgn="base"/>
            <a:r>
              <a:rPr lang="en-US" b="0" i="0" dirty="0">
                <a:solidFill>
                  <a:srgbClr val="273239"/>
                </a:solidFill>
                <a:effectLst/>
                <a:latin typeface="+mj-lt"/>
              </a:rPr>
              <a:t>In this model, the task is moved without causing more interaction overhead. </a:t>
            </a:r>
          </a:p>
          <a:p>
            <a:pPr algn="just" rtl="0" fontAlgn="base"/>
            <a:r>
              <a:rPr lang="en-US" b="1" i="0" dirty="0">
                <a:solidFill>
                  <a:srgbClr val="273239"/>
                </a:solidFill>
                <a:effectLst/>
                <a:latin typeface="+mj-lt"/>
              </a:rPr>
              <a:t>Example: Parallel tree search</a:t>
            </a:r>
            <a:endParaRPr lang="en-US" b="0" i="0" dirty="0">
              <a:solidFill>
                <a:srgbClr val="273239"/>
              </a:solidFill>
              <a:effectLst/>
              <a:latin typeface="+mj-lt"/>
            </a:endParaRPr>
          </a:p>
        </p:txBody>
      </p:sp>
      <p:pic>
        <p:nvPicPr>
          <p:cNvPr id="3074" name="Picture 2" descr="Lightbox">
            <a:extLst>
              <a:ext uri="{FF2B5EF4-FFF2-40B4-BE49-F238E27FC236}">
                <a16:creationId xmlns:a16="http://schemas.microsoft.com/office/drawing/2014/main" id="{49BE9D13-042B-DED9-A5BE-5A8B6F030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422" y="1563329"/>
            <a:ext cx="5440131" cy="410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6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9867-F8CF-5F8C-5257-384B5E6C9B56}"/>
              </a:ext>
            </a:extLst>
          </p:cNvPr>
          <p:cNvSpPr>
            <a:spLocks noGrp="1"/>
          </p:cNvSpPr>
          <p:nvPr>
            <p:ph type="title"/>
          </p:nvPr>
        </p:nvSpPr>
        <p:spPr>
          <a:xfrm>
            <a:off x="346587" y="207810"/>
            <a:ext cx="10515600" cy="1031056"/>
          </a:xfrm>
        </p:spPr>
        <p:txBody>
          <a:bodyPr/>
          <a:lstStyle/>
          <a:p>
            <a:r>
              <a:rPr lang="en-IN" b="1" i="0" dirty="0">
                <a:solidFill>
                  <a:srgbClr val="273239"/>
                </a:solidFill>
                <a:effectLst/>
                <a:latin typeface="sohne"/>
              </a:rPr>
              <a:t>4. Master-Slave Model:</a:t>
            </a:r>
            <a:endParaRPr lang="en-IN" dirty="0">
              <a:latin typeface="sohne"/>
            </a:endParaRPr>
          </a:p>
        </p:txBody>
      </p:sp>
      <p:sp>
        <p:nvSpPr>
          <p:cNvPr id="3" name="Content Placeholder 2">
            <a:extLst>
              <a:ext uri="{FF2B5EF4-FFF2-40B4-BE49-F238E27FC236}">
                <a16:creationId xmlns:a16="http://schemas.microsoft.com/office/drawing/2014/main" id="{1D4183B3-4DBA-14A7-4F23-FEFF46F56929}"/>
              </a:ext>
            </a:extLst>
          </p:cNvPr>
          <p:cNvSpPr>
            <a:spLocks noGrp="1"/>
          </p:cNvSpPr>
          <p:nvPr>
            <p:ph idx="1"/>
          </p:nvPr>
        </p:nvSpPr>
        <p:spPr>
          <a:xfrm>
            <a:off x="346587" y="1238865"/>
            <a:ext cx="11498826" cy="5289753"/>
          </a:xfrm>
        </p:spPr>
        <p:txBody>
          <a:bodyPr>
            <a:normAutofit/>
          </a:bodyPr>
          <a:lstStyle/>
          <a:p>
            <a:pPr algn="just" rtl="0" fontAlgn="base"/>
            <a:r>
              <a:rPr lang="en-US" b="0" i="0" dirty="0">
                <a:solidFill>
                  <a:srgbClr val="273239"/>
                </a:solidFill>
                <a:effectLst/>
                <a:latin typeface="+mj-lt"/>
              </a:rPr>
              <a:t>Master Slave Model is also known as Manager-worker model.</a:t>
            </a:r>
          </a:p>
          <a:p>
            <a:pPr algn="just" rtl="0" fontAlgn="base"/>
            <a:r>
              <a:rPr lang="en-US" b="0" i="0" dirty="0">
                <a:solidFill>
                  <a:srgbClr val="273239"/>
                </a:solidFill>
                <a:effectLst/>
                <a:latin typeface="+mj-lt"/>
              </a:rPr>
              <a:t>The work is being divided among the process.</a:t>
            </a:r>
          </a:p>
          <a:p>
            <a:pPr algn="just" rtl="0" fontAlgn="base"/>
            <a:r>
              <a:rPr lang="en-US" b="0" i="0" dirty="0">
                <a:solidFill>
                  <a:srgbClr val="273239"/>
                </a:solidFill>
                <a:effectLst/>
                <a:latin typeface="+mj-lt"/>
              </a:rPr>
              <a:t>In this model, there are two different types of processes namely master process and slave process.</a:t>
            </a:r>
          </a:p>
          <a:p>
            <a:pPr algn="just" rtl="0" fontAlgn="base"/>
            <a:r>
              <a:rPr lang="en-US" b="0" i="0" dirty="0">
                <a:solidFill>
                  <a:srgbClr val="273239"/>
                </a:solidFill>
                <a:effectLst/>
                <a:latin typeface="+mj-lt"/>
              </a:rPr>
              <a:t>One or more process acts as a master and the remaining all other process acts as a slave.</a:t>
            </a:r>
          </a:p>
          <a:p>
            <a:pPr algn="just" rtl="0" fontAlgn="base"/>
            <a:r>
              <a:rPr lang="en-US" b="0" i="0" dirty="0">
                <a:solidFill>
                  <a:srgbClr val="273239"/>
                </a:solidFill>
                <a:effectLst/>
                <a:latin typeface="+mj-lt"/>
              </a:rPr>
              <a:t>Master allocates the tasks to the slave processes according to the requirements.</a:t>
            </a:r>
          </a:p>
          <a:p>
            <a:pPr algn="just" rtl="0" fontAlgn="base"/>
            <a:r>
              <a:rPr lang="en-US" b="0" i="0" dirty="0">
                <a:solidFill>
                  <a:srgbClr val="273239"/>
                </a:solidFill>
                <a:effectLst/>
                <a:latin typeface="+mj-lt"/>
              </a:rPr>
              <a:t>The allocation of tasks depends on the size of that task.</a:t>
            </a:r>
          </a:p>
          <a:p>
            <a:pPr algn="just" rtl="0" fontAlgn="base"/>
            <a:r>
              <a:rPr lang="en-US" b="0" i="0" dirty="0">
                <a:solidFill>
                  <a:srgbClr val="273239"/>
                </a:solidFill>
                <a:effectLst/>
                <a:latin typeface="+mj-lt"/>
              </a:rPr>
              <a:t>If the size of the task can be calculated on a prior basis the master allocates it to the required processes. </a:t>
            </a:r>
          </a:p>
        </p:txBody>
      </p:sp>
    </p:spTree>
    <p:extLst>
      <p:ext uri="{BB962C8B-B14F-4D97-AF65-F5344CB8AC3E}">
        <p14:creationId xmlns:p14="http://schemas.microsoft.com/office/powerpoint/2010/main" val="118631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5238C-9DCB-2E3D-3D6E-E2C20A392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DE7B3-BC66-A920-6BB7-251F05683569}"/>
              </a:ext>
            </a:extLst>
          </p:cNvPr>
          <p:cNvSpPr>
            <a:spLocks noGrp="1"/>
          </p:cNvSpPr>
          <p:nvPr>
            <p:ph type="title"/>
          </p:nvPr>
        </p:nvSpPr>
        <p:spPr>
          <a:xfrm>
            <a:off x="344129" y="263832"/>
            <a:ext cx="11157155" cy="834410"/>
          </a:xfrm>
        </p:spPr>
        <p:txBody>
          <a:bodyPr/>
          <a:lstStyle/>
          <a:p>
            <a:r>
              <a:rPr lang="en-IN" b="1" i="0" dirty="0">
                <a:solidFill>
                  <a:srgbClr val="273239"/>
                </a:solidFill>
                <a:effectLst/>
                <a:latin typeface="sohne"/>
              </a:rPr>
              <a:t>4. Master-Slave Model: 				</a:t>
            </a:r>
            <a:r>
              <a:rPr lang="en-IN" sz="2400" b="1" i="0" dirty="0">
                <a:solidFill>
                  <a:srgbClr val="273239"/>
                </a:solidFill>
                <a:effectLst/>
                <a:latin typeface="sohne"/>
              </a:rPr>
              <a:t>continued…</a:t>
            </a:r>
            <a:endParaRPr lang="en-IN" sz="2400" dirty="0">
              <a:latin typeface="sohne"/>
            </a:endParaRPr>
          </a:p>
        </p:txBody>
      </p:sp>
      <p:sp>
        <p:nvSpPr>
          <p:cNvPr id="3" name="Content Placeholder 2">
            <a:extLst>
              <a:ext uri="{FF2B5EF4-FFF2-40B4-BE49-F238E27FC236}">
                <a16:creationId xmlns:a16="http://schemas.microsoft.com/office/drawing/2014/main" id="{9119A988-F5B9-8089-9D48-3368219401CB}"/>
              </a:ext>
            </a:extLst>
          </p:cNvPr>
          <p:cNvSpPr>
            <a:spLocks noGrp="1"/>
          </p:cNvSpPr>
          <p:nvPr>
            <p:ph idx="1"/>
          </p:nvPr>
        </p:nvSpPr>
        <p:spPr>
          <a:xfrm>
            <a:off x="344129" y="1199535"/>
            <a:ext cx="11503741" cy="5319252"/>
          </a:xfrm>
        </p:spPr>
        <p:txBody>
          <a:bodyPr>
            <a:normAutofit/>
          </a:bodyPr>
          <a:lstStyle/>
          <a:p>
            <a:pPr algn="just" rtl="0" fontAlgn="base"/>
            <a:r>
              <a:rPr lang="en-US" b="0" i="0" dirty="0">
                <a:solidFill>
                  <a:srgbClr val="273239"/>
                </a:solidFill>
                <a:effectLst/>
                <a:latin typeface="+mj-lt"/>
              </a:rPr>
              <a:t>If the size of the task cannot be calculated prior the master allocates some of the work to every process at different times.</a:t>
            </a:r>
          </a:p>
          <a:p>
            <a:pPr algn="just" rtl="0" fontAlgn="base"/>
            <a:r>
              <a:rPr lang="en-US" b="0" i="0" dirty="0">
                <a:solidFill>
                  <a:srgbClr val="273239"/>
                </a:solidFill>
                <a:effectLst/>
                <a:latin typeface="+mj-lt"/>
              </a:rPr>
              <a:t>The master-slave model works more efficiently when work has to be done in different phases where the master assigns different slaves to perform tasks at different phases.</a:t>
            </a:r>
          </a:p>
          <a:p>
            <a:pPr algn="just" rtl="0" fontAlgn="base"/>
            <a:r>
              <a:rPr lang="en-US" b="0" i="0" dirty="0">
                <a:solidFill>
                  <a:srgbClr val="273239"/>
                </a:solidFill>
                <a:effectLst/>
                <a:latin typeface="+mj-lt"/>
              </a:rPr>
              <a:t>In the master-slave model, the master is responsible for the allocation of tasks and synchronizing the activities of the slaves.</a:t>
            </a:r>
          </a:p>
          <a:p>
            <a:pPr algn="just" rtl="0" fontAlgn="base"/>
            <a:r>
              <a:rPr lang="en-US" b="0" i="0" dirty="0">
                <a:solidFill>
                  <a:srgbClr val="273239"/>
                </a:solidFill>
                <a:effectLst/>
                <a:latin typeface="+mj-lt"/>
              </a:rPr>
              <a:t>The master-slave model is generally efficient and used for shared address space and message-passing paradigms.</a:t>
            </a:r>
          </a:p>
          <a:p>
            <a:pPr algn="just" rtl="0" fontAlgn="base"/>
            <a:r>
              <a:rPr lang="en-US" b="1" i="0" dirty="0">
                <a:solidFill>
                  <a:srgbClr val="273239"/>
                </a:solidFill>
                <a:effectLst/>
                <a:latin typeface="+mj-lt"/>
              </a:rPr>
              <a:t>Example: Distribution of workload across multiple slave nodes by the master process </a:t>
            </a:r>
            <a:endParaRPr lang="en-US" b="0" i="0" dirty="0">
              <a:solidFill>
                <a:srgbClr val="273239"/>
              </a:solidFill>
              <a:effectLst/>
              <a:latin typeface="+mj-lt"/>
            </a:endParaRPr>
          </a:p>
          <a:p>
            <a:endParaRPr lang="en-IN" dirty="0">
              <a:latin typeface="+mj-lt"/>
            </a:endParaRPr>
          </a:p>
        </p:txBody>
      </p:sp>
    </p:spTree>
    <p:extLst>
      <p:ext uri="{BB962C8B-B14F-4D97-AF65-F5344CB8AC3E}">
        <p14:creationId xmlns:p14="http://schemas.microsoft.com/office/powerpoint/2010/main" val="354721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E266-53AD-A38E-E534-CB182A4ED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A26775-24A1-EF7E-4064-5839DB502E34}"/>
              </a:ext>
            </a:extLst>
          </p:cNvPr>
          <p:cNvSpPr>
            <a:spLocks noGrp="1"/>
          </p:cNvSpPr>
          <p:nvPr>
            <p:ph type="title"/>
          </p:nvPr>
        </p:nvSpPr>
        <p:spPr>
          <a:xfrm>
            <a:off x="344129" y="263832"/>
            <a:ext cx="11157155" cy="834410"/>
          </a:xfrm>
        </p:spPr>
        <p:txBody>
          <a:bodyPr/>
          <a:lstStyle/>
          <a:p>
            <a:r>
              <a:rPr lang="en-IN" b="1" i="0" dirty="0">
                <a:solidFill>
                  <a:srgbClr val="273239"/>
                </a:solidFill>
                <a:effectLst/>
                <a:latin typeface="sohne"/>
              </a:rPr>
              <a:t>4. Master-Slave Model: 				</a:t>
            </a:r>
            <a:r>
              <a:rPr lang="en-IN" sz="2400" b="1" i="0" dirty="0">
                <a:solidFill>
                  <a:srgbClr val="273239"/>
                </a:solidFill>
                <a:effectLst/>
                <a:latin typeface="sohne"/>
              </a:rPr>
              <a:t>continued…</a:t>
            </a:r>
            <a:endParaRPr lang="en-IN" sz="2400" dirty="0">
              <a:latin typeface="sohne"/>
            </a:endParaRPr>
          </a:p>
        </p:txBody>
      </p:sp>
      <p:sp>
        <p:nvSpPr>
          <p:cNvPr id="5" name="Content Placeholder 4">
            <a:extLst>
              <a:ext uri="{FF2B5EF4-FFF2-40B4-BE49-F238E27FC236}">
                <a16:creationId xmlns:a16="http://schemas.microsoft.com/office/drawing/2014/main" id="{B97D45A5-D1C6-9EDA-1CEC-1D5F210C1FB3}"/>
              </a:ext>
            </a:extLst>
          </p:cNvPr>
          <p:cNvSpPr>
            <a:spLocks noGrp="1"/>
          </p:cNvSpPr>
          <p:nvPr>
            <p:ph idx="1"/>
          </p:nvPr>
        </p:nvSpPr>
        <p:spPr>
          <a:xfrm>
            <a:off x="344129" y="4911578"/>
            <a:ext cx="11651225" cy="1843183"/>
          </a:xfrm>
        </p:spPr>
        <p:txBody>
          <a:bodyPr>
            <a:normAutofit/>
          </a:bodyPr>
          <a:lstStyle/>
          <a:p>
            <a:r>
              <a:rPr lang="en-US" sz="2000" b="0" i="0" dirty="0">
                <a:solidFill>
                  <a:srgbClr val="273239"/>
                </a:solidFill>
                <a:effectLst/>
                <a:latin typeface="+mj-lt"/>
              </a:rPr>
              <a:t>As shown in the above example of the Master-Slave model, the distribution of workload is being done across multiple processes.</a:t>
            </a:r>
          </a:p>
          <a:p>
            <a:r>
              <a:rPr lang="en-US" sz="2000" b="0" i="0" dirty="0">
                <a:solidFill>
                  <a:srgbClr val="273239"/>
                </a:solidFill>
                <a:effectLst/>
                <a:latin typeface="+mj-lt"/>
              </a:rPr>
              <a:t>As shown in the above diagram, one node is the master process that allocates the workload to the other four slave processes.</a:t>
            </a:r>
          </a:p>
          <a:p>
            <a:r>
              <a:rPr lang="en-US" sz="2000" b="0" i="0" dirty="0">
                <a:solidFill>
                  <a:srgbClr val="273239"/>
                </a:solidFill>
                <a:effectLst/>
                <a:latin typeface="+mj-lt"/>
              </a:rPr>
              <a:t>In this way, each sub-computation is carried out by multiple slave processes.</a:t>
            </a:r>
            <a:endParaRPr lang="en-IN" sz="2000" dirty="0">
              <a:latin typeface="+mj-lt"/>
            </a:endParaRPr>
          </a:p>
        </p:txBody>
      </p:sp>
      <p:pic>
        <p:nvPicPr>
          <p:cNvPr id="4100" name="Picture 4">
            <a:extLst>
              <a:ext uri="{FF2B5EF4-FFF2-40B4-BE49-F238E27FC236}">
                <a16:creationId xmlns:a16="http://schemas.microsoft.com/office/drawing/2014/main" id="{5BAE0A7F-893D-5E08-4EED-9585675D0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342" y="1098242"/>
            <a:ext cx="6565952" cy="381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84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63E6-A101-50FB-65AE-02B7295D1386}"/>
              </a:ext>
            </a:extLst>
          </p:cNvPr>
          <p:cNvSpPr>
            <a:spLocks noGrp="1"/>
          </p:cNvSpPr>
          <p:nvPr>
            <p:ph type="title"/>
          </p:nvPr>
        </p:nvSpPr>
        <p:spPr>
          <a:xfrm>
            <a:off x="346587" y="268748"/>
            <a:ext cx="10515600" cy="824578"/>
          </a:xfrm>
        </p:spPr>
        <p:txBody>
          <a:bodyPr/>
          <a:lstStyle/>
          <a:p>
            <a:r>
              <a:rPr lang="en-IN" b="1" i="0" dirty="0">
                <a:solidFill>
                  <a:srgbClr val="273239"/>
                </a:solidFill>
                <a:effectLst/>
                <a:latin typeface="sohne"/>
              </a:rPr>
              <a:t>5. The Pipeline Model:</a:t>
            </a:r>
            <a:endParaRPr lang="en-IN" dirty="0">
              <a:latin typeface="sohne"/>
            </a:endParaRPr>
          </a:p>
        </p:txBody>
      </p:sp>
      <p:sp>
        <p:nvSpPr>
          <p:cNvPr id="3" name="Content Placeholder 2">
            <a:extLst>
              <a:ext uri="{FF2B5EF4-FFF2-40B4-BE49-F238E27FC236}">
                <a16:creationId xmlns:a16="http://schemas.microsoft.com/office/drawing/2014/main" id="{84F772A5-4274-30A9-C8AC-6EFDAD27EEB8}"/>
              </a:ext>
            </a:extLst>
          </p:cNvPr>
          <p:cNvSpPr>
            <a:spLocks noGrp="1"/>
          </p:cNvSpPr>
          <p:nvPr>
            <p:ph idx="1"/>
          </p:nvPr>
        </p:nvSpPr>
        <p:spPr>
          <a:xfrm>
            <a:off x="452283" y="1229032"/>
            <a:ext cx="11393129" cy="5360220"/>
          </a:xfrm>
        </p:spPr>
        <p:txBody>
          <a:bodyPr>
            <a:normAutofit/>
          </a:bodyPr>
          <a:lstStyle/>
          <a:p>
            <a:pPr algn="just" rtl="0" fontAlgn="base"/>
            <a:r>
              <a:rPr lang="en-US" b="0" i="0" dirty="0">
                <a:solidFill>
                  <a:srgbClr val="273239"/>
                </a:solidFill>
                <a:effectLst/>
                <a:latin typeface="+mj-lt"/>
              </a:rPr>
              <a:t>The Pipeline Model is also known as the Producer-Consumer model.</a:t>
            </a:r>
          </a:p>
          <a:p>
            <a:pPr algn="just" rtl="0" fontAlgn="base"/>
            <a:r>
              <a:rPr lang="en-US" b="0" i="0" dirty="0">
                <a:solidFill>
                  <a:srgbClr val="273239"/>
                </a:solidFill>
                <a:effectLst/>
                <a:latin typeface="+mj-lt"/>
              </a:rPr>
              <a:t>This model is based on the passing of a data stream through the processes that are arranged in succession.</a:t>
            </a:r>
          </a:p>
          <a:p>
            <a:pPr algn="just" rtl="0" fontAlgn="base"/>
            <a:r>
              <a:rPr lang="en-US" b="0" i="0" dirty="0">
                <a:solidFill>
                  <a:srgbClr val="273239"/>
                </a:solidFill>
                <a:effectLst/>
                <a:latin typeface="+mj-lt"/>
              </a:rPr>
              <a:t>Here a single task goes through all the other processes.</a:t>
            </a:r>
          </a:p>
          <a:p>
            <a:pPr algn="just" rtl="0" fontAlgn="base"/>
            <a:r>
              <a:rPr lang="en-US" b="0" i="0" dirty="0">
                <a:solidFill>
                  <a:srgbClr val="273239"/>
                </a:solidFill>
                <a:effectLst/>
                <a:latin typeface="+mj-lt"/>
              </a:rPr>
              <a:t>They are then accessed by the required processes in a sequential manner.</a:t>
            </a:r>
          </a:p>
          <a:p>
            <a:pPr algn="just" rtl="0" fontAlgn="base"/>
            <a:r>
              <a:rPr lang="en-US" b="0" i="0" dirty="0">
                <a:solidFill>
                  <a:srgbClr val="273239"/>
                </a:solidFill>
                <a:effectLst/>
                <a:latin typeface="+mj-lt"/>
              </a:rPr>
              <a:t>Once the processing of one process is finished it goes to the next present process. In this model, the pipeline acts as a chain of producers and consumers.</a:t>
            </a:r>
          </a:p>
          <a:p>
            <a:pPr algn="just" fontAlgn="base"/>
            <a:r>
              <a:rPr lang="en-US" b="0" i="0" dirty="0">
                <a:solidFill>
                  <a:srgbClr val="273239"/>
                </a:solidFill>
                <a:effectLst/>
                <a:latin typeface="+mj-lt"/>
              </a:rPr>
              <a:t>This pipeline of producers and consumers can also be arranged in a directed graph-like fashion rather than a linear chain.</a:t>
            </a:r>
          </a:p>
          <a:p>
            <a:pPr algn="just" rtl="0" fontAlgn="base"/>
            <a:endParaRPr lang="en-US" b="0" i="0" dirty="0">
              <a:solidFill>
                <a:srgbClr val="273239"/>
              </a:solidFill>
              <a:effectLst/>
              <a:latin typeface="+mj-lt"/>
            </a:endParaRPr>
          </a:p>
          <a:p>
            <a:pPr marL="0" indent="0">
              <a:buNone/>
            </a:pPr>
            <a:endParaRPr lang="en-IN" dirty="0">
              <a:latin typeface="+mj-lt"/>
            </a:endParaRPr>
          </a:p>
        </p:txBody>
      </p:sp>
    </p:spTree>
    <p:extLst>
      <p:ext uri="{BB962C8B-B14F-4D97-AF65-F5344CB8AC3E}">
        <p14:creationId xmlns:p14="http://schemas.microsoft.com/office/powerpoint/2010/main" val="354555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FF87A-86AC-C221-A673-5EA185397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E72DF5-25CD-370E-5D76-39793CA4BF7D}"/>
              </a:ext>
            </a:extLst>
          </p:cNvPr>
          <p:cNvSpPr>
            <a:spLocks noGrp="1"/>
          </p:cNvSpPr>
          <p:nvPr>
            <p:ph type="title"/>
          </p:nvPr>
        </p:nvSpPr>
        <p:spPr>
          <a:xfrm>
            <a:off x="346586" y="268748"/>
            <a:ext cx="11498825" cy="824578"/>
          </a:xfrm>
        </p:spPr>
        <p:txBody>
          <a:bodyPr>
            <a:normAutofit/>
          </a:bodyPr>
          <a:lstStyle/>
          <a:p>
            <a:r>
              <a:rPr lang="en-IN" b="1" i="0" dirty="0">
                <a:solidFill>
                  <a:srgbClr val="273239"/>
                </a:solidFill>
                <a:effectLst/>
                <a:latin typeface="sohne"/>
              </a:rPr>
              <a:t>5. The Pipeline Model: 					     </a:t>
            </a:r>
            <a:r>
              <a:rPr lang="en-IN" sz="2400" b="1" i="0" dirty="0">
                <a:solidFill>
                  <a:srgbClr val="273239"/>
                </a:solidFill>
                <a:effectLst/>
                <a:latin typeface="sohne"/>
              </a:rPr>
              <a:t>continued…</a:t>
            </a:r>
            <a:endParaRPr lang="en-IN" sz="2400" dirty="0">
              <a:latin typeface="sohne"/>
            </a:endParaRPr>
          </a:p>
        </p:txBody>
      </p:sp>
      <p:sp>
        <p:nvSpPr>
          <p:cNvPr id="3" name="Content Placeholder 2">
            <a:extLst>
              <a:ext uri="{FF2B5EF4-FFF2-40B4-BE49-F238E27FC236}">
                <a16:creationId xmlns:a16="http://schemas.microsoft.com/office/drawing/2014/main" id="{8DA60014-1559-D6CE-93C1-551A8114E5A4}"/>
              </a:ext>
            </a:extLst>
          </p:cNvPr>
          <p:cNvSpPr>
            <a:spLocks noGrp="1"/>
          </p:cNvSpPr>
          <p:nvPr>
            <p:ph idx="1"/>
          </p:nvPr>
        </p:nvSpPr>
        <p:spPr>
          <a:xfrm>
            <a:off x="452283" y="1248696"/>
            <a:ext cx="11393129" cy="5340555"/>
          </a:xfrm>
        </p:spPr>
        <p:txBody>
          <a:bodyPr/>
          <a:lstStyle/>
          <a:p>
            <a:pPr algn="just" rtl="0" fontAlgn="base"/>
            <a:r>
              <a:rPr lang="en-US" b="0" i="0" dirty="0">
                <a:solidFill>
                  <a:srgbClr val="273239"/>
                </a:solidFill>
                <a:effectLst/>
                <a:latin typeface="+mj-lt"/>
              </a:rPr>
              <a:t>The approach of Static mapping is being used for mapping of tasks onto the processes.</a:t>
            </a:r>
          </a:p>
          <a:p>
            <a:pPr marL="0" indent="0" algn="just" rtl="0" fontAlgn="base">
              <a:buNone/>
            </a:pPr>
            <a:r>
              <a:rPr lang="en-US" b="1" i="0" dirty="0">
                <a:solidFill>
                  <a:srgbClr val="273239"/>
                </a:solidFill>
                <a:effectLst/>
                <a:latin typeface="+mj-lt"/>
              </a:rPr>
              <a:t>Example: Parallel LU factorization algorithm</a:t>
            </a:r>
            <a:endParaRPr lang="en-US" b="0" i="0" dirty="0">
              <a:solidFill>
                <a:srgbClr val="273239"/>
              </a:solidFill>
              <a:effectLst/>
              <a:latin typeface="+mj-lt"/>
            </a:endParaRPr>
          </a:p>
          <a:p>
            <a:endParaRPr lang="en-IN" dirty="0">
              <a:latin typeface="+mj-lt"/>
            </a:endParaRPr>
          </a:p>
        </p:txBody>
      </p:sp>
      <p:pic>
        <p:nvPicPr>
          <p:cNvPr id="5122" name="Picture 2">
            <a:extLst>
              <a:ext uri="{FF2B5EF4-FFF2-40B4-BE49-F238E27FC236}">
                <a16:creationId xmlns:a16="http://schemas.microsoft.com/office/drawing/2014/main" id="{927F728D-3AE5-571A-6009-8BC87C30F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696" y="2701638"/>
            <a:ext cx="6163289" cy="388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25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B8578-A326-B34F-39B4-BE63E3D7E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ECC25-42B9-3E9B-4240-04E6A22D37D1}"/>
              </a:ext>
            </a:extLst>
          </p:cNvPr>
          <p:cNvSpPr>
            <a:spLocks noGrp="1"/>
          </p:cNvSpPr>
          <p:nvPr>
            <p:ph type="title"/>
          </p:nvPr>
        </p:nvSpPr>
        <p:spPr>
          <a:xfrm>
            <a:off x="346586" y="268748"/>
            <a:ext cx="11498825" cy="824578"/>
          </a:xfrm>
        </p:spPr>
        <p:txBody>
          <a:bodyPr>
            <a:normAutofit/>
          </a:bodyPr>
          <a:lstStyle/>
          <a:p>
            <a:r>
              <a:rPr lang="en-IN" b="1" i="0" dirty="0">
                <a:solidFill>
                  <a:srgbClr val="273239"/>
                </a:solidFill>
                <a:effectLst/>
                <a:latin typeface="sohne"/>
              </a:rPr>
              <a:t>5. The Pipeline Model: 					     </a:t>
            </a:r>
            <a:r>
              <a:rPr lang="en-IN" sz="2400" b="1" i="0" dirty="0">
                <a:solidFill>
                  <a:srgbClr val="273239"/>
                </a:solidFill>
                <a:effectLst/>
                <a:latin typeface="sohne"/>
              </a:rPr>
              <a:t>continued…</a:t>
            </a:r>
            <a:endParaRPr lang="en-IN" sz="2400" dirty="0">
              <a:latin typeface="sohne"/>
            </a:endParaRPr>
          </a:p>
        </p:txBody>
      </p:sp>
      <p:sp>
        <p:nvSpPr>
          <p:cNvPr id="3" name="Content Placeholder 2">
            <a:extLst>
              <a:ext uri="{FF2B5EF4-FFF2-40B4-BE49-F238E27FC236}">
                <a16:creationId xmlns:a16="http://schemas.microsoft.com/office/drawing/2014/main" id="{4F6F5B2E-9D3C-61A7-5BE3-C5E8CCC4BA84}"/>
              </a:ext>
            </a:extLst>
          </p:cNvPr>
          <p:cNvSpPr>
            <a:spLocks noGrp="1"/>
          </p:cNvSpPr>
          <p:nvPr>
            <p:ph idx="1"/>
          </p:nvPr>
        </p:nvSpPr>
        <p:spPr>
          <a:xfrm>
            <a:off x="452283" y="1248696"/>
            <a:ext cx="11393129" cy="5340555"/>
          </a:xfrm>
        </p:spPr>
        <p:txBody>
          <a:bodyPr/>
          <a:lstStyle/>
          <a:p>
            <a:pPr algn="just" rtl="0" fontAlgn="base"/>
            <a:r>
              <a:rPr lang="en-US" b="0" i="0" dirty="0">
                <a:solidFill>
                  <a:srgbClr val="273239"/>
                </a:solidFill>
                <a:effectLst/>
                <a:latin typeface="+mj-lt"/>
              </a:rPr>
              <a:t>As shown in the above diagram, the Parallel LU factorization algorithm uses the pipeline model.</a:t>
            </a:r>
          </a:p>
          <a:p>
            <a:pPr algn="just" rtl="0" fontAlgn="base"/>
            <a:r>
              <a:rPr lang="en-US" b="0" i="0" dirty="0">
                <a:solidFill>
                  <a:srgbClr val="273239"/>
                </a:solidFill>
                <a:effectLst/>
                <a:latin typeface="+mj-lt"/>
              </a:rPr>
              <a:t>In this model, the producer reads the input matrix and generated the tasks that are required for computing the LU factorization as an output.</a:t>
            </a:r>
          </a:p>
          <a:p>
            <a:pPr algn="just" rtl="0" fontAlgn="base"/>
            <a:r>
              <a:rPr lang="en-US" b="0" i="0" dirty="0">
                <a:solidFill>
                  <a:srgbClr val="273239"/>
                </a:solidFill>
                <a:effectLst/>
                <a:latin typeface="+mj-lt"/>
              </a:rPr>
              <a:t>The producer divides this input matrix into a smaller size of multiple tasks and shares them into a shared task queue.</a:t>
            </a:r>
          </a:p>
          <a:p>
            <a:pPr algn="just" rtl="0" fontAlgn="base"/>
            <a:r>
              <a:rPr lang="en-US" b="0" i="0" dirty="0">
                <a:solidFill>
                  <a:srgbClr val="273239"/>
                </a:solidFill>
                <a:effectLst/>
                <a:latin typeface="+mj-lt"/>
              </a:rPr>
              <a:t>The consumers then retrieve these blocks and perform the LU factorization on each independent block.</a:t>
            </a:r>
            <a:endParaRPr lang="en-IN" dirty="0">
              <a:latin typeface="+mj-lt"/>
            </a:endParaRPr>
          </a:p>
        </p:txBody>
      </p:sp>
    </p:spTree>
    <p:extLst>
      <p:ext uri="{BB962C8B-B14F-4D97-AF65-F5344CB8AC3E}">
        <p14:creationId xmlns:p14="http://schemas.microsoft.com/office/powerpoint/2010/main" val="298627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B55D-10C0-0CEA-365C-DAA2C8EC56CE}"/>
              </a:ext>
            </a:extLst>
          </p:cNvPr>
          <p:cNvSpPr>
            <a:spLocks noGrp="1"/>
          </p:cNvSpPr>
          <p:nvPr>
            <p:ph type="title"/>
          </p:nvPr>
        </p:nvSpPr>
        <p:spPr>
          <a:xfrm>
            <a:off x="336755" y="296299"/>
            <a:ext cx="10515600" cy="942565"/>
          </a:xfrm>
        </p:spPr>
        <p:txBody>
          <a:bodyPr/>
          <a:lstStyle/>
          <a:p>
            <a:r>
              <a:rPr lang="en-US" b="1" dirty="0">
                <a:latin typeface="sohne"/>
              </a:rPr>
              <a:t>What is Parallel Processing?</a:t>
            </a:r>
            <a:endParaRPr lang="en-IN" b="1" dirty="0">
              <a:latin typeface="sohne"/>
            </a:endParaRPr>
          </a:p>
        </p:txBody>
      </p:sp>
      <p:sp>
        <p:nvSpPr>
          <p:cNvPr id="3" name="Content Placeholder 2">
            <a:extLst>
              <a:ext uri="{FF2B5EF4-FFF2-40B4-BE49-F238E27FC236}">
                <a16:creationId xmlns:a16="http://schemas.microsoft.com/office/drawing/2014/main" id="{AF38DEAC-A8B3-3729-2D16-A87F8A009670}"/>
              </a:ext>
            </a:extLst>
          </p:cNvPr>
          <p:cNvSpPr>
            <a:spLocks noGrp="1"/>
          </p:cNvSpPr>
          <p:nvPr>
            <p:ph idx="1"/>
          </p:nvPr>
        </p:nvSpPr>
        <p:spPr>
          <a:xfrm>
            <a:off x="452284" y="1238864"/>
            <a:ext cx="11267768" cy="5152104"/>
          </a:xfrm>
        </p:spPr>
        <p:txBody>
          <a:bodyPr>
            <a:normAutofit/>
          </a:bodyPr>
          <a:lstStyle/>
          <a:p>
            <a:r>
              <a:rPr lang="en-US" i="0" dirty="0">
                <a:solidFill>
                  <a:srgbClr val="080809"/>
                </a:solidFill>
                <a:effectLst/>
                <a:latin typeface="+mj-lt"/>
              </a:rPr>
              <a:t>Parallel processing is a computing technique when multiple streams of calculations or data processing tasks co-occur through numerous central processing units (CPUs) working concurrently.</a:t>
            </a:r>
          </a:p>
          <a:p>
            <a:r>
              <a:rPr lang="en-US" i="0" dirty="0">
                <a:solidFill>
                  <a:srgbClr val="080809"/>
                </a:solidFill>
                <a:effectLst/>
                <a:latin typeface="+mj-lt"/>
              </a:rPr>
              <a:t>In general, parallel processing refers to dividing a task between at least two microprocessors.</a:t>
            </a:r>
          </a:p>
          <a:p>
            <a:r>
              <a:rPr lang="en-US" i="0" dirty="0">
                <a:solidFill>
                  <a:srgbClr val="080809"/>
                </a:solidFill>
                <a:effectLst/>
                <a:latin typeface="+mj-lt"/>
              </a:rPr>
              <a:t>The idea is very straightforward: a computer scientist uses specialized software created for the task to break down a complex problem into its component elements.</a:t>
            </a:r>
          </a:p>
          <a:p>
            <a:r>
              <a:rPr lang="en-US" i="0" dirty="0">
                <a:solidFill>
                  <a:srgbClr val="080809"/>
                </a:solidFill>
                <a:effectLst/>
                <a:latin typeface="+mj-lt"/>
              </a:rPr>
              <a:t>Then, they designate a specific processor for each part. To complete the entire computing problem, each processor completes its portion.</a:t>
            </a:r>
          </a:p>
          <a:p>
            <a:r>
              <a:rPr lang="en-US" i="0" dirty="0">
                <a:solidFill>
                  <a:srgbClr val="080809"/>
                </a:solidFill>
                <a:effectLst/>
                <a:latin typeface="+mj-lt"/>
              </a:rPr>
              <a:t>The software reassembles the data to solve the complex initial challenge.</a:t>
            </a:r>
            <a:endParaRPr lang="en-IN" dirty="0">
              <a:latin typeface="+mj-lt"/>
            </a:endParaRPr>
          </a:p>
        </p:txBody>
      </p:sp>
    </p:spTree>
    <p:extLst>
      <p:ext uri="{BB962C8B-B14F-4D97-AF65-F5344CB8AC3E}">
        <p14:creationId xmlns:p14="http://schemas.microsoft.com/office/powerpoint/2010/main" val="76562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FC52-1A06-984E-C163-4A23617F4D28}"/>
              </a:ext>
            </a:extLst>
          </p:cNvPr>
          <p:cNvSpPr>
            <a:spLocks noGrp="1"/>
          </p:cNvSpPr>
          <p:nvPr>
            <p:ph type="title"/>
          </p:nvPr>
        </p:nvSpPr>
        <p:spPr>
          <a:xfrm>
            <a:off x="307258" y="224502"/>
            <a:ext cx="10515600" cy="913069"/>
          </a:xfrm>
        </p:spPr>
        <p:txBody>
          <a:bodyPr/>
          <a:lstStyle/>
          <a:p>
            <a:r>
              <a:rPr lang="en-IN" b="1" i="0" dirty="0">
                <a:solidFill>
                  <a:srgbClr val="273239"/>
                </a:solidFill>
                <a:effectLst/>
                <a:latin typeface="sohne"/>
              </a:rPr>
              <a:t>6. Hybrid Model:</a:t>
            </a:r>
            <a:endParaRPr lang="en-IN" dirty="0">
              <a:latin typeface="sohne"/>
            </a:endParaRPr>
          </a:p>
        </p:txBody>
      </p:sp>
      <p:sp>
        <p:nvSpPr>
          <p:cNvPr id="3" name="Content Placeholder 2">
            <a:extLst>
              <a:ext uri="{FF2B5EF4-FFF2-40B4-BE49-F238E27FC236}">
                <a16:creationId xmlns:a16="http://schemas.microsoft.com/office/drawing/2014/main" id="{6D00D1EE-C380-D227-DF88-BCA6F5F87FA2}"/>
              </a:ext>
            </a:extLst>
          </p:cNvPr>
          <p:cNvSpPr>
            <a:spLocks noGrp="1"/>
          </p:cNvSpPr>
          <p:nvPr>
            <p:ph idx="1"/>
          </p:nvPr>
        </p:nvSpPr>
        <p:spPr>
          <a:xfrm>
            <a:off x="403123" y="1278194"/>
            <a:ext cx="11454580" cy="5142271"/>
          </a:xfrm>
        </p:spPr>
        <p:txBody>
          <a:bodyPr/>
          <a:lstStyle/>
          <a:p>
            <a:pPr algn="just" rtl="0" fontAlgn="base"/>
            <a:r>
              <a:rPr lang="en-US" b="0" i="0" dirty="0">
                <a:solidFill>
                  <a:srgbClr val="273239"/>
                </a:solidFill>
                <a:effectLst/>
                <a:latin typeface="+mj-lt"/>
              </a:rPr>
              <a:t>A hybrid model is the combination of more than one parallel model. This combination can be applied sequentially or hierarchically to the different phases of the parallel algorithm.</a:t>
            </a:r>
          </a:p>
          <a:p>
            <a:pPr algn="just" rtl="0" fontAlgn="base"/>
            <a:r>
              <a:rPr lang="en-US" b="0" i="0" dirty="0">
                <a:solidFill>
                  <a:srgbClr val="273239"/>
                </a:solidFill>
                <a:effectLst/>
                <a:latin typeface="+mj-lt"/>
              </a:rPr>
              <a:t>The model that can be efficient for performing the task is selected as a model for that particular phase.</a:t>
            </a:r>
          </a:p>
          <a:p>
            <a:pPr marL="0" indent="0" algn="just" rtl="0" fontAlgn="base">
              <a:buNone/>
            </a:pPr>
            <a:r>
              <a:rPr lang="en-US" b="1" i="0" dirty="0">
                <a:solidFill>
                  <a:srgbClr val="273239"/>
                </a:solidFill>
                <a:effectLst/>
                <a:latin typeface="+mj-lt"/>
              </a:rPr>
              <a:t>Example: A combination of master-slave, work pool, and data graph model.</a:t>
            </a:r>
          </a:p>
          <a:p>
            <a:pPr algn="just" fontAlgn="base"/>
            <a:r>
              <a:rPr lang="en-US" b="0" i="0" dirty="0">
                <a:solidFill>
                  <a:srgbClr val="273239"/>
                </a:solidFill>
                <a:effectLst/>
                <a:latin typeface="+mj-lt"/>
              </a:rPr>
              <a:t>As shown in the above hybrid model where three different models are used at each phase master-slave model, the work pool model, and the data graph model.</a:t>
            </a:r>
          </a:p>
          <a:p>
            <a:endParaRPr lang="en-IN" dirty="0">
              <a:latin typeface="+mj-lt"/>
            </a:endParaRPr>
          </a:p>
        </p:txBody>
      </p:sp>
    </p:spTree>
    <p:extLst>
      <p:ext uri="{BB962C8B-B14F-4D97-AF65-F5344CB8AC3E}">
        <p14:creationId xmlns:p14="http://schemas.microsoft.com/office/powerpoint/2010/main" val="61067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47DA4-37CD-4B9E-58D7-B6AE03259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6EA4F-9302-D7AB-F897-DE97E59751CF}"/>
              </a:ext>
            </a:extLst>
          </p:cNvPr>
          <p:cNvSpPr>
            <a:spLocks noGrp="1"/>
          </p:cNvSpPr>
          <p:nvPr>
            <p:ph type="title"/>
          </p:nvPr>
        </p:nvSpPr>
        <p:spPr>
          <a:xfrm>
            <a:off x="307258" y="224502"/>
            <a:ext cx="11520948" cy="913069"/>
          </a:xfrm>
        </p:spPr>
        <p:txBody>
          <a:bodyPr>
            <a:normAutofit/>
          </a:bodyPr>
          <a:lstStyle/>
          <a:p>
            <a:r>
              <a:rPr lang="en-IN" b="1" i="0" dirty="0">
                <a:solidFill>
                  <a:srgbClr val="273239"/>
                </a:solidFill>
                <a:effectLst/>
                <a:latin typeface="sohne"/>
              </a:rPr>
              <a:t>6. Hybrid Model:						     </a:t>
            </a:r>
            <a:r>
              <a:rPr lang="en-IN" sz="2400" b="1" i="0" dirty="0">
                <a:solidFill>
                  <a:srgbClr val="273239"/>
                </a:solidFill>
                <a:effectLst/>
                <a:latin typeface="sohne"/>
              </a:rPr>
              <a:t>continued…</a:t>
            </a:r>
            <a:endParaRPr lang="en-IN" sz="2400" dirty="0">
              <a:latin typeface="sohne"/>
            </a:endParaRPr>
          </a:p>
        </p:txBody>
      </p:sp>
      <p:sp>
        <p:nvSpPr>
          <p:cNvPr id="3" name="Content Placeholder 2">
            <a:extLst>
              <a:ext uri="{FF2B5EF4-FFF2-40B4-BE49-F238E27FC236}">
                <a16:creationId xmlns:a16="http://schemas.microsoft.com/office/drawing/2014/main" id="{5A634516-EA25-54EF-12ED-C113D9ED54D1}"/>
              </a:ext>
            </a:extLst>
          </p:cNvPr>
          <p:cNvSpPr>
            <a:spLocks noGrp="1"/>
          </p:cNvSpPr>
          <p:nvPr>
            <p:ph idx="1"/>
          </p:nvPr>
        </p:nvSpPr>
        <p:spPr>
          <a:xfrm>
            <a:off x="403123" y="1278194"/>
            <a:ext cx="8052619" cy="5142271"/>
          </a:xfrm>
        </p:spPr>
        <p:txBody>
          <a:bodyPr>
            <a:normAutofit/>
          </a:bodyPr>
          <a:lstStyle/>
          <a:p>
            <a:r>
              <a:rPr lang="en-US" b="0" i="0" dirty="0">
                <a:solidFill>
                  <a:srgbClr val="273239"/>
                </a:solidFill>
                <a:effectLst/>
                <a:latin typeface="+mj-lt"/>
              </a:rPr>
              <a:t>Consider the above example where the master-slave model is used for the data transformation task.</a:t>
            </a:r>
          </a:p>
          <a:p>
            <a:r>
              <a:rPr lang="en-US" b="0" i="0" dirty="0">
                <a:solidFill>
                  <a:srgbClr val="273239"/>
                </a:solidFill>
                <a:effectLst/>
                <a:latin typeface="+mj-lt"/>
              </a:rPr>
              <a:t>The master process distributes the task to multiple slave processes for parallel computation. In the second phase work pool model is used for data analysis and similarly data graph model is used for making the data visualization.</a:t>
            </a:r>
          </a:p>
          <a:p>
            <a:r>
              <a:rPr lang="en-US" b="0" i="0" dirty="0">
                <a:solidFill>
                  <a:srgbClr val="273239"/>
                </a:solidFill>
                <a:effectLst/>
                <a:latin typeface="+mj-lt"/>
              </a:rPr>
              <a:t>In this way, the operation is carried out in multiple phases and by using different parallel algorithm models at each phase.</a:t>
            </a:r>
            <a:endParaRPr lang="en-IN" dirty="0">
              <a:latin typeface="+mj-lt"/>
            </a:endParaRPr>
          </a:p>
        </p:txBody>
      </p:sp>
      <p:pic>
        <p:nvPicPr>
          <p:cNvPr id="6146" name="Picture 2">
            <a:extLst>
              <a:ext uri="{FF2B5EF4-FFF2-40B4-BE49-F238E27FC236}">
                <a16:creationId xmlns:a16="http://schemas.microsoft.com/office/drawing/2014/main" id="{2229EA8B-267C-20CD-E025-DEA5EA63E0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17" r="270"/>
          <a:stretch/>
        </p:blipFill>
        <p:spPr bwMode="auto">
          <a:xfrm>
            <a:off x="8731045" y="1278194"/>
            <a:ext cx="323512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7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6754-45E3-330C-9AD0-FE3C83DE2B16}"/>
              </a:ext>
            </a:extLst>
          </p:cNvPr>
          <p:cNvSpPr>
            <a:spLocks noGrp="1"/>
          </p:cNvSpPr>
          <p:nvPr>
            <p:ph type="title"/>
          </p:nvPr>
        </p:nvSpPr>
        <p:spPr>
          <a:xfrm>
            <a:off x="189271" y="195236"/>
            <a:ext cx="10515600" cy="866648"/>
          </a:xfrm>
        </p:spPr>
        <p:txBody>
          <a:bodyPr/>
          <a:lstStyle/>
          <a:p>
            <a:r>
              <a:rPr lang="en-US" b="1" dirty="0"/>
              <a:t>Parallel Processing in Image Processing:</a:t>
            </a:r>
            <a:endParaRPr lang="en-IN" b="1" dirty="0"/>
          </a:p>
        </p:txBody>
      </p:sp>
      <p:sp>
        <p:nvSpPr>
          <p:cNvPr id="3" name="Content Placeholder 2">
            <a:extLst>
              <a:ext uri="{FF2B5EF4-FFF2-40B4-BE49-F238E27FC236}">
                <a16:creationId xmlns:a16="http://schemas.microsoft.com/office/drawing/2014/main" id="{6B60AEA3-A05C-5A21-AAC2-76D235F0C200}"/>
              </a:ext>
            </a:extLst>
          </p:cNvPr>
          <p:cNvSpPr>
            <a:spLocks noGrp="1"/>
          </p:cNvSpPr>
          <p:nvPr>
            <p:ph idx="1"/>
          </p:nvPr>
        </p:nvSpPr>
        <p:spPr>
          <a:xfrm>
            <a:off x="393289" y="1028880"/>
            <a:ext cx="11609439" cy="5633884"/>
          </a:xfrm>
        </p:spPr>
        <p:txBody>
          <a:bodyPr>
            <a:normAutofit/>
          </a:bodyPr>
          <a:lstStyle/>
          <a:p>
            <a:r>
              <a:rPr lang="en-US" dirty="0">
                <a:latin typeface="+mj-lt"/>
              </a:rPr>
              <a:t>Parallel image processing and analysis has been of interest at the Computer Vision Laboratory of the University of Maryland in College Park for many years.</a:t>
            </a:r>
          </a:p>
          <a:p>
            <a:r>
              <a:rPr lang="en-US" dirty="0">
                <a:latin typeface="+mj-lt"/>
              </a:rPr>
              <a:t>Image processing and analysis are computationally intensive because of the complexity of the operations and the quantity of data that need to be processed.</a:t>
            </a:r>
          </a:p>
          <a:p>
            <a:r>
              <a:rPr lang="en-US" dirty="0">
                <a:latin typeface="+mj-lt"/>
              </a:rPr>
              <a:t>Most images range in size from 256 x 256 to 1024 x 1024, so that up to three megabytes of data need to be processed for one color image.</a:t>
            </a:r>
          </a:p>
          <a:p>
            <a:r>
              <a:rPr lang="en-US" dirty="0">
                <a:latin typeface="+mj-lt"/>
              </a:rPr>
              <a:t>Computational complexity is O(N</a:t>
            </a:r>
            <a:r>
              <a:rPr lang="en-US" baseline="30000" dirty="0">
                <a:latin typeface="+mj-lt"/>
              </a:rPr>
              <a:t>2</a:t>
            </a:r>
            <a:r>
              <a:rPr lang="en-US" dirty="0">
                <a:latin typeface="+mj-lt"/>
              </a:rPr>
              <a:t> ) for an N x N image for simple operations such as point or local operations, and is even higher for more complex tasks such as image restoration and image compression.</a:t>
            </a:r>
          </a:p>
          <a:p>
            <a:r>
              <a:rPr lang="en-US" dirty="0">
                <a:latin typeface="+mj-lt"/>
              </a:rPr>
              <a:t>In real-time video processing, tens of images must be processed every second.</a:t>
            </a:r>
          </a:p>
        </p:txBody>
      </p:sp>
    </p:spTree>
    <p:extLst>
      <p:ext uri="{BB962C8B-B14F-4D97-AF65-F5344CB8AC3E}">
        <p14:creationId xmlns:p14="http://schemas.microsoft.com/office/powerpoint/2010/main" val="323170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D6E4-4EA1-CA5D-26EC-05BF2016AE9B}"/>
              </a:ext>
            </a:extLst>
          </p:cNvPr>
          <p:cNvSpPr>
            <a:spLocks noGrp="1"/>
          </p:cNvSpPr>
          <p:nvPr>
            <p:ph type="title"/>
          </p:nvPr>
        </p:nvSpPr>
        <p:spPr>
          <a:xfrm>
            <a:off x="297425" y="148816"/>
            <a:ext cx="10515600" cy="1021224"/>
          </a:xfrm>
        </p:spPr>
        <p:txBody>
          <a:bodyPr/>
          <a:lstStyle/>
          <a:p>
            <a:r>
              <a:rPr lang="en-US" b="1" i="0" dirty="0">
                <a:solidFill>
                  <a:srgbClr val="242424"/>
                </a:solidFill>
                <a:effectLst/>
                <a:latin typeface="sohne"/>
              </a:rPr>
              <a:t>Harris Corner Detection: An Overview</a:t>
            </a:r>
            <a:endParaRPr lang="en-IN" dirty="0"/>
          </a:p>
        </p:txBody>
      </p:sp>
      <p:sp>
        <p:nvSpPr>
          <p:cNvPr id="3" name="Content Placeholder 2">
            <a:extLst>
              <a:ext uri="{FF2B5EF4-FFF2-40B4-BE49-F238E27FC236}">
                <a16:creationId xmlns:a16="http://schemas.microsoft.com/office/drawing/2014/main" id="{2C1A8306-9C58-57D0-69B2-A22B569D68B2}"/>
              </a:ext>
            </a:extLst>
          </p:cNvPr>
          <p:cNvSpPr>
            <a:spLocks noGrp="1"/>
          </p:cNvSpPr>
          <p:nvPr>
            <p:ph idx="1"/>
          </p:nvPr>
        </p:nvSpPr>
        <p:spPr>
          <a:xfrm>
            <a:off x="297425" y="1170040"/>
            <a:ext cx="11393129" cy="5289754"/>
          </a:xfrm>
        </p:spPr>
        <p:txBody>
          <a:bodyPr>
            <a:normAutofit/>
          </a:bodyPr>
          <a:lstStyle/>
          <a:p>
            <a:r>
              <a:rPr lang="en-US" b="0" i="0" dirty="0">
                <a:solidFill>
                  <a:srgbClr val="242424"/>
                </a:solidFill>
                <a:effectLst/>
                <a:latin typeface="+mj-lt"/>
              </a:rPr>
              <a:t>Harris Corner Detector is a corner detection operator that is commonly used in computer vision algorithms to extract corners and infer features of an image.</a:t>
            </a:r>
          </a:p>
          <a:p>
            <a:r>
              <a:rPr lang="en-US" b="0" i="0" dirty="0">
                <a:solidFill>
                  <a:srgbClr val="242424"/>
                </a:solidFill>
                <a:effectLst/>
                <a:latin typeface="+mj-lt"/>
              </a:rPr>
              <a:t>It was first introduced by Chris Harris and Mike Stephens in 1988 upon the improvement of Moravec’s corner detector.</a:t>
            </a:r>
          </a:p>
          <a:p>
            <a:r>
              <a:rPr lang="en-US" b="0" i="0" dirty="0">
                <a:solidFill>
                  <a:srgbClr val="242424"/>
                </a:solidFill>
                <a:effectLst/>
                <a:latin typeface="+mj-lt"/>
              </a:rPr>
              <a:t>Compared to the previous one, Harris’ corner detector takes the differential of the corner score into account with reference to direction directly, instead of using shifting patches for every 45-degree angles, and has been proved to be more accurate in distinguishing between edges and corners.</a:t>
            </a:r>
          </a:p>
          <a:p>
            <a:r>
              <a:rPr lang="en-US" b="0" i="0" dirty="0">
                <a:solidFill>
                  <a:srgbClr val="242424"/>
                </a:solidFill>
                <a:effectLst/>
                <a:latin typeface="+mj-lt"/>
              </a:rPr>
              <a:t>Since then, it has been improved and adopted in many algorithms to preprocess images for subsequent applications.</a:t>
            </a:r>
            <a:endParaRPr lang="en-IN" dirty="0">
              <a:latin typeface="+mj-lt"/>
            </a:endParaRPr>
          </a:p>
        </p:txBody>
      </p:sp>
    </p:spTree>
    <p:extLst>
      <p:ext uri="{BB962C8B-B14F-4D97-AF65-F5344CB8AC3E}">
        <p14:creationId xmlns:p14="http://schemas.microsoft.com/office/powerpoint/2010/main" val="400485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06B-BD67-331B-B123-37C04223F705}"/>
              </a:ext>
            </a:extLst>
          </p:cNvPr>
          <p:cNvSpPr>
            <a:spLocks noGrp="1"/>
          </p:cNvSpPr>
          <p:nvPr>
            <p:ph type="title"/>
          </p:nvPr>
        </p:nvSpPr>
        <p:spPr>
          <a:xfrm>
            <a:off x="297425" y="224502"/>
            <a:ext cx="10515600" cy="913069"/>
          </a:xfrm>
        </p:spPr>
        <p:txBody>
          <a:bodyPr/>
          <a:lstStyle/>
          <a:p>
            <a:r>
              <a:rPr lang="en-IN" b="1" i="0" dirty="0">
                <a:solidFill>
                  <a:srgbClr val="242424"/>
                </a:solidFill>
                <a:effectLst/>
                <a:latin typeface="sohne"/>
              </a:rPr>
              <a:t>CPU vs. GPU: A Paradigm Shift</a:t>
            </a:r>
            <a:endParaRPr lang="en-IN" dirty="0"/>
          </a:p>
        </p:txBody>
      </p:sp>
      <p:sp>
        <p:nvSpPr>
          <p:cNvPr id="3" name="Content Placeholder 2">
            <a:extLst>
              <a:ext uri="{FF2B5EF4-FFF2-40B4-BE49-F238E27FC236}">
                <a16:creationId xmlns:a16="http://schemas.microsoft.com/office/drawing/2014/main" id="{63B31145-1944-8972-4C5D-2D20F9F25969}"/>
              </a:ext>
            </a:extLst>
          </p:cNvPr>
          <p:cNvSpPr>
            <a:spLocks noGrp="1"/>
          </p:cNvSpPr>
          <p:nvPr>
            <p:ph idx="1"/>
          </p:nvPr>
        </p:nvSpPr>
        <p:spPr>
          <a:xfrm>
            <a:off x="297425" y="1229032"/>
            <a:ext cx="11697930" cy="5404466"/>
          </a:xfrm>
        </p:spPr>
        <p:txBody>
          <a:bodyPr>
            <a:normAutofit/>
          </a:bodyPr>
          <a:lstStyle/>
          <a:p>
            <a:pPr algn="l" fontAlgn="base"/>
            <a:r>
              <a:rPr lang="en-US" b="0" i="0" dirty="0">
                <a:solidFill>
                  <a:srgbClr val="303E3D"/>
                </a:solidFill>
                <a:effectLst/>
                <a:latin typeface="+mj-lt"/>
              </a:rPr>
              <a:t>Today’s high-performance military computer systems rely increasingly on the graphics processing unit (GPU) to perform complex tasks.</a:t>
            </a:r>
          </a:p>
          <a:p>
            <a:pPr algn="l" fontAlgn="base"/>
            <a:r>
              <a:rPr lang="en-US" b="0" i="0" dirty="0">
                <a:solidFill>
                  <a:srgbClr val="303E3D"/>
                </a:solidFill>
                <a:effectLst/>
                <a:latin typeface="+mj-lt"/>
              </a:rPr>
              <a:t>GPUs have taken on many of the tasks traditionally entrusted to central processing units (CPUs), and their ability to handle and process large amounts of data has made them an important tool in the drive for increased networking and data-sharing, especially in the military domain.</a:t>
            </a:r>
          </a:p>
          <a:p>
            <a:pPr algn="l" fontAlgn="base"/>
            <a:r>
              <a:rPr lang="en-US" b="0" i="0" dirty="0">
                <a:solidFill>
                  <a:srgbClr val="303E3D"/>
                </a:solidFill>
                <a:effectLst/>
                <a:latin typeface="+mj-lt"/>
              </a:rPr>
              <a:t>They are also key enablers when it comes to the growth of areas such as artificial intelligence (AI).</a:t>
            </a:r>
          </a:p>
          <a:p>
            <a:pPr algn="l" fontAlgn="base"/>
            <a:r>
              <a:rPr lang="en-US" b="0" i="0" dirty="0">
                <a:solidFill>
                  <a:srgbClr val="303E3D"/>
                </a:solidFill>
                <a:effectLst/>
                <a:latin typeface="+mj-lt"/>
              </a:rPr>
              <a:t>CPUs are ideal at performing sequential tasks very quickly, but it struggles with parallel processing across a wide range of tasks. By contrast, the GPU comprises a large array of relatively slow processors, but they can work in parallel, in turn allowing the processing of huge amounts of data.</a:t>
            </a:r>
          </a:p>
        </p:txBody>
      </p:sp>
    </p:spTree>
    <p:extLst>
      <p:ext uri="{BB962C8B-B14F-4D97-AF65-F5344CB8AC3E}">
        <p14:creationId xmlns:p14="http://schemas.microsoft.com/office/powerpoint/2010/main" val="132498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2C13-4A37-C6B9-8CCE-CC565AEDD427}"/>
              </a:ext>
            </a:extLst>
          </p:cNvPr>
          <p:cNvSpPr>
            <a:spLocks noGrp="1"/>
          </p:cNvSpPr>
          <p:nvPr>
            <p:ph type="title"/>
          </p:nvPr>
        </p:nvSpPr>
        <p:spPr>
          <a:xfrm>
            <a:off x="317091" y="160593"/>
            <a:ext cx="10515600" cy="773472"/>
          </a:xfrm>
        </p:spPr>
        <p:txBody>
          <a:bodyPr/>
          <a:lstStyle/>
          <a:p>
            <a:r>
              <a:rPr lang="en-US" b="1" i="0" dirty="0">
                <a:solidFill>
                  <a:srgbClr val="242424"/>
                </a:solidFill>
                <a:effectLst/>
                <a:latin typeface="sohne"/>
              </a:rPr>
              <a:t>CUDA: The Enabler of Parallelism</a:t>
            </a:r>
            <a:endParaRPr lang="en-IN" dirty="0"/>
          </a:p>
        </p:txBody>
      </p:sp>
      <p:sp>
        <p:nvSpPr>
          <p:cNvPr id="3" name="Content Placeholder 2">
            <a:extLst>
              <a:ext uri="{FF2B5EF4-FFF2-40B4-BE49-F238E27FC236}">
                <a16:creationId xmlns:a16="http://schemas.microsoft.com/office/drawing/2014/main" id="{E51E95F4-0CD3-56B1-E64A-3CFA464EF325}"/>
              </a:ext>
            </a:extLst>
          </p:cNvPr>
          <p:cNvSpPr>
            <a:spLocks noGrp="1"/>
          </p:cNvSpPr>
          <p:nvPr>
            <p:ph idx="1"/>
          </p:nvPr>
        </p:nvSpPr>
        <p:spPr>
          <a:xfrm>
            <a:off x="98323" y="934066"/>
            <a:ext cx="12005187" cy="5763341"/>
          </a:xfrm>
        </p:spPr>
        <p:txBody>
          <a:bodyPr>
            <a:normAutofit/>
          </a:bodyPr>
          <a:lstStyle/>
          <a:p>
            <a:pPr algn="l" fontAlgn="auto"/>
            <a:r>
              <a:rPr lang="en-US" b="1" i="0" u="none" strike="noStrike" dirty="0">
                <a:effectLst/>
                <a:latin typeface="+mj-lt"/>
              </a:rPr>
              <a:t>NVIDIA</a:t>
            </a:r>
            <a:r>
              <a:rPr lang="en-US" b="0" i="0" dirty="0">
                <a:effectLst/>
                <a:latin typeface="+mj-lt"/>
              </a:rPr>
              <a:t>'s CUDA (Compute Unified Device Architecture), originally associated with the Plymouth Barracuda (CUDA), embodies the spirit of raw power, speed, elegance, and unrestrained innovation.  </a:t>
            </a:r>
          </a:p>
          <a:p>
            <a:r>
              <a:rPr lang="en-US" b="0" i="0" dirty="0">
                <a:effectLst/>
                <a:latin typeface="+mj-lt"/>
              </a:rPr>
              <a:t>CUDA has enabled and redefined traditional HPC (high performance computing) capabilities and infrastructure, enabling both traditional and modern applications to utilize GPU computing infrastructures with extreme efficiency and power compared to traditional CPU-only based infrastructures of the past.</a:t>
            </a:r>
          </a:p>
          <a:p>
            <a:r>
              <a:rPr lang="en-US" b="0" i="0" dirty="0">
                <a:effectLst/>
                <a:latin typeface="+mj-lt"/>
              </a:rPr>
              <a:t>In 2003, a team of researchers led by Ian Buck unveiled Brook, the first widely adopted programming model to extend C with data-parallel constructs. Buck later joined NVIDIA and led the launch of CUDA in 2006, the first commercial solution for general purpose computing on GPUs.</a:t>
            </a:r>
          </a:p>
          <a:p>
            <a:r>
              <a:rPr lang="en-US" b="0" i="1" dirty="0">
                <a:effectLst/>
                <a:latin typeface="+mj-lt"/>
              </a:rPr>
              <a:t>CUDA allows software developers to use one or more (parallelized) NVIDIA GPUs (graphics processing units) for highly optimized, general-purpose processing.  </a:t>
            </a:r>
            <a:endParaRPr lang="en-IN" dirty="0">
              <a:latin typeface="+mj-lt"/>
            </a:endParaRPr>
          </a:p>
        </p:txBody>
      </p:sp>
    </p:spTree>
    <p:extLst>
      <p:ext uri="{BB962C8B-B14F-4D97-AF65-F5344CB8AC3E}">
        <p14:creationId xmlns:p14="http://schemas.microsoft.com/office/powerpoint/2010/main" val="375985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F724-44F9-E111-8C60-0F7D65167CCF}"/>
              </a:ext>
            </a:extLst>
          </p:cNvPr>
          <p:cNvSpPr>
            <a:spLocks noGrp="1"/>
          </p:cNvSpPr>
          <p:nvPr>
            <p:ph type="title"/>
          </p:nvPr>
        </p:nvSpPr>
        <p:spPr>
          <a:xfrm>
            <a:off x="294968" y="358877"/>
            <a:ext cx="10515600" cy="795081"/>
          </a:xfrm>
        </p:spPr>
        <p:txBody>
          <a:bodyPr/>
          <a:lstStyle/>
          <a:p>
            <a:r>
              <a:rPr lang="en-IN" b="1" i="0" dirty="0">
                <a:solidFill>
                  <a:srgbClr val="242424"/>
                </a:solidFill>
                <a:effectLst/>
                <a:latin typeface="sohne"/>
              </a:rPr>
              <a:t>Parallel Algorithms:</a:t>
            </a:r>
            <a:endParaRPr lang="en-IN" dirty="0"/>
          </a:p>
        </p:txBody>
      </p:sp>
      <p:sp>
        <p:nvSpPr>
          <p:cNvPr id="3" name="Content Placeholder 2">
            <a:extLst>
              <a:ext uri="{FF2B5EF4-FFF2-40B4-BE49-F238E27FC236}">
                <a16:creationId xmlns:a16="http://schemas.microsoft.com/office/drawing/2014/main" id="{AF57DB79-9CF7-CC49-A6D7-36952CE8AEF6}"/>
              </a:ext>
            </a:extLst>
          </p:cNvPr>
          <p:cNvSpPr>
            <a:spLocks noGrp="1"/>
          </p:cNvSpPr>
          <p:nvPr>
            <p:ph idx="1"/>
          </p:nvPr>
        </p:nvSpPr>
        <p:spPr>
          <a:xfrm>
            <a:off x="294968" y="1415845"/>
            <a:ext cx="11678264" cy="5083278"/>
          </a:xfrm>
        </p:spPr>
        <p:txBody>
          <a:bodyPr/>
          <a:lstStyle/>
          <a:p>
            <a:pPr algn="just" rtl="0" fontAlgn="base"/>
            <a:r>
              <a:rPr lang="en-US" b="0" i="0" dirty="0">
                <a:solidFill>
                  <a:srgbClr val="273239"/>
                </a:solidFill>
                <a:effectLst/>
                <a:latin typeface="+mj-lt"/>
              </a:rPr>
              <a:t>The need for a parallel algorithm model arises in order to understand the strategy that is used for the partitioning of data and the ways in which these data are being processed.</a:t>
            </a:r>
          </a:p>
          <a:p>
            <a:pPr algn="just" rtl="0" fontAlgn="base"/>
            <a:r>
              <a:rPr lang="en-US" b="0" i="0" dirty="0">
                <a:solidFill>
                  <a:srgbClr val="273239"/>
                </a:solidFill>
                <a:effectLst/>
                <a:latin typeface="+mj-lt"/>
              </a:rPr>
              <a:t>Therefore every model being used provides proper structuring based on two techniques. They are as follows:</a:t>
            </a:r>
          </a:p>
          <a:p>
            <a:pPr lvl="1" algn="just" fontAlgn="base">
              <a:buFont typeface="Wingdings" panose="05000000000000000000" pitchFamily="2" charset="2"/>
              <a:buChar char="§"/>
            </a:pPr>
            <a:r>
              <a:rPr lang="en-US" sz="2800" b="0" i="0" dirty="0">
                <a:solidFill>
                  <a:srgbClr val="273239"/>
                </a:solidFill>
                <a:effectLst/>
                <a:latin typeface="+mj-lt"/>
              </a:rPr>
              <a:t>1. Selection of proper partitioning and mapping techniques.</a:t>
            </a:r>
          </a:p>
          <a:p>
            <a:pPr lvl="1" algn="just" fontAlgn="base">
              <a:buFont typeface="Wingdings" panose="05000000000000000000" pitchFamily="2" charset="2"/>
              <a:buChar char="§"/>
            </a:pPr>
            <a:r>
              <a:rPr lang="en-US" sz="2800" b="0" i="0" dirty="0">
                <a:solidFill>
                  <a:srgbClr val="273239"/>
                </a:solidFill>
                <a:effectLst/>
                <a:latin typeface="+mj-lt"/>
              </a:rPr>
              <a:t>2. Proper use of strategy in order to reduce the interaction.</a:t>
            </a:r>
            <a:endParaRPr lang="en-US" b="0" i="0" dirty="0">
              <a:solidFill>
                <a:srgbClr val="273239"/>
              </a:solidFill>
              <a:effectLst/>
              <a:latin typeface="+mj-lt"/>
            </a:endParaRPr>
          </a:p>
          <a:p>
            <a:pPr marL="457200" lvl="1" indent="0" algn="just" fontAlgn="base">
              <a:buNone/>
            </a:pPr>
            <a:endParaRPr lang="en-US" sz="2800" b="0" i="0" dirty="0">
              <a:solidFill>
                <a:srgbClr val="273239"/>
              </a:solidFill>
              <a:effectLst/>
              <a:latin typeface="+mj-lt"/>
            </a:endParaRPr>
          </a:p>
          <a:p>
            <a:pPr lvl="1" algn="just" fontAlgn="base"/>
            <a:endParaRPr lang="en-US" sz="2800" b="0" i="0" dirty="0">
              <a:solidFill>
                <a:srgbClr val="273239"/>
              </a:solidFill>
              <a:effectLst/>
              <a:latin typeface="+mj-lt"/>
            </a:endParaRPr>
          </a:p>
          <a:p>
            <a:endParaRPr lang="en-IN" dirty="0">
              <a:latin typeface="+mj-lt"/>
            </a:endParaRPr>
          </a:p>
        </p:txBody>
      </p:sp>
    </p:spTree>
    <p:extLst>
      <p:ext uri="{BB962C8B-B14F-4D97-AF65-F5344CB8AC3E}">
        <p14:creationId xmlns:p14="http://schemas.microsoft.com/office/powerpoint/2010/main" val="367174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21CD-D46B-CA70-0A57-8DD4AB38574F}"/>
              </a:ext>
            </a:extLst>
          </p:cNvPr>
          <p:cNvSpPr>
            <a:spLocks noGrp="1"/>
          </p:cNvSpPr>
          <p:nvPr>
            <p:ph type="title"/>
          </p:nvPr>
        </p:nvSpPr>
        <p:spPr>
          <a:xfrm>
            <a:off x="297426" y="258915"/>
            <a:ext cx="10515600" cy="844243"/>
          </a:xfrm>
        </p:spPr>
        <p:txBody>
          <a:bodyPr/>
          <a:lstStyle/>
          <a:p>
            <a:r>
              <a:rPr lang="en-US" b="1" dirty="0">
                <a:latin typeface="sohne"/>
              </a:rPr>
              <a:t>1. </a:t>
            </a:r>
            <a:r>
              <a:rPr lang="en-IN" b="1" i="0" dirty="0">
                <a:solidFill>
                  <a:srgbClr val="273239"/>
                </a:solidFill>
                <a:effectLst/>
                <a:latin typeface="sohne"/>
              </a:rPr>
              <a:t>The Data-Parallel Model:</a:t>
            </a:r>
            <a:endParaRPr lang="en-IN" b="1" dirty="0">
              <a:latin typeface="sohne"/>
            </a:endParaRPr>
          </a:p>
        </p:txBody>
      </p:sp>
      <p:sp>
        <p:nvSpPr>
          <p:cNvPr id="3" name="Content Placeholder 2">
            <a:extLst>
              <a:ext uri="{FF2B5EF4-FFF2-40B4-BE49-F238E27FC236}">
                <a16:creationId xmlns:a16="http://schemas.microsoft.com/office/drawing/2014/main" id="{F20782AC-D431-E258-2DEC-1E006D8F9C07}"/>
              </a:ext>
            </a:extLst>
          </p:cNvPr>
          <p:cNvSpPr>
            <a:spLocks noGrp="1"/>
          </p:cNvSpPr>
          <p:nvPr>
            <p:ph idx="1"/>
          </p:nvPr>
        </p:nvSpPr>
        <p:spPr>
          <a:xfrm>
            <a:off x="393290" y="1103158"/>
            <a:ext cx="10960510" cy="5073805"/>
          </a:xfrm>
        </p:spPr>
        <p:txBody>
          <a:bodyPr>
            <a:normAutofit/>
          </a:bodyPr>
          <a:lstStyle/>
          <a:p>
            <a:pPr algn="just" rtl="0" fontAlgn="base"/>
            <a:r>
              <a:rPr lang="en-US" b="0" i="0" dirty="0">
                <a:solidFill>
                  <a:srgbClr val="273239"/>
                </a:solidFill>
                <a:effectLst/>
                <a:latin typeface="+mj-lt"/>
              </a:rPr>
              <a:t>The data-parallel model algorithm is one of the simplest models of all other parallel algorithm models.</a:t>
            </a:r>
          </a:p>
          <a:p>
            <a:pPr algn="just" rtl="0" fontAlgn="base"/>
            <a:r>
              <a:rPr lang="en-US" b="0" i="0" dirty="0">
                <a:solidFill>
                  <a:srgbClr val="273239"/>
                </a:solidFill>
                <a:effectLst/>
                <a:latin typeface="+mj-lt"/>
              </a:rPr>
              <a:t>In this model, the tasks that need to be carried out are identified first and then mapped to the processes.</a:t>
            </a:r>
          </a:p>
          <a:p>
            <a:pPr algn="just" rtl="0" fontAlgn="base"/>
            <a:r>
              <a:rPr lang="en-US" b="0" i="0" dirty="0">
                <a:solidFill>
                  <a:srgbClr val="273239"/>
                </a:solidFill>
                <a:effectLst/>
                <a:latin typeface="+mj-lt"/>
              </a:rPr>
              <a:t>This mapping of tasks onto the processes is being done statically or semi-statically.</a:t>
            </a:r>
          </a:p>
          <a:p>
            <a:pPr algn="just" rtl="0" fontAlgn="base"/>
            <a:r>
              <a:rPr lang="en-US" b="0" i="0" dirty="0">
                <a:solidFill>
                  <a:srgbClr val="273239"/>
                </a:solidFill>
                <a:effectLst/>
                <a:latin typeface="+mj-lt"/>
              </a:rPr>
              <a:t>In this model, the task that is being performed by every process is the same or identical but the data on which these operations or tasks are performed is different.</a:t>
            </a:r>
          </a:p>
          <a:p>
            <a:endParaRPr lang="en-IN" dirty="0">
              <a:latin typeface="+mj-lt"/>
            </a:endParaRPr>
          </a:p>
        </p:txBody>
      </p:sp>
    </p:spTree>
    <p:extLst>
      <p:ext uri="{BB962C8B-B14F-4D97-AF65-F5344CB8AC3E}">
        <p14:creationId xmlns:p14="http://schemas.microsoft.com/office/powerpoint/2010/main" val="228108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14EA-8BD1-7491-CA39-DB1F0BBF8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22FAA-F627-99E9-C108-C5C1A65730A0}"/>
              </a:ext>
            </a:extLst>
          </p:cNvPr>
          <p:cNvSpPr>
            <a:spLocks noGrp="1"/>
          </p:cNvSpPr>
          <p:nvPr>
            <p:ph type="title"/>
          </p:nvPr>
        </p:nvSpPr>
        <p:spPr>
          <a:xfrm>
            <a:off x="297426" y="258915"/>
            <a:ext cx="11579942" cy="844243"/>
          </a:xfrm>
        </p:spPr>
        <p:txBody>
          <a:bodyPr>
            <a:normAutofit/>
          </a:bodyPr>
          <a:lstStyle/>
          <a:p>
            <a:r>
              <a:rPr lang="en-US" b="1" dirty="0">
                <a:latin typeface="sohne"/>
              </a:rPr>
              <a:t>1. </a:t>
            </a:r>
            <a:r>
              <a:rPr lang="en-IN" b="1" i="0" dirty="0">
                <a:solidFill>
                  <a:srgbClr val="273239"/>
                </a:solidFill>
                <a:effectLst/>
                <a:latin typeface="sohne"/>
              </a:rPr>
              <a:t>The Data-Parallel Model 				    </a:t>
            </a:r>
            <a:r>
              <a:rPr lang="en-IN" sz="2400" b="1" i="0" dirty="0">
                <a:solidFill>
                  <a:srgbClr val="273239"/>
                </a:solidFill>
                <a:effectLst/>
                <a:latin typeface="sohne"/>
              </a:rPr>
              <a:t>continued…</a:t>
            </a:r>
            <a:endParaRPr lang="en-IN" b="1" dirty="0">
              <a:latin typeface="sohne"/>
            </a:endParaRPr>
          </a:p>
        </p:txBody>
      </p:sp>
      <p:sp>
        <p:nvSpPr>
          <p:cNvPr id="3" name="Content Placeholder 2">
            <a:extLst>
              <a:ext uri="{FF2B5EF4-FFF2-40B4-BE49-F238E27FC236}">
                <a16:creationId xmlns:a16="http://schemas.microsoft.com/office/drawing/2014/main" id="{B2250758-CB8B-A512-C6F0-BE341209F59E}"/>
              </a:ext>
            </a:extLst>
          </p:cNvPr>
          <p:cNvSpPr>
            <a:spLocks noGrp="1"/>
          </p:cNvSpPr>
          <p:nvPr>
            <p:ph idx="1"/>
          </p:nvPr>
        </p:nvSpPr>
        <p:spPr>
          <a:xfrm>
            <a:off x="393290" y="1327354"/>
            <a:ext cx="6194323" cy="5161935"/>
          </a:xfrm>
        </p:spPr>
        <p:txBody>
          <a:bodyPr>
            <a:normAutofit/>
          </a:bodyPr>
          <a:lstStyle/>
          <a:p>
            <a:pPr algn="just" rtl="0" fontAlgn="base"/>
            <a:r>
              <a:rPr lang="en-US" b="0" i="0" dirty="0">
                <a:solidFill>
                  <a:srgbClr val="273239"/>
                </a:solidFill>
                <a:effectLst/>
                <a:latin typeface="+mj-lt"/>
              </a:rPr>
              <a:t>The problem to be solved is divided into a number of tasks on the basis of data partitioning.</a:t>
            </a:r>
          </a:p>
          <a:p>
            <a:pPr algn="just" rtl="0" fontAlgn="base"/>
            <a:r>
              <a:rPr lang="en-US" b="0" i="0" dirty="0">
                <a:solidFill>
                  <a:srgbClr val="273239"/>
                </a:solidFill>
                <a:effectLst/>
                <a:latin typeface="+mj-lt"/>
              </a:rPr>
              <a:t>Here data partitioning is being used because all the operations performed by each process are similar and proper uniform partitioning of data followed by static mapping assures the proper load balancing. </a:t>
            </a:r>
            <a:endParaRPr lang="en-IN" b="0" i="0" dirty="0">
              <a:solidFill>
                <a:srgbClr val="273239"/>
              </a:solidFill>
              <a:effectLst/>
              <a:latin typeface="+mj-lt"/>
            </a:endParaRPr>
          </a:p>
          <a:p>
            <a:pPr marL="0" indent="0" algn="just" rtl="0" fontAlgn="base">
              <a:buNone/>
            </a:pPr>
            <a:r>
              <a:rPr lang="en-IN" b="1" i="0" dirty="0">
                <a:solidFill>
                  <a:srgbClr val="273239"/>
                </a:solidFill>
                <a:effectLst/>
                <a:latin typeface="+mj-lt"/>
              </a:rPr>
              <a:t>Example: Dense Matrix Multiplication</a:t>
            </a:r>
          </a:p>
          <a:p>
            <a:pPr marL="0" indent="0" algn="just" rtl="0" fontAlgn="base">
              <a:buNone/>
            </a:pPr>
            <a:endParaRPr lang="en-US" b="0" i="0" dirty="0">
              <a:solidFill>
                <a:srgbClr val="273239"/>
              </a:solidFill>
              <a:effectLst/>
              <a:latin typeface="+mj-lt"/>
            </a:endParaRPr>
          </a:p>
        </p:txBody>
      </p:sp>
      <p:pic>
        <p:nvPicPr>
          <p:cNvPr id="1026" name="Picture 2">
            <a:extLst>
              <a:ext uri="{FF2B5EF4-FFF2-40B4-BE49-F238E27FC236}">
                <a16:creationId xmlns:a16="http://schemas.microsoft.com/office/drawing/2014/main" id="{8C2EC15C-9B6D-4FFC-C59E-2356ADEE8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796" y="1713884"/>
            <a:ext cx="535305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088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1968</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sohne</vt:lpstr>
      <vt:lpstr>Söhne</vt:lpstr>
      <vt:lpstr>Wingdings</vt:lpstr>
      <vt:lpstr>Office Theme</vt:lpstr>
      <vt:lpstr>Parallel Processing</vt:lpstr>
      <vt:lpstr>What is Parallel Processing?</vt:lpstr>
      <vt:lpstr>Parallel Processing in Image Processing:</vt:lpstr>
      <vt:lpstr>Harris Corner Detection: An Overview</vt:lpstr>
      <vt:lpstr>CPU vs. GPU: A Paradigm Shift</vt:lpstr>
      <vt:lpstr>CUDA: The Enabler of Parallelism</vt:lpstr>
      <vt:lpstr>Parallel Algorithms:</vt:lpstr>
      <vt:lpstr>1. The Data-Parallel Model:</vt:lpstr>
      <vt:lpstr>1. The Data-Parallel Model         continued…</vt:lpstr>
      <vt:lpstr>2. The Task Graph Model:</vt:lpstr>
      <vt:lpstr>2. The Task Graph Model:           continued…</vt:lpstr>
      <vt:lpstr>3. Work Pool Model​:</vt:lpstr>
      <vt:lpstr>3. Work Pool Model​:           continued…</vt:lpstr>
      <vt:lpstr>4. Master-Slave Model:</vt:lpstr>
      <vt:lpstr>4. Master-Slave Model:     continued…</vt:lpstr>
      <vt:lpstr>4. Master-Slave Model:     continued…</vt:lpstr>
      <vt:lpstr>5. The Pipeline Model:</vt:lpstr>
      <vt:lpstr>5. The Pipeline Model:           continued…</vt:lpstr>
      <vt:lpstr>5. The Pipeline Model:           continued…</vt:lpstr>
      <vt:lpstr>6. Hybrid Model:</vt:lpstr>
      <vt:lpstr>6. Hybrid Model: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dc:title>
  <cp:lastModifiedBy>Himanish Rajan</cp:lastModifiedBy>
  <cp:revision>4</cp:revision>
  <dcterms:modified xsi:type="dcterms:W3CDTF">2024-02-04T18:02:26Z</dcterms:modified>
</cp:coreProperties>
</file>