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65" r:id="rId5"/>
    <p:sldId id="259"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072" autoAdjust="0"/>
  </p:normalViewPr>
  <p:slideViewPr>
    <p:cSldViewPr snapToGrid="0">
      <p:cViewPr varScale="1">
        <p:scale>
          <a:sx n="77" d="100"/>
          <a:sy n="77" d="100"/>
        </p:scale>
        <p:origin x="91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77081C-93B8-42AF-AA0E-339D28A3CF6B}" type="datetimeFigureOut">
              <a:rPr lang="en-IN" smtClean="0"/>
              <a:t>31-12-2023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D7F528-A225-4059-B49F-A7695987790F}" type="slidenum">
              <a:rPr lang="en-IN" smtClean="0"/>
              <a:t>‹#›</a:t>
            </a:fld>
            <a:endParaRPr lang="en-IN"/>
          </a:p>
        </p:txBody>
      </p:sp>
    </p:spTree>
    <p:extLst>
      <p:ext uri="{BB962C8B-B14F-4D97-AF65-F5344CB8AC3E}">
        <p14:creationId xmlns:p14="http://schemas.microsoft.com/office/powerpoint/2010/main" val="297484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Image Reference: https://cdn-images-1.readmedium.com/v2/resize:fit:800/1*Ioee_j_s29XVULQVUN_OmA.png</a:t>
            </a:r>
          </a:p>
        </p:txBody>
      </p:sp>
      <p:sp>
        <p:nvSpPr>
          <p:cNvPr id="4" name="Slide Number Placeholder 3"/>
          <p:cNvSpPr>
            <a:spLocks noGrp="1"/>
          </p:cNvSpPr>
          <p:nvPr>
            <p:ph type="sldNum" sz="quarter" idx="5"/>
          </p:nvPr>
        </p:nvSpPr>
        <p:spPr/>
        <p:txBody>
          <a:bodyPr/>
          <a:lstStyle/>
          <a:p>
            <a:fld id="{9BD7F528-A225-4059-B49F-A7695987790F}" type="slidenum">
              <a:rPr lang="en-IN" smtClean="0"/>
              <a:t>2</a:t>
            </a:fld>
            <a:endParaRPr lang="en-IN"/>
          </a:p>
        </p:txBody>
      </p:sp>
    </p:spTree>
    <p:extLst>
      <p:ext uri="{BB962C8B-B14F-4D97-AF65-F5344CB8AC3E}">
        <p14:creationId xmlns:p14="http://schemas.microsoft.com/office/powerpoint/2010/main" val="1276448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Reference: https://www.youtube.com/watch?v=jnxqHcObNK4</a:t>
            </a:r>
          </a:p>
          <a:p>
            <a:r>
              <a:rPr lang="en-US" dirty="0"/>
              <a:t>Time stamp: 10:28</a:t>
            </a:r>
            <a:endParaRPr lang="en-IN" dirty="0"/>
          </a:p>
        </p:txBody>
      </p:sp>
      <p:sp>
        <p:nvSpPr>
          <p:cNvPr id="4" name="Slide Number Placeholder 3"/>
          <p:cNvSpPr>
            <a:spLocks noGrp="1"/>
          </p:cNvSpPr>
          <p:nvPr>
            <p:ph type="sldNum" sz="quarter" idx="5"/>
          </p:nvPr>
        </p:nvSpPr>
        <p:spPr/>
        <p:txBody>
          <a:bodyPr/>
          <a:lstStyle/>
          <a:p>
            <a:fld id="{9BD7F528-A225-4059-B49F-A7695987790F}" type="slidenum">
              <a:rPr lang="en-IN" smtClean="0"/>
              <a:t>5</a:t>
            </a:fld>
            <a:endParaRPr lang="en-IN"/>
          </a:p>
        </p:txBody>
      </p:sp>
    </p:spTree>
    <p:extLst>
      <p:ext uri="{BB962C8B-B14F-4D97-AF65-F5344CB8AC3E}">
        <p14:creationId xmlns:p14="http://schemas.microsoft.com/office/powerpoint/2010/main" val="4004255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Reference: https://en.wikipedia.org/wiki/File:Jpeg2000_2-level_wavelet_transform-lichtenstein.png</a:t>
            </a:r>
            <a:endParaRPr lang="en-IN" dirty="0"/>
          </a:p>
        </p:txBody>
      </p:sp>
      <p:sp>
        <p:nvSpPr>
          <p:cNvPr id="4" name="Slide Number Placeholder 3"/>
          <p:cNvSpPr>
            <a:spLocks noGrp="1"/>
          </p:cNvSpPr>
          <p:nvPr>
            <p:ph type="sldNum" sz="quarter" idx="5"/>
          </p:nvPr>
        </p:nvSpPr>
        <p:spPr/>
        <p:txBody>
          <a:bodyPr/>
          <a:lstStyle/>
          <a:p>
            <a:fld id="{9BD7F528-A225-4059-B49F-A7695987790F}" type="slidenum">
              <a:rPr lang="en-IN" smtClean="0"/>
              <a:t>6</a:t>
            </a:fld>
            <a:endParaRPr lang="en-IN"/>
          </a:p>
        </p:txBody>
      </p:sp>
    </p:spTree>
    <p:extLst>
      <p:ext uri="{BB962C8B-B14F-4D97-AF65-F5344CB8AC3E}">
        <p14:creationId xmlns:p14="http://schemas.microsoft.com/office/powerpoint/2010/main" val="406564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Reference: https://upload.wikimedia.org/wikipedia/commons/thumb/9/95/Continuous_wavelet_transform.gif/450px-Continuous_wavelet_transform.gif</a:t>
            </a:r>
            <a:endParaRPr lang="en-IN" dirty="0"/>
          </a:p>
        </p:txBody>
      </p:sp>
      <p:sp>
        <p:nvSpPr>
          <p:cNvPr id="4" name="Slide Number Placeholder 3"/>
          <p:cNvSpPr>
            <a:spLocks noGrp="1"/>
          </p:cNvSpPr>
          <p:nvPr>
            <p:ph type="sldNum" sz="quarter" idx="5"/>
          </p:nvPr>
        </p:nvSpPr>
        <p:spPr/>
        <p:txBody>
          <a:bodyPr/>
          <a:lstStyle/>
          <a:p>
            <a:fld id="{9BD7F528-A225-4059-B49F-A7695987790F}" type="slidenum">
              <a:rPr lang="en-IN" smtClean="0"/>
              <a:t>8</a:t>
            </a:fld>
            <a:endParaRPr lang="en-IN"/>
          </a:p>
        </p:txBody>
      </p:sp>
    </p:spTree>
    <p:extLst>
      <p:ext uri="{BB962C8B-B14F-4D97-AF65-F5344CB8AC3E}">
        <p14:creationId xmlns:p14="http://schemas.microsoft.com/office/powerpoint/2010/main" val="56560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Reference: https://in.mathworks.com/discovery/wavelet-transforms.html</a:t>
            </a:r>
            <a:endParaRPr lang="en-IN" dirty="0"/>
          </a:p>
        </p:txBody>
      </p:sp>
      <p:sp>
        <p:nvSpPr>
          <p:cNvPr id="4" name="Slide Number Placeholder 3"/>
          <p:cNvSpPr>
            <a:spLocks noGrp="1"/>
          </p:cNvSpPr>
          <p:nvPr>
            <p:ph type="sldNum" sz="quarter" idx="5"/>
          </p:nvPr>
        </p:nvSpPr>
        <p:spPr/>
        <p:txBody>
          <a:bodyPr/>
          <a:lstStyle/>
          <a:p>
            <a:fld id="{9BD7F528-A225-4059-B49F-A7695987790F}" type="slidenum">
              <a:rPr lang="en-IN" smtClean="0"/>
              <a:t>9</a:t>
            </a:fld>
            <a:endParaRPr lang="en-IN"/>
          </a:p>
        </p:txBody>
      </p:sp>
    </p:spTree>
    <p:extLst>
      <p:ext uri="{BB962C8B-B14F-4D97-AF65-F5344CB8AC3E}">
        <p14:creationId xmlns:p14="http://schemas.microsoft.com/office/powerpoint/2010/main" val="3627932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77E57-65A2-1390-3F99-9A22F1CD95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2626E10-7780-4718-965F-A764FE0050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8376916-B092-49F9-6ADC-3062716FFF6D}"/>
              </a:ext>
            </a:extLst>
          </p:cNvPr>
          <p:cNvSpPr>
            <a:spLocks noGrp="1"/>
          </p:cNvSpPr>
          <p:nvPr>
            <p:ph type="dt" sz="half" idx="10"/>
          </p:nvPr>
        </p:nvSpPr>
        <p:spPr/>
        <p:txBody>
          <a:bodyPr/>
          <a:lstStyle/>
          <a:p>
            <a:fld id="{01B0C272-48CE-4E36-8F11-BC11D38D5ABB}" type="datetimeFigureOut">
              <a:rPr lang="en-IN" smtClean="0"/>
              <a:t>31-12-2023</a:t>
            </a:fld>
            <a:endParaRPr lang="en-IN"/>
          </a:p>
        </p:txBody>
      </p:sp>
      <p:sp>
        <p:nvSpPr>
          <p:cNvPr id="5" name="Footer Placeholder 4">
            <a:extLst>
              <a:ext uri="{FF2B5EF4-FFF2-40B4-BE49-F238E27FC236}">
                <a16:creationId xmlns:a16="http://schemas.microsoft.com/office/drawing/2014/main" id="{07378A22-EAF8-D935-7299-9BBBD8A8E8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9C62E5-A22A-706B-48A8-3DCD7A1538C8}"/>
              </a:ext>
            </a:extLst>
          </p:cNvPr>
          <p:cNvSpPr>
            <a:spLocks noGrp="1"/>
          </p:cNvSpPr>
          <p:nvPr>
            <p:ph type="sldNum" sz="quarter" idx="12"/>
          </p:nvPr>
        </p:nvSpPr>
        <p:spPr/>
        <p:txBody>
          <a:bodyPr/>
          <a:lstStyle/>
          <a:p>
            <a:fld id="{4D56721F-A63B-4D3D-BE86-811805B20A69}" type="slidenum">
              <a:rPr lang="en-IN" smtClean="0"/>
              <a:t>‹#›</a:t>
            </a:fld>
            <a:endParaRPr lang="en-IN"/>
          </a:p>
        </p:txBody>
      </p:sp>
    </p:spTree>
    <p:extLst>
      <p:ext uri="{BB962C8B-B14F-4D97-AF65-F5344CB8AC3E}">
        <p14:creationId xmlns:p14="http://schemas.microsoft.com/office/powerpoint/2010/main" val="540873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DB4D1-E934-40A0-3FA6-B70D305456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863CEC-9D51-3B20-C40C-B508442BF8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C03C37-C803-B303-E465-6629195D45E0}"/>
              </a:ext>
            </a:extLst>
          </p:cNvPr>
          <p:cNvSpPr>
            <a:spLocks noGrp="1"/>
          </p:cNvSpPr>
          <p:nvPr>
            <p:ph type="dt" sz="half" idx="10"/>
          </p:nvPr>
        </p:nvSpPr>
        <p:spPr/>
        <p:txBody>
          <a:bodyPr/>
          <a:lstStyle/>
          <a:p>
            <a:fld id="{01B0C272-48CE-4E36-8F11-BC11D38D5ABB}" type="datetimeFigureOut">
              <a:rPr lang="en-IN" smtClean="0"/>
              <a:t>31-12-2023</a:t>
            </a:fld>
            <a:endParaRPr lang="en-IN"/>
          </a:p>
        </p:txBody>
      </p:sp>
      <p:sp>
        <p:nvSpPr>
          <p:cNvPr id="5" name="Footer Placeholder 4">
            <a:extLst>
              <a:ext uri="{FF2B5EF4-FFF2-40B4-BE49-F238E27FC236}">
                <a16:creationId xmlns:a16="http://schemas.microsoft.com/office/drawing/2014/main" id="{E52060BE-6677-7392-571A-4536940C7F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C2B2BE-E169-FD3F-6120-076C021E5865}"/>
              </a:ext>
            </a:extLst>
          </p:cNvPr>
          <p:cNvSpPr>
            <a:spLocks noGrp="1"/>
          </p:cNvSpPr>
          <p:nvPr>
            <p:ph type="sldNum" sz="quarter" idx="12"/>
          </p:nvPr>
        </p:nvSpPr>
        <p:spPr/>
        <p:txBody>
          <a:bodyPr/>
          <a:lstStyle/>
          <a:p>
            <a:fld id="{4D56721F-A63B-4D3D-BE86-811805B20A69}" type="slidenum">
              <a:rPr lang="en-IN" smtClean="0"/>
              <a:t>‹#›</a:t>
            </a:fld>
            <a:endParaRPr lang="en-IN"/>
          </a:p>
        </p:txBody>
      </p:sp>
    </p:spTree>
    <p:extLst>
      <p:ext uri="{BB962C8B-B14F-4D97-AF65-F5344CB8AC3E}">
        <p14:creationId xmlns:p14="http://schemas.microsoft.com/office/powerpoint/2010/main" val="3441993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C47003-F445-D4B5-5674-225B6D95CD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79A5D1-BFEB-D0CF-EAAF-9DF09F9E54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E6EFBB-5A1E-43E1-8374-E11DB2058C31}"/>
              </a:ext>
            </a:extLst>
          </p:cNvPr>
          <p:cNvSpPr>
            <a:spLocks noGrp="1"/>
          </p:cNvSpPr>
          <p:nvPr>
            <p:ph type="dt" sz="half" idx="10"/>
          </p:nvPr>
        </p:nvSpPr>
        <p:spPr/>
        <p:txBody>
          <a:bodyPr/>
          <a:lstStyle/>
          <a:p>
            <a:fld id="{01B0C272-48CE-4E36-8F11-BC11D38D5ABB}" type="datetimeFigureOut">
              <a:rPr lang="en-IN" smtClean="0"/>
              <a:t>31-12-2023</a:t>
            </a:fld>
            <a:endParaRPr lang="en-IN"/>
          </a:p>
        </p:txBody>
      </p:sp>
      <p:sp>
        <p:nvSpPr>
          <p:cNvPr id="5" name="Footer Placeholder 4">
            <a:extLst>
              <a:ext uri="{FF2B5EF4-FFF2-40B4-BE49-F238E27FC236}">
                <a16:creationId xmlns:a16="http://schemas.microsoft.com/office/drawing/2014/main" id="{B291A796-0133-AC78-BC68-C5237D7E93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A4AA58-F95B-74AC-2B0D-2B870726C455}"/>
              </a:ext>
            </a:extLst>
          </p:cNvPr>
          <p:cNvSpPr>
            <a:spLocks noGrp="1"/>
          </p:cNvSpPr>
          <p:nvPr>
            <p:ph type="sldNum" sz="quarter" idx="12"/>
          </p:nvPr>
        </p:nvSpPr>
        <p:spPr/>
        <p:txBody>
          <a:bodyPr/>
          <a:lstStyle/>
          <a:p>
            <a:fld id="{4D56721F-A63B-4D3D-BE86-811805B20A69}" type="slidenum">
              <a:rPr lang="en-IN" smtClean="0"/>
              <a:t>‹#›</a:t>
            </a:fld>
            <a:endParaRPr lang="en-IN"/>
          </a:p>
        </p:txBody>
      </p:sp>
    </p:spTree>
    <p:extLst>
      <p:ext uri="{BB962C8B-B14F-4D97-AF65-F5344CB8AC3E}">
        <p14:creationId xmlns:p14="http://schemas.microsoft.com/office/powerpoint/2010/main" val="1418258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F3BDF-E065-9E37-4AD0-16D501B062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805C5E-2BAE-75F8-2BEF-A949E86A19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C7071D-AD1A-3943-BAFB-9270EEE588FE}"/>
              </a:ext>
            </a:extLst>
          </p:cNvPr>
          <p:cNvSpPr>
            <a:spLocks noGrp="1"/>
          </p:cNvSpPr>
          <p:nvPr>
            <p:ph type="dt" sz="half" idx="10"/>
          </p:nvPr>
        </p:nvSpPr>
        <p:spPr/>
        <p:txBody>
          <a:bodyPr/>
          <a:lstStyle/>
          <a:p>
            <a:fld id="{01B0C272-48CE-4E36-8F11-BC11D38D5ABB}" type="datetimeFigureOut">
              <a:rPr lang="en-IN" smtClean="0"/>
              <a:t>31-12-2023</a:t>
            </a:fld>
            <a:endParaRPr lang="en-IN"/>
          </a:p>
        </p:txBody>
      </p:sp>
      <p:sp>
        <p:nvSpPr>
          <p:cNvPr id="5" name="Footer Placeholder 4">
            <a:extLst>
              <a:ext uri="{FF2B5EF4-FFF2-40B4-BE49-F238E27FC236}">
                <a16:creationId xmlns:a16="http://schemas.microsoft.com/office/drawing/2014/main" id="{E68AF58C-835C-02CF-6B28-421E0830F7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F9273B-7DED-5111-703C-09BE0BEF37EF}"/>
              </a:ext>
            </a:extLst>
          </p:cNvPr>
          <p:cNvSpPr>
            <a:spLocks noGrp="1"/>
          </p:cNvSpPr>
          <p:nvPr>
            <p:ph type="sldNum" sz="quarter" idx="12"/>
          </p:nvPr>
        </p:nvSpPr>
        <p:spPr/>
        <p:txBody>
          <a:bodyPr/>
          <a:lstStyle/>
          <a:p>
            <a:fld id="{4D56721F-A63B-4D3D-BE86-811805B20A69}" type="slidenum">
              <a:rPr lang="en-IN" smtClean="0"/>
              <a:t>‹#›</a:t>
            </a:fld>
            <a:endParaRPr lang="en-IN"/>
          </a:p>
        </p:txBody>
      </p:sp>
    </p:spTree>
    <p:extLst>
      <p:ext uri="{BB962C8B-B14F-4D97-AF65-F5344CB8AC3E}">
        <p14:creationId xmlns:p14="http://schemas.microsoft.com/office/powerpoint/2010/main" val="3697454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BC3A7-6DE8-5290-7439-463A81CBEF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4704EF8-785D-4DE6-DB8B-ADCF06BF70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CAD269-3499-13F3-0110-1E73DB1F8AA5}"/>
              </a:ext>
            </a:extLst>
          </p:cNvPr>
          <p:cNvSpPr>
            <a:spLocks noGrp="1"/>
          </p:cNvSpPr>
          <p:nvPr>
            <p:ph type="dt" sz="half" idx="10"/>
          </p:nvPr>
        </p:nvSpPr>
        <p:spPr/>
        <p:txBody>
          <a:bodyPr/>
          <a:lstStyle/>
          <a:p>
            <a:fld id="{01B0C272-48CE-4E36-8F11-BC11D38D5ABB}" type="datetimeFigureOut">
              <a:rPr lang="en-IN" smtClean="0"/>
              <a:t>31-12-2023</a:t>
            </a:fld>
            <a:endParaRPr lang="en-IN"/>
          </a:p>
        </p:txBody>
      </p:sp>
      <p:sp>
        <p:nvSpPr>
          <p:cNvPr id="5" name="Footer Placeholder 4">
            <a:extLst>
              <a:ext uri="{FF2B5EF4-FFF2-40B4-BE49-F238E27FC236}">
                <a16:creationId xmlns:a16="http://schemas.microsoft.com/office/drawing/2014/main" id="{C9BC43DD-21A6-DDF7-49D6-FADD9AC439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611809-5741-4205-499D-69CA94C735A7}"/>
              </a:ext>
            </a:extLst>
          </p:cNvPr>
          <p:cNvSpPr>
            <a:spLocks noGrp="1"/>
          </p:cNvSpPr>
          <p:nvPr>
            <p:ph type="sldNum" sz="quarter" idx="12"/>
          </p:nvPr>
        </p:nvSpPr>
        <p:spPr/>
        <p:txBody>
          <a:bodyPr/>
          <a:lstStyle/>
          <a:p>
            <a:fld id="{4D56721F-A63B-4D3D-BE86-811805B20A69}" type="slidenum">
              <a:rPr lang="en-IN" smtClean="0"/>
              <a:t>‹#›</a:t>
            </a:fld>
            <a:endParaRPr lang="en-IN"/>
          </a:p>
        </p:txBody>
      </p:sp>
    </p:spTree>
    <p:extLst>
      <p:ext uri="{BB962C8B-B14F-4D97-AF65-F5344CB8AC3E}">
        <p14:creationId xmlns:p14="http://schemas.microsoft.com/office/powerpoint/2010/main" val="3778440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2B041-C6CC-601A-F5E6-A6EA799FB1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A21915-7554-0A6B-DAA6-A7ED135116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3A9C38-AF0F-7752-B099-5C8BCB5C5C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BBA889B-7C09-DBD5-11F9-537BDC1BBA97}"/>
              </a:ext>
            </a:extLst>
          </p:cNvPr>
          <p:cNvSpPr>
            <a:spLocks noGrp="1"/>
          </p:cNvSpPr>
          <p:nvPr>
            <p:ph type="dt" sz="half" idx="10"/>
          </p:nvPr>
        </p:nvSpPr>
        <p:spPr/>
        <p:txBody>
          <a:bodyPr/>
          <a:lstStyle/>
          <a:p>
            <a:fld id="{01B0C272-48CE-4E36-8F11-BC11D38D5ABB}" type="datetimeFigureOut">
              <a:rPr lang="en-IN" smtClean="0"/>
              <a:t>31-12-2023</a:t>
            </a:fld>
            <a:endParaRPr lang="en-IN"/>
          </a:p>
        </p:txBody>
      </p:sp>
      <p:sp>
        <p:nvSpPr>
          <p:cNvPr id="6" name="Footer Placeholder 5">
            <a:extLst>
              <a:ext uri="{FF2B5EF4-FFF2-40B4-BE49-F238E27FC236}">
                <a16:creationId xmlns:a16="http://schemas.microsoft.com/office/drawing/2014/main" id="{A10AD603-93AA-8426-4315-37E00D9561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CEFA4D-98D2-C736-BB9F-02CF127F2FC2}"/>
              </a:ext>
            </a:extLst>
          </p:cNvPr>
          <p:cNvSpPr>
            <a:spLocks noGrp="1"/>
          </p:cNvSpPr>
          <p:nvPr>
            <p:ph type="sldNum" sz="quarter" idx="12"/>
          </p:nvPr>
        </p:nvSpPr>
        <p:spPr/>
        <p:txBody>
          <a:bodyPr/>
          <a:lstStyle/>
          <a:p>
            <a:fld id="{4D56721F-A63B-4D3D-BE86-811805B20A69}" type="slidenum">
              <a:rPr lang="en-IN" smtClean="0"/>
              <a:t>‹#›</a:t>
            </a:fld>
            <a:endParaRPr lang="en-IN"/>
          </a:p>
        </p:txBody>
      </p:sp>
    </p:spTree>
    <p:extLst>
      <p:ext uri="{BB962C8B-B14F-4D97-AF65-F5344CB8AC3E}">
        <p14:creationId xmlns:p14="http://schemas.microsoft.com/office/powerpoint/2010/main" val="2119063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A5835-3B5A-8D88-ACAB-B4F5960E88F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7F9446-22D9-435C-B909-2069D9E00E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77A3FC-63D5-00E7-9E0F-84FCC2D718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9672186-EAB0-06D0-72F9-E584B36273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C3089D-0683-498F-14E4-CE6AF2D63F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75DA9E2-CFA5-8C6E-CD42-7B6D45196532}"/>
              </a:ext>
            </a:extLst>
          </p:cNvPr>
          <p:cNvSpPr>
            <a:spLocks noGrp="1"/>
          </p:cNvSpPr>
          <p:nvPr>
            <p:ph type="dt" sz="half" idx="10"/>
          </p:nvPr>
        </p:nvSpPr>
        <p:spPr/>
        <p:txBody>
          <a:bodyPr/>
          <a:lstStyle/>
          <a:p>
            <a:fld id="{01B0C272-48CE-4E36-8F11-BC11D38D5ABB}" type="datetimeFigureOut">
              <a:rPr lang="en-IN" smtClean="0"/>
              <a:t>31-12-2023</a:t>
            </a:fld>
            <a:endParaRPr lang="en-IN"/>
          </a:p>
        </p:txBody>
      </p:sp>
      <p:sp>
        <p:nvSpPr>
          <p:cNvPr id="8" name="Footer Placeholder 7">
            <a:extLst>
              <a:ext uri="{FF2B5EF4-FFF2-40B4-BE49-F238E27FC236}">
                <a16:creationId xmlns:a16="http://schemas.microsoft.com/office/drawing/2014/main" id="{589F5DFB-E7B7-942D-6FAE-05DAC7B28BA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8C6A045-85AD-18CC-2503-7675140733D8}"/>
              </a:ext>
            </a:extLst>
          </p:cNvPr>
          <p:cNvSpPr>
            <a:spLocks noGrp="1"/>
          </p:cNvSpPr>
          <p:nvPr>
            <p:ph type="sldNum" sz="quarter" idx="12"/>
          </p:nvPr>
        </p:nvSpPr>
        <p:spPr/>
        <p:txBody>
          <a:bodyPr/>
          <a:lstStyle/>
          <a:p>
            <a:fld id="{4D56721F-A63B-4D3D-BE86-811805B20A69}" type="slidenum">
              <a:rPr lang="en-IN" smtClean="0"/>
              <a:t>‹#›</a:t>
            </a:fld>
            <a:endParaRPr lang="en-IN"/>
          </a:p>
        </p:txBody>
      </p:sp>
    </p:spTree>
    <p:extLst>
      <p:ext uri="{BB962C8B-B14F-4D97-AF65-F5344CB8AC3E}">
        <p14:creationId xmlns:p14="http://schemas.microsoft.com/office/powerpoint/2010/main" val="933950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536E6-3A2A-B117-A9B2-B0004F6908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84C2DAB-EDA7-87AA-BF8E-DD905EF80933}"/>
              </a:ext>
            </a:extLst>
          </p:cNvPr>
          <p:cNvSpPr>
            <a:spLocks noGrp="1"/>
          </p:cNvSpPr>
          <p:nvPr>
            <p:ph type="dt" sz="half" idx="10"/>
          </p:nvPr>
        </p:nvSpPr>
        <p:spPr/>
        <p:txBody>
          <a:bodyPr/>
          <a:lstStyle/>
          <a:p>
            <a:fld id="{01B0C272-48CE-4E36-8F11-BC11D38D5ABB}" type="datetimeFigureOut">
              <a:rPr lang="en-IN" smtClean="0"/>
              <a:t>31-12-2023</a:t>
            </a:fld>
            <a:endParaRPr lang="en-IN"/>
          </a:p>
        </p:txBody>
      </p:sp>
      <p:sp>
        <p:nvSpPr>
          <p:cNvPr id="4" name="Footer Placeholder 3">
            <a:extLst>
              <a:ext uri="{FF2B5EF4-FFF2-40B4-BE49-F238E27FC236}">
                <a16:creationId xmlns:a16="http://schemas.microsoft.com/office/drawing/2014/main" id="{70FA1E0A-24E3-E656-EE34-3CB2411F4F5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948C1E-027B-55EB-13CA-E78F2C44EA73}"/>
              </a:ext>
            </a:extLst>
          </p:cNvPr>
          <p:cNvSpPr>
            <a:spLocks noGrp="1"/>
          </p:cNvSpPr>
          <p:nvPr>
            <p:ph type="sldNum" sz="quarter" idx="12"/>
          </p:nvPr>
        </p:nvSpPr>
        <p:spPr/>
        <p:txBody>
          <a:bodyPr/>
          <a:lstStyle/>
          <a:p>
            <a:fld id="{4D56721F-A63B-4D3D-BE86-811805B20A69}" type="slidenum">
              <a:rPr lang="en-IN" smtClean="0"/>
              <a:t>‹#›</a:t>
            </a:fld>
            <a:endParaRPr lang="en-IN"/>
          </a:p>
        </p:txBody>
      </p:sp>
    </p:spTree>
    <p:extLst>
      <p:ext uri="{BB962C8B-B14F-4D97-AF65-F5344CB8AC3E}">
        <p14:creationId xmlns:p14="http://schemas.microsoft.com/office/powerpoint/2010/main" val="426696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5A87B0-D072-2047-26DE-99AC25BD404C}"/>
              </a:ext>
            </a:extLst>
          </p:cNvPr>
          <p:cNvSpPr>
            <a:spLocks noGrp="1"/>
          </p:cNvSpPr>
          <p:nvPr>
            <p:ph type="dt" sz="half" idx="10"/>
          </p:nvPr>
        </p:nvSpPr>
        <p:spPr/>
        <p:txBody>
          <a:bodyPr/>
          <a:lstStyle/>
          <a:p>
            <a:fld id="{01B0C272-48CE-4E36-8F11-BC11D38D5ABB}" type="datetimeFigureOut">
              <a:rPr lang="en-IN" smtClean="0"/>
              <a:t>31-12-2023</a:t>
            </a:fld>
            <a:endParaRPr lang="en-IN"/>
          </a:p>
        </p:txBody>
      </p:sp>
      <p:sp>
        <p:nvSpPr>
          <p:cNvPr id="3" name="Footer Placeholder 2">
            <a:extLst>
              <a:ext uri="{FF2B5EF4-FFF2-40B4-BE49-F238E27FC236}">
                <a16:creationId xmlns:a16="http://schemas.microsoft.com/office/drawing/2014/main" id="{B333657A-996D-51F8-AE7D-99F3DAE346D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9CBAFD-6028-287B-AD37-0424C217FB84}"/>
              </a:ext>
            </a:extLst>
          </p:cNvPr>
          <p:cNvSpPr>
            <a:spLocks noGrp="1"/>
          </p:cNvSpPr>
          <p:nvPr>
            <p:ph type="sldNum" sz="quarter" idx="12"/>
          </p:nvPr>
        </p:nvSpPr>
        <p:spPr/>
        <p:txBody>
          <a:bodyPr/>
          <a:lstStyle/>
          <a:p>
            <a:fld id="{4D56721F-A63B-4D3D-BE86-811805B20A69}" type="slidenum">
              <a:rPr lang="en-IN" smtClean="0"/>
              <a:t>‹#›</a:t>
            </a:fld>
            <a:endParaRPr lang="en-IN"/>
          </a:p>
        </p:txBody>
      </p:sp>
    </p:spTree>
    <p:extLst>
      <p:ext uri="{BB962C8B-B14F-4D97-AF65-F5344CB8AC3E}">
        <p14:creationId xmlns:p14="http://schemas.microsoft.com/office/powerpoint/2010/main" val="4000991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4E8D9-25ED-AFA4-D4B5-204CA6320C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85A2E14-1E0C-A4EC-2E94-A1F7D67F72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EE4EE17-3E02-A39C-2819-D061B55090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98C8BA-6DCB-4A19-0697-5AA1E42EEFE3}"/>
              </a:ext>
            </a:extLst>
          </p:cNvPr>
          <p:cNvSpPr>
            <a:spLocks noGrp="1"/>
          </p:cNvSpPr>
          <p:nvPr>
            <p:ph type="dt" sz="half" idx="10"/>
          </p:nvPr>
        </p:nvSpPr>
        <p:spPr/>
        <p:txBody>
          <a:bodyPr/>
          <a:lstStyle/>
          <a:p>
            <a:fld id="{01B0C272-48CE-4E36-8F11-BC11D38D5ABB}" type="datetimeFigureOut">
              <a:rPr lang="en-IN" smtClean="0"/>
              <a:t>31-12-2023</a:t>
            </a:fld>
            <a:endParaRPr lang="en-IN"/>
          </a:p>
        </p:txBody>
      </p:sp>
      <p:sp>
        <p:nvSpPr>
          <p:cNvPr id="6" name="Footer Placeholder 5">
            <a:extLst>
              <a:ext uri="{FF2B5EF4-FFF2-40B4-BE49-F238E27FC236}">
                <a16:creationId xmlns:a16="http://schemas.microsoft.com/office/drawing/2014/main" id="{F6A86CCB-43A8-3A75-B9CC-259E863B32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90D3B4-CBAE-AB90-F5F7-A1525F19BA08}"/>
              </a:ext>
            </a:extLst>
          </p:cNvPr>
          <p:cNvSpPr>
            <a:spLocks noGrp="1"/>
          </p:cNvSpPr>
          <p:nvPr>
            <p:ph type="sldNum" sz="quarter" idx="12"/>
          </p:nvPr>
        </p:nvSpPr>
        <p:spPr/>
        <p:txBody>
          <a:bodyPr/>
          <a:lstStyle/>
          <a:p>
            <a:fld id="{4D56721F-A63B-4D3D-BE86-811805B20A69}" type="slidenum">
              <a:rPr lang="en-IN" smtClean="0"/>
              <a:t>‹#›</a:t>
            </a:fld>
            <a:endParaRPr lang="en-IN"/>
          </a:p>
        </p:txBody>
      </p:sp>
    </p:spTree>
    <p:extLst>
      <p:ext uri="{BB962C8B-B14F-4D97-AF65-F5344CB8AC3E}">
        <p14:creationId xmlns:p14="http://schemas.microsoft.com/office/powerpoint/2010/main" val="151452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3C3B9-B9B2-9929-F32D-366B36EC0E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9E0A49D-1859-3AE1-F638-BF7142B11B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D59E7FD-4CC0-EC20-F358-1361147F2F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820CC7-C425-15CB-B9BB-382F4A50D9ED}"/>
              </a:ext>
            </a:extLst>
          </p:cNvPr>
          <p:cNvSpPr>
            <a:spLocks noGrp="1"/>
          </p:cNvSpPr>
          <p:nvPr>
            <p:ph type="dt" sz="half" idx="10"/>
          </p:nvPr>
        </p:nvSpPr>
        <p:spPr/>
        <p:txBody>
          <a:bodyPr/>
          <a:lstStyle/>
          <a:p>
            <a:fld id="{01B0C272-48CE-4E36-8F11-BC11D38D5ABB}" type="datetimeFigureOut">
              <a:rPr lang="en-IN" smtClean="0"/>
              <a:t>31-12-2023</a:t>
            </a:fld>
            <a:endParaRPr lang="en-IN"/>
          </a:p>
        </p:txBody>
      </p:sp>
      <p:sp>
        <p:nvSpPr>
          <p:cNvPr id="6" name="Footer Placeholder 5">
            <a:extLst>
              <a:ext uri="{FF2B5EF4-FFF2-40B4-BE49-F238E27FC236}">
                <a16:creationId xmlns:a16="http://schemas.microsoft.com/office/drawing/2014/main" id="{B486E72D-D055-7D61-8D94-BB01322FE6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094887-A9F5-8C84-E389-078E34758565}"/>
              </a:ext>
            </a:extLst>
          </p:cNvPr>
          <p:cNvSpPr>
            <a:spLocks noGrp="1"/>
          </p:cNvSpPr>
          <p:nvPr>
            <p:ph type="sldNum" sz="quarter" idx="12"/>
          </p:nvPr>
        </p:nvSpPr>
        <p:spPr/>
        <p:txBody>
          <a:bodyPr/>
          <a:lstStyle/>
          <a:p>
            <a:fld id="{4D56721F-A63B-4D3D-BE86-811805B20A69}" type="slidenum">
              <a:rPr lang="en-IN" smtClean="0"/>
              <a:t>‹#›</a:t>
            </a:fld>
            <a:endParaRPr lang="en-IN"/>
          </a:p>
        </p:txBody>
      </p:sp>
    </p:spTree>
    <p:extLst>
      <p:ext uri="{BB962C8B-B14F-4D97-AF65-F5344CB8AC3E}">
        <p14:creationId xmlns:p14="http://schemas.microsoft.com/office/powerpoint/2010/main" val="1734931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C832E4-F6EC-AEC4-029D-218B0721F1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BE7C92-98D4-0AEC-BCB1-BE4CDEB8FA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BBAEAB-0EA5-234F-8488-C80243CE88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B0C272-48CE-4E36-8F11-BC11D38D5ABB}" type="datetimeFigureOut">
              <a:rPr lang="en-IN" smtClean="0"/>
              <a:t>31-12-2023</a:t>
            </a:fld>
            <a:endParaRPr lang="en-IN"/>
          </a:p>
        </p:txBody>
      </p:sp>
      <p:sp>
        <p:nvSpPr>
          <p:cNvPr id="5" name="Footer Placeholder 4">
            <a:extLst>
              <a:ext uri="{FF2B5EF4-FFF2-40B4-BE49-F238E27FC236}">
                <a16:creationId xmlns:a16="http://schemas.microsoft.com/office/drawing/2014/main" id="{04E420C2-EC62-68B9-FDCF-5723018A1E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E670762-B0D8-7C70-1154-284DD01C7F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56721F-A63B-4D3D-BE86-811805B20A69}" type="slidenum">
              <a:rPr lang="en-IN" smtClean="0"/>
              <a:t>‹#›</a:t>
            </a:fld>
            <a:endParaRPr lang="en-IN"/>
          </a:p>
        </p:txBody>
      </p:sp>
    </p:spTree>
    <p:extLst>
      <p:ext uri="{BB962C8B-B14F-4D97-AF65-F5344CB8AC3E}">
        <p14:creationId xmlns:p14="http://schemas.microsoft.com/office/powerpoint/2010/main" val="1687095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398CB2D-DEA1-3470-550F-7565940FEF5A}"/>
              </a:ext>
            </a:extLst>
          </p:cNvPr>
          <p:cNvGrpSpPr/>
          <p:nvPr/>
        </p:nvGrpSpPr>
        <p:grpSpPr>
          <a:xfrm>
            <a:off x="-78658" y="0"/>
            <a:ext cx="12270658" cy="6858000"/>
            <a:chOff x="0" y="0"/>
            <a:chExt cx="12270658" cy="6858000"/>
          </a:xfrm>
        </p:grpSpPr>
        <p:pic>
          <p:nvPicPr>
            <p:cNvPr id="4" name="Google Shape;84;p1">
              <a:extLst>
                <a:ext uri="{FF2B5EF4-FFF2-40B4-BE49-F238E27FC236}">
                  <a16:creationId xmlns:a16="http://schemas.microsoft.com/office/drawing/2014/main" id="{4ED8663B-DEC8-A033-3C15-5B4C5AA87BB4}"/>
                </a:ext>
              </a:extLst>
            </p:cNvPr>
            <p:cNvPicPr preferRelativeResize="0"/>
            <p:nvPr/>
          </p:nvPicPr>
          <p:blipFill>
            <a:blip r:embed="rId2">
              <a:alphaModFix/>
            </a:blip>
            <a:stretch>
              <a:fillRect/>
            </a:stretch>
          </p:blipFill>
          <p:spPr>
            <a:xfrm>
              <a:off x="0" y="0"/>
              <a:ext cx="12270658" cy="6858000"/>
            </a:xfrm>
            <a:prstGeom prst="rect">
              <a:avLst/>
            </a:prstGeom>
            <a:noFill/>
            <a:ln>
              <a:noFill/>
            </a:ln>
          </p:spPr>
        </p:pic>
        <p:sp>
          <p:nvSpPr>
            <p:cNvPr id="5" name="Google Shape;85;p1">
              <a:extLst>
                <a:ext uri="{FF2B5EF4-FFF2-40B4-BE49-F238E27FC236}">
                  <a16:creationId xmlns:a16="http://schemas.microsoft.com/office/drawing/2014/main" id="{F8EA436E-E4E2-0E32-1520-3BF5871AEC4A}"/>
                </a:ext>
              </a:extLst>
            </p:cNvPr>
            <p:cNvSpPr txBox="1"/>
            <p:nvPr/>
          </p:nvSpPr>
          <p:spPr>
            <a:xfrm>
              <a:off x="7027182" y="5341480"/>
              <a:ext cx="4524600" cy="796800"/>
            </a:xfrm>
            <a:prstGeom prst="rect">
              <a:avLst/>
            </a:prstGeom>
            <a:solidFill>
              <a:srgbClr val="E1BC8A"/>
            </a:solidFill>
            <a:ln>
              <a:noFill/>
            </a:ln>
            <a:effectLst>
              <a:outerShdw blurRad="57150" dist="19050" dir="5400000" algn="bl" rotWithShape="0">
                <a:schemeClr val="dk1">
                  <a:alpha val="50000"/>
                </a:scheme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US" sz="4200" b="1" dirty="0">
                  <a:solidFill>
                    <a:schemeClr val="dk1"/>
                  </a:solidFill>
                  <a:latin typeface="Calibri"/>
                  <a:ea typeface="Calibri"/>
                  <a:cs typeface="Calibri"/>
                  <a:sym typeface="Calibri"/>
                </a:rPr>
                <a:t>WAVELET ANALYSIS</a:t>
              </a:r>
              <a:endParaRPr sz="4200" b="1"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213075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F277-E19E-53C3-C20B-83391D20169B}"/>
              </a:ext>
            </a:extLst>
          </p:cNvPr>
          <p:cNvSpPr>
            <a:spLocks noGrp="1"/>
          </p:cNvSpPr>
          <p:nvPr>
            <p:ph type="title"/>
          </p:nvPr>
        </p:nvSpPr>
        <p:spPr>
          <a:xfrm>
            <a:off x="838200" y="365125"/>
            <a:ext cx="10515600" cy="707895"/>
          </a:xfrm>
        </p:spPr>
        <p:txBody>
          <a:bodyPr>
            <a:normAutofit/>
          </a:bodyPr>
          <a:lstStyle/>
          <a:p>
            <a:r>
              <a:rPr lang="en-US" sz="4000" b="1" dirty="0"/>
              <a:t>What is Wavelet?</a:t>
            </a:r>
            <a:endParaRPr lang="en-IN" sz="4000" b="1" dirty="0"/>
          </a:p>
        </p:txBody>
      </p:sp>
      <p:sp>
        <p:nvSpPr>
          <p:cNvPr id="3" name="Content Placeholder 2">
            <a:extLst>
              <a:ext uri="{FF2B5EF4-FFF2-40B4-BE49-F238E27FC236}">
                <a16:creationId xmlns:a16="http://schemas.microsoft.com/office/drawing/2014/main" id="{4D7AEBB3-55EA-C6E3-884E-48959C42C5A4}"/>
              </a:ext>
            </a:extLst>
          </p:cNvPr>
          <p:cNvSpPr>
            <a:spLocks noGrp="1"/>
          </p:cNvSpPr>
          <p:nvPr>
            <p:ph idx="1"/>
          </p:nvPr>
        </p:nvSpPr>
        <p:spPr>
          <a:xfrm>
            <a:off x="838200" y="1184989"/>
            <a:ext cx="4853473" cy="5075852"/>
          </a:xfrm>
        </p:spPr>
        <p:txBody>
          <a:bodyPr>
            <a:normAutofit/>
          </a:bodyPr>
          <a:lstStyle/>
          <a:p>
            <a:pPr marL="0" indent="0">
              <a:buNone/>
            </a:pPr>
            <a:r>
              <a:rPr lang="en-US" sz="2400" b="0" i="0" dirty="0">
                <a:solidFill>
                  <a:srgbClr val="242424"/>
                </a:solidFill>
                <a:effectLst/>
              </a:rPr>
              <a:t>A </a:t>
            </a:r>
            <a:r>
              <a:rPr lang="en-US" sz="2400" b="1" i="0" dirty="0">
                <a:solidFill>
                  <a:srgbClr val="242424"/>
                </a:solidFill>
                <a:effectLst/>
              </a:rPr>
              <a:t>Wavelet</a:t>
            </a:r>
            <a:r>
              <a:rPr lang="en-US" sz="2400" b="0" i="0" dirty="0">
                <a:solidFill>
                  <a:srgbClr val="242424"/>
                </a:solidFill>
                <a:effectLst/>
              </a:rPr>
              <a:t> is a </a:t>
            </a:r>
            <a:r>
              <a:rPr lang="en-US" sz="2400" b="1" i="0" dirty="0">
                <a:solidFill>
                  <a:srgbClr val="242424"/>
                </a:solidFill>
                <a:effectLst/>
              </a:rPr>
              <a:t>wave-like oscillation that is localized in time</a:t>
            </a:r>
            <a:r>
              <a:rPr lang="en-US" sz="2400" b="0" i="0" dirty="0">
                <a:solidFill>
                  <a:srgbClr val="242424"/>
                </a:solidFill>
                <a:effectLst/>
              </a:rPr>
              <a:t>, an example is given below.</a:t>
            </a:r>
          </a:p>
          <a:p>
            <a:pPr marL="0" indent="0">
              <a:buNone/>
            </a:pPr>
            <a:r>
              <a:rPr lang="en-US" sz="2400" b="0" i="0" dirty="0">
                <a:solidFill>
                  <a:srgbClr val="242424"/>
                </a:solidFill>
                <a:effectLst/>
              </a:rPr>
              <a:t>Wavelets have two basic properties: scale and location.</a:t>
            </a:r>
          </a:p>
          <a:p>
            <a:pPr marL="0" indent="0">
              <a:buNone/>
            </a:pPr>
            <a:r>
              <a:rPr lang="en-US" sz="2400" b="1" i="0" dirty="0">
                <a:solidFill>
                  <a:srgbClr val="242424"/>
                </a:solidFill>
                <a:effectLst/>
              </a:rPr>
              <a:t>Scale</a:t>
            </a:r>
            <a:r>
              <a:rPr lang="en-US" sz="2400" b="0" i="0" dirty="0">
                <a:solidFill>
                  <a:srgbClr val="242424"/>
                </a:solidFill>
                <a:effectLst/>
              </a:rPr>
              <a:t> (or dilation) defines how “stretched” or “squished” a wavelet is.</a:t>
            </a:r>
          </a:p>
          <a:p>
            <a:pPr marL="0" indent="0">
              <a:buNone/>
            </a:pPr>
            <a:r>
              <a:rPr lang="en-US" sz="2400" b="0" i="0" dirty="0">
                <a:solidFill>
                  <a:srgbClr val="242424"/>
                </a:solidFill>
                <a:effectLst/>
              </a:rPr>
              <a:t>This property is related to frequency as defined for waves.</a:t>
            </a:r>
          </a:p>
          <a:p>
            <a:pPr marL="0" indent="0">
              <a:buNone/>
            </a:pPr>
            <a:r>
              <a:rPr lang="en-US" sz="2400" b="1" i="0" dirty="0">
                <a:solidFill>
                  <a:srgbClr val="242424"/>
                </a:solidFill>
                <a:effectLst/>
              </a:rPr>
              <a:t>Location</a:t>
            </a:r>
            <a:r>
              <a:rPr lang="en-US" sz="2400" b="0" i="0" dirty="0">
                <a:solidFill>
                  <a:srgbClr val="242424"/>
                </a:solidFill>
                <a:effectLst/>
              </a:rPr>
              <a:t> defines where the wavelet is positioned in time (or space).</a:t>
            </a:r>
          </a:p>
        </p:txBody>
      </p:sp>
      <p:pic>
        <p:nvPicPr>
          <p:cNvPr id="1026" name="Picture 2">
            <a:extLst>
              <a:ext uri="{FF2B5EF4-FFF2-40B4-BE49-F238E27FC236}">
                <a16:creationId xmlns:a16="http://schemas.microsoft.com/office/drawing/2014/main" id="{5D4C85AE-B931-C6AB-0C26-AAF6E5AFCF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1673" y="1828216"/>
            <a:ext cx="5931159" cy="345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762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F277-E19E-53C3-C20B-83391D20169B}"/>
              </a:ext>
            </a:extLst>
          </p:cNvPr>
          <p:cNvSpPr>
            <a:spLocks noGrp="1"/>
          </p:cNvSpPr>
          <p:nvPr>
            <p:ph type="title"/>
          </p:nvPr>
        </p:nvSpPr>
        <p:spPr>
          <a:xfrm>
            <a:off x="838200" y="553968"/>
            <a:ext cx="10515600" cy="707895"/>
          </a:xfrm>
        </p:spPr>
        <p:txBody>
          <a:bodyPr>
            <a:normAutofit/>
          </a:bodyPr>
          <a:lstStyle/>
          <a:p>
            <a:r>
              <a:rPr lang="en-US" sz="4000" b="1" dirty="0"/>
              <a:t>What is Wavelet Analysis?</a:t>
            </a:r>
            <a:endParaRPr lang="en-IN" sz="4000" b="1" dirty="0"/>
          </a:p>
        </p:txBody>
      </p:sp>
      <p:sp>
        <p:nvSpPr>
          <p:cNvPr id="3" name="Content Placeholder 2">
            <a:extLst>
              <a:ext uri="{FF2B5EF4-FFF2-40B4-BE49-F238E27FC236}">
                <a16:creationId xmlns:a16="http://schemas.microsoft.com/office/drawing/2014/main" id="{4D7AEBB3-55EA-C6E3-884E-48959C42C5A4}"/>
              </a:ext>
            </a:extLst>
          </p:cNvPr>
          <p:cNvSpPr>
            <a:spLocks noGrp="1"/>
          </p:cNvSpPr>
          <p:nvPr>
            <p:ph idx="1"/>
          </p:nvPr>
        </p:nvSpPr>
        <p:spPr>
          <a:xfrm>
            <a:off x="841513" y="1483162"/>
            <a:ext cx="9915939" cy="4311351"/>
          </a:xfrm>
        </p:spPr>
        <p:txBody>
          <a:bodyPr>
            <a:normAutofit/>
          </a:bodyPr>
          <a:lstStyle/>
          <a:p>
            <a:pPr marL="0" indent="0">
              <a:buNone/>
            </a:pPr>
            <a:r>
              <a:rPr lang="en-US" sz="2400" b="0" i="1" dirty="0">
                <a:solidFill>
                  <a:srgbClr val="1F1F1F"/>
                </a:solidFill>
                <a:effectLst/>
              </a:rPr>
              <a:t>Wavelet analysis</a:t>
            </a:r>
            <a:r>
              <a:rPr lang="en-US" sz="2400" b="0" i="0" dirty="0">
                <a:solidFill>
                  <a:srgbClr val="1F1F1F"/>
                </a:solidFill>
                <a:effectLst/>
              </a:rPr>
              <a:t> is an alternative to windowed Fourier transforms that also yields a two-dimensional plot showing strengths of variations as a function of both period (or frequency) and time.</a:t>
            </a:r>
          </a:p>
          <a:p>
            <a:pPr marL="0" indent="0">
              <a:buNone/>
            </a:pPr>
            <a:r>
              <a:rPr lang="en-US" sz="2400" b="0" i="0" dirty="0">
                <a:solidFill>
                  <a:srgbClr val="1F1F1F"/>
                </a:solidFill>
                <a:effectLst/>
              </a:rPr>
              <a:t>Unlike Fourier analysis, which characterizes similarities between time series and trigonometric functions of infinite extent, wavelet analysis addresses similarities, over limited portions of the time series, to waves of limited time extent called wavelets.</a:t>
            </a:r>
            <a:endParaRPr lang="en-US" sz="2400" dirty="0"/>
          </a:p>
          <a:p>
            <a:pPr marL="0" indent="0">
              <a:buNone/>
            </a:pPr>
            <a:r>
              <a:rPr lang="en-US" sz="2400" dirty="0"/>
              <a:t>It is basically measure the amount of similarity between a wavelet with another continuous/discrete wave. (Inner Product)</a:t>
            </a:r>
          </a:p>
          <a:p>
            <a:pPr marL="0" indent="0">
              <a:buNone/>
            </a:pPr>
            <a:r>
              <a:rPr lang="en-US" sz="2400" dirty="0">
                <a:solidFill>
                  <a:srgbClr val="242424"/>
                </a:solidFill>
              </a:rPr>
              <a:t>It gives relation between </a:t>
            </a:r>
            <a:r>
              <a:rPr lang="en-US" sz="2400" b="1" dirty="0">
                <a:solidFill>
                  <a:srgbClr val="242424"/>
                </a:solidFill>
              </a:rPr>
              <a:t>Frequency</a:t>
            </a:r>
            <a:r>
              <a:rPr lang="en-US" sz="2400" dirty="0">
                <a:solidFill>
                  <a:srgbClr val="242424"/>
                </a:solidFill>
              </a:rPr>
              <a:t> and </a:t>
            </a:r>
            <a:r>
              <a:rPr lang="en-US" sz="2400" b="1" dirty="0">
                <a:solidFill>
                  <a:srgbClr val="242424"/>
                </a:solidFill>
              </a:rPr>
              <a:t>Time</a:t>
            </a:r>
            <a:r>
              <a:rPr lang="en-US" sz="2400" dirty="0">
                <a:solidFill>
                  <a:srgbClr val="242424"/>
                </a:solidFill>
              </a:rPr>
              <a:t> Domain with resistance to noise.</a:t>
            </a:r>
          </a:p>
          <a:p>
            <a:pPr marL="0" indent="0">
              <a:buNone/>
            </a:pPr>
            <a:endParaRPr lang="en-IN" sz="2400" dirty="0"/>
          </a:p>
        </p:txBody>
      </p:sp>
    </p:spTree>
    <p:extLst>
      <p:ext uri="{BB962C8B-B14F-4D97-AF65-F5344CB8AC3E}">
        <p14:creationId xmlns:p14="http://schemas.microsoft.com/office/powerpoint/2010/main" val="646738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F277-E19E-53C3-C20B-83391D20169B}"/>
              </a:ext>
            </a:extLst>
          </p:cNvPr>
          <p:cNvSpPr>
            <a:spLocks noGrp="1"/>
          </p:cNvSpPr>
          <p:nvPr>
            <p:ph type="title"/>
          </p:nvPr>
        </p:nvSpPr>
        <p:spPr>
          <a:xfrm>
            <a:off x="838200" y="613603"/>
            <a:ext cx="10515600" cy="707895"/>
          </a:xfrm>
        </p:spPr>
        <p:txBody>
          <a:bodyPr>
            <a:normAutofit/>
          </a:bodyPr>
          <a:lstStyle/>
          <a:p>
            <a:r>
              <a:rPr lang="en-US" sz="4000" b="1" dirty="0"/>
              <a:t>What is Wavelet Analysis?</a:t>
            </a:r>
            <a:endParaRPr lang="en-IN" sz="4000" b="1" dirty="0"/>
          </a:p>
        </p:txBody>
      </p:sp>
      <p:sp>
        <p:nvSpPr>
          <p:cNvPr id="3" name="Content Placeholder 2">
            <a:extLst>
              <a:ext uri="{FF2B5EF4-FFF2-40B4-BE49-F238E27FC236}">
                <a16:creationId xmlns:a16="http://schemas.microsoft.com/office/drawing/2014/main" id="{4D7AEBB3-55EA-C6E3-884E-48959C42C5A4}"/>
              </a:ext>
            </a:extLst>
          </p:cNvPr>
          <p:cNvSpPr>
            <a:spLocks noGrp="1"/>
          </p:cNvSpPr>
          <p:nvPr>
            <p:ph idx="1"/>
          </p:nvPr>
        </p:nvSpPr>
        <p:spPr>
          <a:xfrm>
            <a:off x="838200" y="1576468"/>
            <a:ext cx="9915939" cy="3705064"/>
          </a:xfrm>
        </p:spPr>
        <p:txBody>
          <a:bodyPr>
            <a:normAutofit/>
          </a:bodyPr>
          <a:lstStyle/>
          <a:p>
            <a:pPr marL="0" indent="0">
              <a:buNone/>
            </a:pPr>
            <a:r>
              <a:rPr lang="en-US" sz="2400" dirty="0">
                <a:solidFill>
                  <a:srgbClr val="242424"/>
                </a:solidFill>
              </a:rPr>
              <a:t>According to Heisenberg uncertainty, frequency and amplitude cannot be measured at the same time. This implies to Wavelet Analysis as well.</a:t>
            </a:r>
          </a:p>
          <a:p>
            <a:pPr marL="0" indent="0">
              <a:buNone/>
            </a:pPr>
            <a:r>
              <a:rPr lang="en-US" sz="2400" dirty="0">
                <a:solidFill>
                  <a:srgbClr val="242424"/>
                </a:solidFill>
              </a:rPr>
              <a:t>At lower frequency, error in time is wide and in frequency is narrow.</a:t>
            </a:r>
          </a:p>
          <a:p>
            <a:pPr marL="0" indent="0">
              <a:buNone/>
            </a:pPr>
            <a:r>
              <a:rPr lang="en-US" sz="2400" dirty="0">
                <a:solidFill>
                  <a:srgbClr val="242424"/>
                </a:solidFill>
              </a:rPr>
              <a:t>At higher time, error in frequency is wide and in time is narrow.</a:t>
            </a:r>
          </a:p>
          <a:p>
            <a:pPr marL="0" indent="0">
              <a:buNone/>
            </a:pPr>
            <a:r>
              <a:rPr lang="en-US" sz="2400" dirty="0">
                <a:solidFill>
                  <a:srgbClr val="242424"/>
                </a:solidFill>
              </a:rPr>
              <a:t>This practically makes sense, because we need the exact time measure of higher frequency (especially for sounds) and lower frequency waves doesn’t matter at all and they can be present throughout audio wave (like noise).</a:t>
            </a:r>
          </a:p>
          <a:p>
            <a:pPr marL="0" indent="0">
              <a:buNone/>
            </a:pPr>
            <a:r>
              <a:rPr lang="en-US" sz="2400" dirty="0"/>
              <a:t>Different types of wavelets are employed for various analysis like Daubechies for image analysis.</a:t>
            </a:r>
          </a:p>
          <a:p>
            <a:pPr marL="0" indent="0">
              <a:buNone/>
            </a:pPr>
            <a:endParaRPr lang="en-IN" sz="2400" dirty="0"/>
          </a:p>
        </p:txBody>
      </p:sp>
    </p:spTree>
    <p:extLst>
      <p:ext uri="{BB962C8B-B14F-4D97-AF65-F5344CB8AC3E}">
        <p14:creationId xmlns:p14="http://schemas.microsoft.com/office/powerpoint/2010/main" val="1578628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966D058-1083-77EC-ED6A-31F021E024A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707886"/>
            <a:ext cx="12192000" cy="6150114"/>
          </a:xfrm>
        </p:spPr>
      </p:pic>
      <p:sp>
        <p:nvSpPr>
          <p:cNvPr id="8" name="TextBox 7">
            <a:extLst>
              <a:ext uri="{FF2B5EF4-FFF2-40B4-BE49-F238E27FC236}">
                <a16:creationId xmlns:a16="http://schemas.microsoft.com/office/drawing/2014/main" id="{BF587D11-AC8D-9331-F7C2-06F7040EFEB2}"/>
              </a:ext>
            </a:extLst>
          </p:cNvPr>
          <p:cNvSpPr txBox="1"/>
          <p:nvPr/>
        </p:nvSpPr>
        <p:spPr>
          <a:xfrm>
            <a:off x="0" y="0"/>
            <a:ext cx="12192000" cy="707886"/>
          </a:xfrm>
          <a:prstGeom prst="rect">
            <a:avLst/>
          </a:prstGeom>
          <a:solidFill>
            <a:schemeClr val="tx1"/>
          </a:solidFill>
        </p:spPr>
        <p:txBody>
          <a:bodyPr wrap="square" rtlCol="0">
            <a:spAutoFit/>
          </a:bodyPr>
          <a:lstStyle/>
          <a:p>
            <a:r>
              <a:rPr lang="en-US" sz="4000" dirty="0">
                <a:solidFill>
                  <a:schemeClr val="bg1"/>
                </a:solidFill>
              </a:rPr>
              <a:t>Types of Wavelets:</a:t>
            </a:r>
            <a:endParaRPr lang="en-IN" sz="4000" dirty="0">
              <a:solidFill>
                <a:schemeClr val="bg1"/>
              </a:solidFill>
            </a:endParaRPr>
          </a:p>
        </p:txBody>
      </p:sp>
    </p:spTree>
    <p:extLst>
      <p:ext uri="{BB962C8B-B14F-4D97-AF65-F5344CB8AC3E}">
        <p14:creationId xmlns:p14="http://schemas.microsoft.com/office/powerpoint/2010/main" val="4265385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66948-9675-3988-E01C-B73450E71E84}"/>
              </a:ext>
            </a:extLst>
          </p:cNvPr>
          <p:cNvSpPr>
            <a:spLocks noGrp="1"/>
          </p:cNvSpPr>
          <p:nvPr>
            <p:ph type="title"/>
          </p:nvPr>
        </p:nvSpPr>
        <p:spPr>
          <a:xfrm>
            <a:off x="838199" y="365125"/>
            <a:ext cx="7560365" cy="716423"/>
          </a:xfrm>
        </p:spPr>
        <p:txBody>
          <a:bodyPr>
            <a:normAutofit/>
          </a:bodyPr>
          <a:lstStyle/>
          <a:p>
            <a:r>
              <a:rPr lang="en-US" sz="4000" b="1" dirty="0"/>
              <a:t>Discrete Wavelet Transform (DWT):</a:t>
            </a:r>
            <a:endParaRPr lang="en-IN" sz="4000" b="1" dirty="0"/>
          </a:p>
        </p:txBody>
      </p:sp>
      <p:sp>
        <p:nvSpPr>
          <p:cNvPr id="3" name="Content Placeholder 2">
            <a:extLst>
              <a:ext uri="{FF2B5EF4-FFF2-40B4-BE49-F238E27FC236}">
                <a16:creationId xmlns:a16="http://schemas.microsoft.com/office/drawing/2014/main" id="{1A908C0E-5AF1-55A6-D90D-51E0009A6A4C}"/>
              </a:ext>
            </a:extLst>
          </p:cNvPr>
          <p:cNvSpPr>
            <a:spLocks noGrp="1"/>
          </p:cNvSpPr>
          <p:nvPr>
            <p:ph idx="1"/>
          </p:nvPr>
        </p:nvSpPr>
        <p:spPr>
          <a:xfrm>
            <a:off x="838201" y="1524000"/>
            <a:ext cx="5641258" cy="4652963"/>
          </a:xfrm>
        </p:spPr>
        <p:txBody>
          <a:bodyPr/>
          <a:lstStyle/>
          <a:p>
            <a:r>
              <a:rPr lang="en-US" b="1" i="0" dirty="0">
                <a:solidFill>
                  <a:srgbClr val="202122"/>
                </a:solidFill>
                <a:effectLst/>
              </a:rPr>
              <a:t>Discrete wavelet transform</a:t>
            </a:r>
            <a:r>
              <a:rPr lang="en-US" b="0" i="0" dirty="0">
                <a:solidFill>
                  <a:srgbClr val="202122"/>
                </a:solidFill>
                <a:effectLst/>
              </a:rPr>
              <a:t> (</a:t>
            </a:r>
            <a:r>
              <a:rPr lang="en-US" b="1" i="0" dirty="0">
                <a:solidFill>
                  <a:srgbClr val="202122"/>
                </a:solidFill>
                <a:effectLst/>
              </a:rPr>
              <a:t>DWT</a:t>
            </a:r>
            <a:r>
              <a:rPr lang="en-US" b="0" i="0" dirty="0">
                <a:solidFill>
                  <a:srgbClr val="202122"/>
                </a:solidFill>
                <a:effectLst/>
              </a:rPr>
              <a:t>) is any wavelet transform for which the wavelets are discretely sampled.</a:t>
            </a:r>
          </a:p>
          <a:p>
            <a:r>
              <a:rPr lang="en-US" b="0" i="0" dirty="0">
                <a:solidFill>
                  <a:srgbClr val="202122"/>
                </a:solidFill>
                <a:effectLst/>
              </a:rPr>
              <a:t>As with other wavelet transforms, a key advantage it has over Fourier Transforms is temporal resolution: it captures both frequency </a:t>
            </a:r>
            <a:r>
              <a:rPr lang="en-US" b="0" i="1" dirty="0">
                <a:solidFill>
                  <a:srgbClr val="202122"/>
                </a:solidFill>
                <a:effectLst/>
              </a:rPr>
              <a:t>and</a:t>
            </a:r>
            <a:r>
              <a:rPr lang="en-US" b="0" i="0" dirty="0">
                <a:solidFill>
                  <a:srgbClr val="202122"/>
                </a:solidFill>
                <a:effectLst/>
              </a:rPr>
              <a:t> location information (location in time)</a:t>
            </a:r>
            <a:endParaRPr lang="en-IN" dirty="0"/>
          </a:p>
        </p:txBody>
      </p:sp>
      <p:pic>
        <p:nvPicPr>
          <p:cNvPr id="1026" name="Picture 2">
            <a:extLst>
              <a:ext uri="{FF2B5EF4-FFF2-40B4-BE49-F238E27FC236}">
                <a16:creationId xmlns:a16="http://schemas.microsoft.com/office/drawing/2014/main" id="{89CB09F8-578D-4141-D9AE-754DD932E9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8267" y="1339491"/>
            <a:ext cx="4385187" cy="4837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3579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66948-9675-3988-E01C-B73450E71E84}"/>
              </a:ext>
            </a:extLst>
          </p:cNvPr>
          <p:cNvSpPr>
            <a:spLocks noGrp="1"/>
          </p:cNvSpPr>
          <p:nvPr>
            <p:ph type="title"/>
          </p:nvPr>
        </p:nvSpPr>
        <p:spPr>
          <a:xfrm>
            <a:off x="838200" y="365125"/>
            <a:ext cx="6781800" cy="716423"/>
          </a:xfrm>
        </p:spPr>
        <p:txBody>
          <a:bodyPr>
            <a:normAutofit/>
          </a:bodyPr>
          <a:lstStyle/>
          <a:p>
            <a:r>
              <a:rPr lang="en-US" sz="4000" b="1" dirty="0"/>
              <a:t>Applications of DWT:</a:t>
            </a:r>
            <a:endParaRPr lang="en-IN" sz="4000" b="1" dirty="0"/>
          </a:p>
        </p:txBody>
      </p:sp>
      <p:sp>
        <p:nvSpPr>
          <p:cNvPr id="3" name="Content Placeholder 2">
            <a:extLst>
              <a:ext uri="{FF2B5EF4-FFF2-40B4-BE49-F238E27FC236}">
                <a16:creationId xmlns:a16="http://schemas.microsoft.com/office/drawing/2014/main" id="{1A908C0E-5AF1-55A6-D90D-51E0009A6A4C}"/>
              </a:ext>
            </a:extLst>
          </p:cNvPr>
          <p:cNvSpPr>
            <a:spLocks noGrp="1"/>
          </p:cNvSpPr>
          <p:nvPr>
            <p:ph idx="1"/>
          </p:nvPr>
        </p:nvSpPr>
        <p:spPr>
          <a:xfrm>
            <a:off x="646044" y="1179871"/>
            <a:ext cx="6698974" cy="5313003"/>
          </a:xfrm>
        </p:spPr>
        <p:txBody>
          <a:bodyPr>
            <a:normAutofit fontScale="92500"/>
          </a:bodyPr>
          <a:lstStyle/>
          <a:p>
            <a:pPr algn="l"/>
            <a:r>
              <a:rPr lang="en-US" sz="2400" b="0" i="0" dirty="0">
                <a:solidFill>
                  <a:srgbClr val="202122"/>
                </a:solidFill>
                <a:effectLst/>
                <a:cs typeface="Arial" panose="020B0604020202020204" pitchFamily="34" charset="0"/>
              </a:rPr>
              <a:t>The discrete wavelet transform has a huge number of applications in science, engineering, mathematics and computer science.</a:t>
            </a:r>
          </a:p>
          <a:p>
            <a:pPr algn="l"/>
            <a:r>
              <a:rPr lang="en-US" sz="2400" b="0" i="0" dirty="0">
                <a:solidFill>
                  <a:srgbClr val="202122"/>
                </a:solidFill>
                <a:effectLst/>
                <a:cs typeface="Arial" panose="020B0604020202020204" pitchFamily="34" charset="0"/>
              </a:rPr>
              <a:t>Most notably, it is used for signal coding, to represent a discrete signal in a more redundant form, often as a preconditioning for data compression.</a:t>
            </a:r>
          </a:p>
          <a:p>
            <a:pPr algn="l"/>
            <a:r>
              <a:rPr lang="en-US" sz="2400" b="0" i="0" dirty="0">
                <a:solidFill>
                  <a:srgbClr val="202122"/>
                </a:solidFill>
                <a:effectLst/>
                <a:cs typeface="Arial" panose="020B0604020202020204" pitchFamily="34" charset="0"/>
              </a:rPr>
              <a:t>Practical applications can also be found in signal processing of accelerations for gait analysis,</a:t>
            </a:r>
            <a:r>
              <a:rPr lang="en-US" sz="2400" b="0" i="0" baseline="30000" dirty="0">
                <a:solidFill>
                  <a:srgbClr val="3366CC"/>
                </a:solidFill>
                <a:effectLst/>
                <a:cs typeface="Arial" panose="020B0604020202020204" pitchFamily="34" charset="0"/>
              </a:rPr>
              <a:t> </a:t>
            </a:r>
            <a:r>
              <a:rPr lang="en-US" sz="2400" b="0" i="0" dirty="0">
                <a:solidFill>
                  <a:srgbClr val="202122"/>
                </a:solidFill>
                <a:effectLst/>
                <a:cs typeface="Arial" panose="020B0604020202020204" pitchFamily="34" charset="0"/>
              </a:rPr>
              <a:t>image processing,</a:t>
            </a:r>
            <a:r>
              <a:rPr lang="en-US" sz="2400" b="0" i="0" baseline="30000" dirty="0">
                <a:solidFill>
                  <a:srgbClr val="3366CC"/>
                </a:solidFill>
                <a:effectLst/>
                <a:cs typeface="Arial" panose="020B0604020202020204" pitchFamily="34" charset="0"/>
              </a:rPr>
              <a:t> </a:t>
            </a:r>
            <a:r>
              <a:rPr lang="en-US" sz="2400" b="0" i="0" dirty="0">
                <a:solidFill>
                  <a:srgbClr val="202122"/>
                </a:solidFill>
                <a:effectLst/>
                <a:cs typeface="Arial" panose="020B0604020202020204" pitchFamily="34" charset="0"/>
              </a:rPr>
              <a:t>in digital communications and many others.</a:t>
            </a:r>
          </a:p>
          <a:p>
            <a:pPr algn="l"/>
            <a:r>
              <a:rPr lang="en-US" sz="2400" b="0" i="0" dirty="0">
                <a:solidFill>
                  <a:srgbClr val="202122"/>
                </a:solidFill>
                <a:effectLst/>
                <a:cs typeface="Arial" panose="020B0604020202020204" pitchFamily="34" charset="0"/>
              </a:rPr>
              <a:t>It is shown that discrete wavelet transform (discrete in scale and shift, and continuous in time) is successfully implemented as analog filter bank in biomedical signal processing for design of low-power pacemakers and also in ultra-wideband (UWB) wireless communications.</a:t>
            </a:r>
          </a:p>
        </p:txBody>
      </p:sp>
      <p:grpSp>
        <p:nvGrpSpPr>
          <p:cNvPr id="5" name="Group 4">
            <a:extLst>
              <a:ext uri="{FF2B5EF4-FFF2-40B4-BE49-F238E27FC236}">
                <a16:creationId xmlns:a16="http://schemas.microsoft.com/office/drawing/2014/main" id="{B21A3472-7634-FBB9-8182-F7C48EE4791D}"/>
              </a:ext>
            </a:extLst>
          </p:cNvPr>
          <p:cNvGrpSpPr/>
          <p:nvPr/>
        </p:nvGrpSpPr>
        <p:grpSpPr>
          <a:xfrm>
            <a:off x="7480851" y="1789043"/>
            <a:ext cx="4403035" cy="3568849"/>
            <a:chOff x="7480851" y="1789043"/>
            <a:chExt cx="4403035" cy="3568849"/>
          </a:xfrm>
        </p:grpSpPr>
        <p:pic>
          <p:nvPicPr>
            <p:cNvPr id="1026" name="Picture 2" descr="Time-frequency plane associated to the wavelet packet transform. ">
              <a:extLst>
                <a:ext uri="{FF2B5EF4-FFF2-40B4-BE49-F238E27FC236}">
                  <a16:creationId xmlns:a16="http://schemas.microsoft.com/office/drawing/2014/main" id="{5DDDDF25-492E-40B7-BB57-5407D29C45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0851" y="1789043"/>
              <a:ext cx="4403035" cy="29225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E18BE0D-E48D-1079-6BC0-4653AF3B0616}"/>
                </a:ext>
              </a:extLst>
            </p:cNvPr>
            <p:cNvSpPr txBox="1"/>
            <p:nvPr/>
          </p:nvSpPr>
          <p:spPr>
            <a:xfrm>
              <a:off x="7480851" y="4711561"/>
              <a:ext cx="4403035" cy="646331"/>
            </a:xfrm>
            <a:prstGeom prst="rect">
              <a:avLst/>
            </a:prstGeom>
            <a:noFill/>
          </p:spPr>
          <p:txBody>
            <a:bodyPr wrap="square" rtlCol="0">
              <a:spAutoFit/>
            </a:bodyPr>
            <a:lstStyle/>
            <a:p>
              <a:pPr algn="ctr"/>
              <a:r>
                <a:rPr lang="en-US" b="0" i="0" dirty="0">
                  <a:solidFill>
                    <a:srgbClr val="111111"/>
                  </a:solidFill>
                  <a:effectLst/>
                  <a:latin typeface="Roboto" panose="020F0502020204030204" pitchFamily="2" charset="0"/>
                </a:rPr>
                <a:t>Time-frequency plane associated to the wavelet packet transform. </a:t>
              </a:r>
            </a:p>
          </p:txBody>
        </p:sp>
      </p:grpSp>
    </p:spTree>
    <p:extLst>
      <p:ext uri="{BB962C8B-B14F-4D97-AF65-F5344CB8AC3E}">
        <p14:creationId xmlns:p14="http://schemas.microsoft.com/office/powerpoint/2010/main" val="4174099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66948-9675-3988-E01C-B73450E71E84}"/>
              </a:ext>
            </a:extLst>
          </p:cNvPr>
          <p:cNvSpPr>
            <a:spLocks noGrp="1"/>
          </p:cNvSpPr>
          <p:nvPr>
            <p:ph type="title"/>
          </p:nvPr>
        </p:nvSpPr>
        <p:spPr>
          <a:xfrm>
            <a:off x="838199" y="365125"/>
            <a:ext cx="8574158" cy="716423"/>
          </a:xfrm>
        </p:spPr>
        <p:txBody>
          <a:bodyPr>
            <a:normAutofit/>
          </a:bodyPr>
          <a:lstStyle/>
          <a:p>
            <a:r>
              <a:rPr lang="en-US" sz="4000" b="1" dirty="0"/>
              <a:t>Continuous Wavelet Transform (CWT):</a:t>
            </a:r>
            <a:endParaRPr lang="en-IN" sz="4000" b="1"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A908C0E-5AF1-55A6-D90D-51E0009A6A4C}"/>
                  </a:ext>
                </a:extLst>
              </p:cNvPr>
              <p:cNvSpPr>
                <a:spLocks noGrp="1"/>
              </p:cNvSpPr>
              <p:nvPr>
                <p:ph idx="1"/>
              </p:nvPr>
            </p:nvSpPr>
            <p:spPr>
              <a:xfrm>
                <a:off x="457200" y="1081547"/>
                <a:ext cx="6609522" cy="5411327"/>
              </a:xfrm>
            </p:spPr>
            <p:txBody>
              <a:bodyPr>
                <a:normAutofit fontScale="85000" lnSpcReduction="20000"/>
              </a:bodyPr>
              <a:lstStyle/>
              <a:p>
                <a:r>
                  <a:rPr lang="en-US" b="0" i="0" dirty="0">
                    <a:solidFill>
                      <a:srgbClr val="202122"/>
                    </a:solidFill>
                    <a:effectLst/>
                  </a:rPr>
                  <a:t>In definition, the continuous wavelet transform is a convolution of the input data sequence with a set of functions generated by the mother wavelet.</a:t>
                </a:r>
              </a:p>
              <a:p>
                <a:r>
                  <a:rPr lang="en-US" b="0" i="0" dirty="0">
                    <a:solidFill>
                      <a:srgbClr val="202122"/>
                    </a:solidFill>
                    <a:effectLst/>
                  </a:rPr>
                  <a:t>The convolution can be computed by using a fast Fourier transform (FFT) algorithm.</a:t>
                </a:r>
                <a:endParaRPr lang="en-US" dirty="0"/>
              </a:p>
              <a:p>
                <a:r>
                  <a:rPr lang="en-US" dirty="0"/>
                  <a:t>Integral Wavelet Transform is given by</a:t>
                </a:r>
              </a:p>
              <a:p>
                <a:pPr marL="0" indent="0">
                  <a:buNone/>
                </a:pPr>
                <a14:m>
                  <m:oMathPara xmlns:m="http://schemas.openxmlformats.org/officeDocument/2006/math">
                    <m:oMathParaPr>
                      <m:jc m:val="centerGroup"/>
                    </m:oMathParaPr>
                    <m:oMath xmlns:m="http://schemas.openxmlformats.org/officeDocument/2006/math">
                      <m:sSub>
                        <m:sSubPr>
                          <m:ctrlPr>
                            <a:rPr lang="en-US" i="1" smtClean="0"/>
                          </m:ctrlPr>
                        </m:sSubPr>
                        <m:e>
                          <m:r>
                            <a:rPr lang="en-US" b="0" i="1" smtClean="0"/>
                            <m:t>[</m:t>
                          </m:r>
                          <m:r>
                            <a:rPr lang="en-US" b="0" i="1" smtClean="0"/>
                            <m:t>𝑊</m:t>
                          </m:r>
                        </m:e>
                        <m:sub>
                          <m:r>
                            <a:rPr lang="en-US" i="1" smtClean="0">
                              <a:ea typeface="Cambria Math" panose="02040503050406030204" pitchFamily="18" charset="0"/>
                            </a:rPr>
                            <m:t>𝜓</m:t>
                          </m:r>
                        </m:sub>
                      </m:sSub>
                      <m:r>
                        <a:rPr lang="en-US" b="0" i="1" smtClean="0"/>
                        <m:t>]</m:t>
                      </m:r>
                      <m:d>
                        <m:dPr>
                          <m:ctrlPr>
                            <a:rPr lang="en-US" b="0" i="1" smtClean="0"/>
                          </m:ctrlPr>
                        </m:dPr>
                        <m:e>
                          <m:r>
                            <a:rPr lang="en-US" b="0" i="1" smtClean="0"/>
                            <m:t>𝑎</m:t>
                          </m:r>
                          <m:r>
                            <a:rPr lang="en-US" b="0" i="1" smtClean="0"/>
                            <m:t>,</m:t>
                          </m:r>
                          <m:r>
                            <a:rPr lang="en-US" b="0" i="1" smtClean="0"/>
                            <m:t>𝑏</m:t>
                          </m:r>
                        </m:e>
                      </m:d>
                      <m:r>
                        <a:rPr lang="en-US" b="0" i="1" smtClean="0"/>
                        <m:t>=</m:t>
                      </m:r>
                      <m:f>
                        <m:fPr>
                          <m:ctrlPr>
                            <a:rPr lang="en-US" b="0" i="1" smtClean="0"/>
                          </m:ctrlPr>
                        </m:fPr>
                        <m:num>
                          <m:r>
                            <a:rPr lang="en-US" b="0" i="1" smtClean="0"/>
                            <m:t>1</m:t>
                          </m:r>
                        </m:num>
                        <m:den>
                          <m:rad>
                            <m:radPr>
                              <m:degHide m:val="on"/>
                              <m:ctrlPr>
                                <a:rPr lang="en-US" b="0" i="1" smtClean="0">
                                  <a:ea typeface="Cambria Math" panose="02040503050406030204" pitchFamily="18" charset="0"/>
                                </a:rPr>
                              </m:ctrlPr>
                            </m:radPr>
                            <m:deg/>
                            <m:e>
                              <m:r>
                                <a:rPr lang="en-US" b="0" i="1" smtClean="0">
                                  <a:ea typeface="Cambria Math" panose="02040503050406030204" pitchFamily="18" charset="0"/>
                                </a:rPr>
                                <m:t>𝑎</m:t>
                              </m:r>
                            </m:e>
                          </m:rad>
                        </m:den>
                      </m:f>
                      <m:nary>
                        <m:naryPr>
                          <m:limLoc m:val="undOvr"/>
                          <m:ctrlPr>
                            <a:rPr lang="en-US" b="0" i="1" smtClean="0"/>
                          </m:ctrlPr>
                        </m:naryPr>
                        <m:sub>
                          <m:r>
                            <m:rPr>
                              <m:brk m:alnAt="24"/>
                            </m:rPr>
                            <a:rPr lang="en-US" b="0" i="1" smtClean="0"/>
                            <m:t>−</m:t>
                          </m:r>
                          <m:r>
                            <a:rPr lang="en-US" b="0" i="1" smtClean="0">
                              <a:ea typeface="Cambria Math" panose="02040503050406030204" pitchFamily="18" charset="0"/>
                            </a:rPr>
                            <m:t>∞</m:t>
                          </m:r>
                        </m:sub>
                        <m:sup>
                          <m:r>
                            <a:rPr lang="en-US" b="0" i="1" smtClean="0">
                              <a:ea typeface="Cambria Math" panose="02040503050406030204" pitchFamily="18" charset="0"/>
                            </a:rPr>
                            <m:t>∞</m:t>
                          </m:r>
                        </m:sup>
                        <m:e>
                          <m:acc>
                            <m:accPr>
                              <m:chr m:val="̅"/>
                              <m:ctrlPr>
                                <a:rPr lang="en-US" b="0" i="1" smtClean="0">
                                  <a:ea typeface="Cambria Math" panose="02040503050406030204" pitchFamily="18" charset="0"/>
                                </a:rPr>
                              </m:ctrlPr>
                            </m:accPr>
                            <m:e>
                              <m:r>
                                <a:rPr lang="en-US" i="1">
                                  <a:ea typeface="Cambria Math" panose="02040503050406030204" pitchFamily="18" charset="0"/>
                                </a:rPr>
                                <m:t>𝜓</m:t>
                              </m:r>
                              <m:d>
                                <m:dPr>
                                  <m:ctrlPr>
                                    <a:rPr lang="en-US" i="1">
                                      <a:ea typeface="Cambria Math" panose="02040503050406030204" pitchFamily="18" charset="0"/>
                                    </a:rPr>
                                  </m:ctrlPr>
                                </m:dPr>
                                <m:e>
                                  <m:f>
                                    <m:fPr>
                                      <m:ctrlPr>
                                        <a:rPr lang="en-US" i="1">
                                          <a:ea typeface="Cambria Math" panose="02040503050406030204" pitchFamily="18" charset="0"/>
                                        </a:rPr>
                                      </m:ctrlPr>
                                    </m:fPr>
                                    <m:num>
                                      <m:r>
                                        <a:rPr lang="en-US" i="1">
                                          <a:ea typeface="Cambria Math" panose="02040503050406030204" pitchFamily="18" charset="0"/>
                                        </a:rPr>
                                        <m:t>𝑥</m:t>
                                      </m:r>
                                      <m:r>
                                        <a:rPr lang="en-US" i="1">
                                          <a:ea typeface="Cambria Math" panose="02040503050406030204" pitchFamily="18" charset="0"/>
                                        </a:rPr>
                                        <m:t>−</m:t>
                                      </m:r>
                                      <m:r>
                                        <a:rPr lang="en-US" i="1">
                                          <a:ea typeface="Cambria Math" panose="02040503050406030204" pitchFamily="18" charset="0"/>
                                        </a:rPr>
                                        <m:t>𝑏</m:t>
                                      </m:r>
                                    </m:num>
                                    <m:den>
                                      <m:r>
                                        <a:rPr lang="en-US" i="1">
                                          <a:ea typeface="Cambria Math" panose="02040503050406030204" pitchFamily="18" charset="0"/>
                                        </a:rPr>
                                        <m:t>𝑎</m:t>
                                      </m:r>
                                    </m:den>
                                  </m:f>
                                </m:e>
                              </m:d>
                            </m:e>
                          </m:acc>
                        </m:e>
                      </m:nary>
                      <m:r>
                        <a:rPr lang="en-US" b="0" i="1" smtClean="0"/>
                        <m:t> </m:t>
                      </m:r>
                      <m:r>
                        <a:rPr lang="en-US" b="0" i="1" smtClean="0"/>
                        <m:t>𝑓</m:t>
                      </m:r>
                      <m:d>
                        <m:dPr>
                          <m:ctrlPr>
                            <a:rPr lang="en-US" b="0" i="1" smtClean="0"/>
                          </m:ctrlPr>
                        </m:dPr>
                        <m:e>
                          <m:r>
                            <a:rPr lang="en-US" b="0" i="1" smtClean="0"/>
                            <m:t>𝑥</m:t>
                          </m:r>
                        </m:e>
                      </m:d>
                      <m:r>
                        <a:rPr lang="en-US" b="0" i="1" smtClean="0"/>
                        <m:t> </m:t>
                      </m:r>
                      <m:r>
                        <a:rPr lang="en-US" b="0" i="1" smtClean="0"/>
                        <m:t>𝑑𝑥</m:t>
                      </m:r>
                    </m:oMath>
                  </m:oMathPara>
                </a14:m>
                <a:endParaRPr lang="en-US" dirty="0"/>
              </a:p>
              <a:p>
                <a:pPr marL="0" indent="0">
                  <a:buNone/>
                </a:pPr>
                <a:r>
                  <a:rPr lang="en-US" dirty="0"/>
                  <a:t>The coefficients a and b (Scale Factors) refers to</a:t>
                </a:r>
              </a:p>
              <a:p>
                <a:pPr marL="0" indent="0">
                  <a:buNone/>
                </a:pPr>
                <a:r>
                  <a:rPr lang="en-US" dirty="0"/>
                  <a:t>	a = dyadic/binary dilation</a:t>
                </a:r>
              </a:p>
              <a:p>
                <a:pPr marL="0" indent="0">
                  <a:buNone/>
                </a:pPr>
                <a:r>
                  <a:rPr lang="en-US" dirty="0"/>
                  <a:t>	b = binary/dyadic position</a:t>
                </a:r>
              </a:p>
              <a:p>
                <a:pPr marL="0" indent="0">
                  <a:buNone/>
                </a:pPr>
                <a:r>
                  <a:rPr lang="en-US" dirty="0"/>
                  <a:t>where,</a:t>
                </a:r>
              </a:p>
              <a:p>
                <a:pPr marL="0" indent="0">
                  <a:buNone/>
                </a:pPr>
                <a:r>
                  <a:rPr lang="en-US" dirty="0"/>
                  <a:t>a – corresponds to dilation</a:t>
                </a:r>
              </a:p>
              <a:p>
                <a:pPr marL="0" indent="0">
                  <a:buNone/>
                </a:pPr>
                <a:r>
                  <a:rPr lang="en-US" dirty="0"/>
                  <a:t>b – corresponds to translation	</a:t>
                </a:r>
              </a:p>
              <a:p>
                <a:endParaRPr lang="en-IN" dirty="0"/>
              </a:p>
            </p:txBody>
          </p:sp>
        </mc:Choice>
        <mc:Fallback>
          <p:sp>
            <p:nvSpPr>
              <p:cNvPr id="3" name="Content Placeholder 2">
                <a:extLst>
                  <a:ext uri="{FF2B5EF4-FFF2-40B4-BE49-F238E27FC236}">
                    <a16:creationId xmlns:a16="http://schemas.microsoft.com/office/drawing/2014/main" id="{1A908C0E-5AF1-55A6-D90D-51E0009A6A4C}"/>
                  </a:ext>
                </a:extLst>
              </p:cNvPr>
              <p:cNvSpPr>
                <a:spLocks noGrp="1" noRot="1" noChangeAspect="1" noMove="1" noResize="1" noEditPoints="1" noAdjustHandles="1" noChangeArrowheads="1" noChangeShapeType="1" noTextEdit="1"/>
              </p:cNvSpPr>
              <p:nvPr>
                <p:ph idx="1"/>
              </p:nvPr>
            </p:nvSpPr>
            <p:spPr>
              <a:xfrm>
                <a:off x="457200" y="1081547"/>
                <a:ext cx="6609522" cy="5411327"/>
              </a:xfrm>
              <a:blipFill>
                <a:blip r:embed="rId3"/>
                <a:stretch>
                  <a:fillRect l="-1384" t="-2590" r="-1384"/>
                </a:stretch>
              </a:blipFill>
            </p:spPr>
            <p:txBody>
              <a:bodyPr/>
              <a:lstStyle/>
              <a:p>
                <a:r>
                  <a:rPr lang="en-IN">
                    <a:noFill/>
                  </a:rPr>
                  <a:t> </a:t>
                </a:r>
              </a:p>
            </p:txBody>
          </p:sp>
        </mc:Fallback>
      </mc:AlternateContent>
      <p:pic>
        <p:nvPicPr>
          <p:cNvPr id="2050" name="Picture 2">
            <a:extLst>
              <a:ext uri="{FF2B5EF4-FFF2-40B4-BE49-F238E27FC236}">
                <a16:creationId xmlns:a16="http://schemas.microsoft.com/office/drawing/2014/main" id="{F0BF075D-A33C-700E-F8DE-A65487AFDF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6174" y="2256183"/>
            <a:ext cx="4348697" cy="2753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8124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66948-9675-3988-E01C-B73450E71E84}"/>
              </a:ext>
            </a:extLst>
          </p:cNvPr>
          <p:cNvSpPr>
            <a:spLocks noGrp="1"/>
          </p:cNvSpPr>
          <p:nvPr>
            <p:ph type="title"/>
          </p:nvPr>
        </p:nvSpPr>
        <p:spPr>
          <a:xfrm>
            <a:off x="768626" y="232349"/>
            <a:ext cx="6781800" cy="716423"/>
          </a:xfrm>
        </p:spPr>
        <p:txBody>
          <a:bodyPr>
            <a:normAutofit/>
          </a:bodyPr>
          <a:lstStyle/>
          <a:p>
            <a:r>
              <a:rPr lang="en-US" sz="4000" b="1" dirty="0"/>
              <a:t>Applications of CWT:</a:t>
            </a:r>
            <a:endParaRPr lang="en-IN" sz="4000" b="1" dirty="0"/>
          </a:p>
        </p:txBody>
      </p:sp>
      <p:sp>
        <p:nvSpPr>
          <p:cNvPr id="3" name="Content Placeholder 2">
            <a:extLst>
              <a:ext uri="{FF2B5EF4-FFF2-40B4-BE49-F238E27FC236}">
                <a16:creationId xmlns:a16="http://schemas.microsoft.com/office/drawing/2014/main" id="{1A908C0E-5AF1-55A6-D90D-51E0009A6A4C}"/>
              </a:ext>
            </a:extLst>
          </p:cNvPr>
          <p:cNvSpPr>
            <a:spLocks noGrp="1"/>
          </p:cNvSpPr>
          <p:nvPr>
            <p:ph idx="1"/>
          </p:nvPr>
        </p:nvSpPr>
        <p:spPr>
          <a:xfrm>
            <a:off x="768626" y="948772"/>
            <a:ext cx="10134599" cy="2109980"/>
          </a:xfrm>
        </p:spPr>
        <p:txBody>
          <a:bodyPr>
            <a:normAutofit/>
          </a:bodyPr>
          <a:lstStyle/>
          <a:p>
            <a:pPr algn="l"/>
            <a:r>
              <a:rPr lang="en-US" b="0" i="0" dirty="0">
                <a:solidFill>
                  <a:srgbClr val="202122"/>
                </a:solidFill>
                <a:effectLst/>
                <a:latin typeface="Arial" panose="020B0604020202020204" pitchFamily="34" charset="0"/>
              </a:rPr>
              <a:t>Continuous Wavelet Transform (CWT) is very efficient in determining the damping ratio of oscillating signals</a:t>
            </a:r>
          </a:p>
          <a:p>
            <a:pPr marL="0" indent="0" algn="l">
              <a:buNone/>
            </a:pPr>
            <a:r>
              <a:rPr lang="en-US" b="0" i="0" dirty="0">
                <a:solidFill>
                  <a:srgbClr val="202122"/>
                </a:solidFill>
                <a:effectLst/>
                <a:latin typeface="Arial" panose="020B0604020202020204" pitchFamily="34" charset="0"/>
              </a:rPr>
              <a:t>(e.g. identification of damping in dynamic systems).</a:t>
            </a:r>
          </a:p>
          <a:p>
            <a:pPr algn="l"/>
            <a:r>
              <a:rPr lang="en-US" b="0" i="0" dirty="0">
                <a:solidFill>
                  <a:srgbClr val="202122"/>
                </a:solidFill>
                <a:effectLst/>
                <a:latin typeface="Arial" panose="020B0604020202020204" pitchFamily="34" charset="0"/>
              </a:rPr>
              <a:t>CWT is also very resistant to the noise in the signal.</a:t>
            </a:r>
          </a:p>
        </p:txBody>
      </p:sp>
      <p:grpSp>
        <p:nvGrpSpPr>
          <p:cNvPr id="5" name="Group 4">
            <a:extLst>
              <a:ext uri="{FF2B5EF4-FFF2-40B4-BE49-F238E27FC236}">
                <a16:creationId xmlns:a16="http://schemas.microsoft.com/office/drawing/2014/main" id="{52D29D8E-CFCD-6494-011D-8CB7F71491C2}"/>
              </a:ext>
            </a:extLst>
          </p:cNvPr>
          <p:cNvGrpSpPr/>
          <p:nvPr/>
        </p:nvGrpSpPr>
        <p:grpSpPr>
          <a:xfrm>
            <a:off x="417443" y="3058752"/>
            <a:ext cx="11400183" cy="3228344"/>
            <a:chOff x="417443" y="3058752"/>
            <a:chExt cx="11400183" cy="3228344"/>
          </a:xfrm>
        </p:grpSpPr>
        <p:pic>
          <p:nvPicPr>
            <p:cNvPr id="2050" name="Picture 2" descr="Analyzing a hyperbolic chirp signal (left) with two components that vary over time in MATLAB. The short-time Fourier transform (center) does not clearly distinguish the instantaneous frequencies, but the continuous wavelet transform (right) accurately captures them">
              <a:extLst>
                <a:ext uri="{FF2B5EF4-FFF2-40B4-BE49-F238E27FC236}">
                  <a16:creationId xmlns:a16="http://schemas.microsoft.com/office/drawing/2014/main" id="{868AF435-47AD-4D09-E07F-88B22F06CB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626" y="3058752"/>
              <a:ext cx="10477500" cy="26193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558053D-33D3-DE0E-AAD7-6030502027C5}"/>
                </a:ext>
              </a:extLst>
            </p:cNvPr>
            <p:cNvSpPr txBox="1"/>
            <p:nvPr/>
          </p:nvSpPr>
          <p:spPr>
            <a:xfrm>
              <a:off x="417443" y="5702321"/>
              <a:ext cx="11400183" cy="584775"/>
            </a:xfrm>
            <a:prstGeom prst="rect">
              <a:avLst/>
            </a:prstGeom>
            <a:noFill/>
          </p:spPr>
          <p:txBody>
            <a:bodyPr wrap="square" rtlCol="0">
              <a:spAutoFit/>
            </a:bodyPr>
            <a:lstStyle/>
            <a:p>
              <a:r>
                <a:rPr lang="en-US" sz="1600" b="0" i="1" dirty="0">
                  <a:effectLst/>
                  <a:latin typeface="Roboto" panose="02000000000000000000" pitchFamily="2" charset="0"/>
                </a:rPr>
                <a:t>Analyzing a hyperbolic chirp signal (left) with two components that vary over time in MATLAB. The short-time Fourier transform (center) does not clearly distinguish the instantaneous frequencies, but the continuous wavelet transform (right) accurately captures them</a:t>
              </a:r>
              <a:endParaRPr lang="en-IN" sz="1600" dirty="0"/>
            </a:p>
          </p:txBody>
        </p:sp>
      </p:grpSp>
    </p:spTree>
    <p:extLst>
      <p:ext uri="{BB962C8B-B14F-4D97-AF65-F5344CB8AC3E}">
        <p14:creationId xmlns:p14="http://schemas.microsoft.com/office/powerpoint/2010/main" val="1672410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TotalTime>
  <Words>806</Words>
  <Application>Microsoft Office PowerPoint</Application>
  <PresentationFormat>Widescreen</PresentationFormat>
  <Paragraphs>55</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Roboto</vt:lpstr>
      <vt:lpstr>Office Theme</vt:lpstr>
      <vt:lpstr>PowerPoint Presentation</vt:lpstr>
      <vt:lpstr>What is Wavelet?</vt:lpstr>
      <vt:lpstr>What is Wavelet Analysis?</vt:lpstr>
      <vt:lpstr>What is Wavelet Analysis?</vt:lpstr>
      <vt:lpstr>PowerPoint Presentation</vt:lpstr>
      <vt:lpstr>Discrete Wavelet Transform (DWT):</vt:lpstr>
      <vt:lpstr>Applications of DWT:</vt:lpstr>
      <vt:lpstr>Continuous Wavelet Transform (CWT):</vt:lpstr>
      <vt:lpstr>Applications of CWT: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Himanish Rajan</dc:creator>
  <cp:lastModifiedBy>Himanish Rajan</cp:lastModifiedBy>
  <cp:revision>10</cp:revision>
  <dcterms:created xsi:type="dcterms:W3CDTF">2023-12-22T10:22:49Z</dcterms:created>
  <dcterms:modified xsi:type="dcterms:W3CDTF">2023-12-31T04:36:28Z</dcterms:modified>
</cp:coreProperties>
</file>