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7081C-93B8-42AF-AA0E-339D28A3CF6B}" type="datetimeFigureOut">
              <a:rPr lang="en-IN" smtClean="0"/>
              <a:t>22-12-2023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F528-A225-4059-B49F-A7695987790F}" type="slidenum">
              <a:rPr lang="en-IN" smtClean="0"/>
              <a:t>‹#›</a:t>
            </a:fld>
            <a:endParaRPr lang="en-IN"/>
          </a:p>
        </p:txBody>
      </p:sp>
    </p:spTree>
    <p:extLst>
      <p:ext uri="{BB962C8B-B14F-4D97-AF65-F5344CB8AC3E}">
        <p14:creationId xmlns:p14="http://schemas.microsoft.com/office/powerpoint/2010/main" val="29748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Reference: https://cdn-images-1.readmedium.com/v2/resize:fit:800/1*Ioee_j_s29XVULQVUN_OmA.png</a:t>
            </a:r>
          </a:p>
        </p:txBody>
      </p:sp>
      <p:sp>
        <p:nvSpPr>
          <p:cNvPr id="4" name="Slide Number Placeholder 3"/>
          <p:cNvSpPr>
            <a:spLocks noGrp="1"/>
          </p:cNvSpPr>
          <p:nvPr>
            <p:ph type="sldNum" sz="quarter" idx="5"/>
          </p:nvPr>
        </p:nvSpPr>
        <p:spPr/>
        <p:txBody>
          <a:bodyPr/>
          <a:lstStyle/>
          <a:p>
            <a:fld id="{9BD7F528-A225-4059-B49F-A7695987790F}" type="slidenum">
              <a:rPr lang="en-IN" smtClean="0"/>
              <a:t>2</a:t>
            </a:fld>
            <a:endParaRPr lang="en-IN"/>
          </a:p>
        </p:txBody>
      </p:sp>
    </p:spTree>
    <p:extLst>
      <p:ext uri="{BB962C8B-B14F-4D97-AF65-F5344CB8AC3E}">
        <p14:creationId xmlns:p14="http://schemas.microsoft.com/office/powerpoint/2010/main" val="127644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https://www.youtube.com/watch?v=jnxqHcObNK4 10:28</a:t>
            </a:r>
            <a:endParaRPr lang="en-IN" dirty="0"/>
          </a:p>
        </p:txBody>
      </p:sp>
      <p:sp>
        <p:nvSpPr>
          <p:cNvPr id="4" name="Slide Number Placeholder 3"/>
          <p:cNvSpPr>
            <a:spLocks noGrp="1"/>
          </p:cNvSpPr>
          <p:nvPr>
            <p:ph type="sldNum" sz="quarter" idx="5"/>
          </p:nvPr>
        </p:nvSpPr>
        <p:spPr/>
        <p:txBody>
          <a:bodyPr/>
          <a:lstStyle/>
          <a:p>
            <a:fld id="{9BD7F528-A225-4059-B49F-A7695987790F}" type="slidenum">
              <a:rPr lang="en-IN" smtClean="0"/>
              <a:t>5</a:t>
            </a:fld>
            <a:endParaRPr lang="en-IN"/>
          </a:p>
        </p:txBody>
      </p:sp>
    </p:spTree>
    <p:extLst>
      <p:ext uri="{BB962C8B-B14F-4D97-AF65-F5344CB8AC3E}">
        <p14:creationId xmlns:p14="http://schemas.microsoft.com/office/powerpoint/2010/main" val="400425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7E57-65A2-1390-3F99-9A22F1CD9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26E10-7780-4718-965F-A764FE005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376916-B092-49F9-6ADC-3062716FFF6D}"/>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07378A22-EAF8-D935-7299-9BBBD8A8E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C62E5-A22A-706B-48A8-3DCD7A1538C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54087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B4D1-E934-40A0-3FA6-B70D30545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863CEC-9D51-3B20-C40C-B508442BF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03C37-C803-B303-E465-6629195D45E0}"/>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E52060BE-6677-7392-571A-4536940C7F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2B2BE-E169-FD3F-6120-076C021E586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44199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47003-F445-D4B5-5674-225B6D95CD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79A5D1-BFEB-D0CF-EAAF-9DF09F9E5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6EFBB-5A1E-43E1-8374-E11DB2058C31}"/>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B291A796-0133-AC78-BC68-C5237D7E9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4AA58-F95B-74AC-2B0D-2B870726C45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41825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3BDF-E065-9E37-4AD0-16D501B062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05C5E-2BAE-75F8-2BEF-A949E86A1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7071D-AD1A-3943-BAFB-9270EEE588FE}"/>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E68AF58C-835C-02CF-6B28-421E0830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9273B-7DED-5111-703C-09BE0BEF37EF}"/>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6974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C3A7-6DE8-5290-7439-463A81CBE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704EF8-785D-4DE6-DB8B-ADCF06BF7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AD269-3499-13F3-0110-1E73DB1F8AA5}"/>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C9BC43DD-21A6-DDF7-49D6-FADD9AC43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11809-5741-4205-499D-69CA94C735A7}"/>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77844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B041-C6CC-601A-F5E6-A6EA799FB1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21915-7554-0A6B-DAA6-A7ED13511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3A9C38-AF0F-7752-B099-5C8BCB5C5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A889B-7C09-DBD5-11F9-537BDC1BBA97}"/>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6" name="Footer Placeholder 5">
            <a:extLst>
              <a:ext uri="{FF2B5EF4-FFF2-40B4-BE49-F238E27FC236}">
                <a16:creationId xmlns:a16="http://schemas.microsoft.com/office/drawing/2014/main" id="{A10AD603-93AA-8426-4315-37E00D9561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EFA4D-98D2-C736-BB9F-02CF127F2FC2}"/>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211906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5835-3B5A-8D88-ACAB-B4F5960E88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F9446-22D9-435C-B909-2069D9E00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7A3FC-63D5-00E7-9E0F-84FCC2D71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72186-EAB0-06D0-72F9-E584B36273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3089D-0683-498F-14E4-CE6AF2D63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5DA9E2-CFA5-8C6E-CD42-7B6D45196532}"/>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8" name="Footer Placeholder 7">
            <a:extLst>
              <a:ext uri="{FF2B5EF4-FFF2-40B4-BE49-F238E27FC236}">
                <a16:creationId xmlns:a16="http://schemas.microsoft.com/office/drawing/2014/main" id="{589F5DFB-E7B7-942D-6FAE-05DAC7B28B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C6A045-85AD-18CC-2503-7675140733D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93395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36E6-3A2A-B117-A9B2-B0004F6908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4C2DAB-EDA7-87AA-BF8E-DD905EF80933}"/>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4" name="Footer Placeholder 3">
            <a:extLst>
              <a:ext uri="{FF2B5EF4-FFF2-40B4-BE49-F238E27FC236}">
                <a16:creationId xmlns:a16="http://schemas.microsoft.com/office/drawing/2014/main" id="{70FA1E0A-24E3-E656-EE34-3CB2411F4F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948C1E-027B-55EB-13CA-E78F2C44EA73}"/>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426696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A87B0-D072-2047-26DE-99AC25BD404C}"/>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3" name="Footer Placeholder 2">
            <a:extLst>
              <a:ext uri="{FF2B5EF4-FFF2-40B4-BE49-F238E27FC236}">
                <a16:creationId xmlns:a16="http://schemas.microsoft.com/office/drawing/2014/main" id="{B333657A-996D-51F8-AE7D-99F3DAE346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9CBAFD-6028-287B-AD37-0424C217FB84}"/>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400099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E8D9-25ED-AFA4-D4B5-204CA6320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5A2E14-1E0C-A4EC-2E94-A1F7D67F7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E4EE17-3E02-A39C-2819-D061B5509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8C8BA-6DCB-4A19-0697-5AA1E42EEFE3}"/>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6" name="Footer Placeholder 5">
            <a:extLst>
              <a:ext uri="{FF2B5EF4-FFF2-40B4-BE49-F238E27FC236}">
                <a16:creationId xmlns:a16="http://schemas.microsoft.com/office/drawing/2014/main" id="{F6A86CCB-43A8-3A75-B9CC-259E863B3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0D3B4-CBAE-AB90-F5F7-A1525F19BA0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51452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C3B9-B9B2-9929-F32D-366B36EC0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E0A49D-1859-3AE1-F638-BF7142B11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59E7FD-4CC0-EC20-F358-1361147F2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20CC7-C425-15CB-B9BB-382F4A50D9ED}"/>
              </a:ext>
            </a:extLst>
          </p:cNvPr>
          <p:cNvSpPr>
            <a:spLocks noGrp="1"/>
          </p:cNvSpPr>
          <p:nvPr>
            <p:ph type="dt" sz="half" idx="10"/>
          </p:nvPr>
        </p:nvSpPr>
        <p:spPr/>
        <p:txBody>
          <a:bodyPr/>
          <a:lstStyle/>
          <a:p>
            <a:fld id="{01B0C272-48CE-4E36-8F11-BC11D38D5ABB}" type="datetimeFigureOut">
              <a:rPr lang="en-IN" smtClean="0"/>
              <a:t>22-12-2023</a:t>
            </a:fld>
            <a:endParaRPr lang="en-IN"/>
          </a:p>
        </p:txBody>
      </p:sp>
      <p:sp>
        <p:nvSpPr>
          <p:cNvPr id="6" name="Footer Placeholder 5">
            <a:extLst>
              <a:ext uri="{FF2B5EF4-FFF2-40B4-BE49-F238E27FC236}">
                <a16:creationId xmlns:a16="http://schemas.microsoft.com/office/drawing/2014/main" id="{B486E72D-D055-7D61-8D94-BB01322FE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94887-A9F5-8C84-E389-078E3475856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73493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832E4-F6EC-AEC4-029D-218B0721F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BE7C92-98D4-0AEC-BCB1-BE4CDEB8F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BAEAB-0EA5-234F-8488-C80243CE8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0C272-48CE-4E36-8F11-BC11D38D5ABB}" type="datetimeFigureOut">
              <a:rPr lang="en-IN" smtClean="0"/>
              <a:t>22-12-2023</a:t>
            </a:fld>
            <a:endParaRPr lang="en-IN"/>
          </a:p>
        </p:txBody>
      </p:sp>
      <p:sp>
        <p:nvSpPr>
          <p:cNvPr id="5" name="Footer Placeholder 4">
            <a:extLst>
              <a:ext uri="{FF2B5EF4-FFF2-40B4-BE49-F238E27FC236}">
                <a16:creationId xmlns:a16="http://schemas.microsoft.com/office/drawing/2014/main" id="{04E420C2-EC62-68B9-FDCF-5723018A1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670762-B0D8-7C70-1154-284DD01C7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6721F-A63B-4D3D-BE86-811805B20A69}" type="slidenum">
              <a:rPr lang="en-IN" smtClean="0"/>
              <a:t>‹#›</a:t>
            </a:fld>
            <a:endParaRPr lang="en-IN"/>
          </a:p>
        </p:txBody>
      </p:sp>
    </p:spTree>
    <p:extLst>
      <p:ext uri="{BB962C8B-B14F-4D97-AF65-F5344CB8AC3E}">
        <p14:creationId xmlns:p14="http://schemas.microsoft.com/office/powerpoint/2010/main" val="1687095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398CB2D-DEA1-3470-550F-7565940FEF5A}"/>
              </a:ext>
            </a:extLst>
          </p:cNvPr>
          <p:cNvGrpSpPr/>
          <p:nvPr/>
        </p:nvGrpSpPr>
        <p:grpSpPr>
          <a:xfrm>
            <a:off x="-78658" y="0"/>
            <a:ext cx="12270658" cy="6858000"/>
            <a:chOff x="0" y="0"/>
            <a:chExt cx="12270658" cy="6858000"/>
          </a:xfrm>
        </p:grpSpPr>
        <p:pic>
          <p:nvPicPr>
            <p:cNvPr id="4" name="Google Shape;84;p1">
              <a:extLst>
                <a:ext uri="{FF2B5EF4-FFF2-40B4-BE49-F238E27FC236}">
                  <a16:creationId xmlns:a16="http://schemas.microsoft.com/office/drawing/2014/main" id="{4ED8663B-DEC8-A033-3C15-5B4C5AA87BB4}"/>
                </a:ext>
              </a:extLst>
            </p:cNvPr>
            <p:cNvPicPr preferRelativeResize="0"/>
            <p:nvPr/>
          </p:nvPicPr>
          <p:blipFill>
            <a:blip r:embed="rId2">
              <a:alphaModFix/>
            </a:blip>
            <a:stretch>
              <a:fillRect/>
            </a:stretch>
          </p:blipFill>
          <p:spPr>
            <a:xfrm>
              <a:off x="0" y="0"/>
              <a:ext cx="12270658" cy="6858000"/>
            </a:xfrm>
            <a:prstGeom prst="rect">
              <a:avLst/>
            </a:prstGeom>
            <a:noFill/>
            <a:ln>
              <a:noFill/>
            </a:ln>
          </p:spPr>
        </p:pic>
        <p:sp>
          <p:nvSpPr>
            <p:cNvPr id="5" name="Google Shape;85;p1">
              <a:extLst>
                <a:ext uri="{FF2B5EF4-FFF2-40B4-BE49-F238E27FC236}">
                  <a16:creationId xmlns:a16="http://schemas.microsoft.com/office/drawing/2014/main" id="{F8EA436E-E4E2-0E32-1520-3BF5871AEC4A}"/>
                </a:ext>
              </a:extLst>
            </p:cNvPr>
            <p:cNvSpPr txBox="1"/>
            <p:nvPr/>
          </p:nvSpPr>
          <p:spPr>
            <a:xfrm>
              <a:off x="7027182" y="5341480"/>
              <a:ext cx="4524600" cy="796800"/>
            </a:xfrm>
            <a:prstGeom prst="rect">
              <a:avLst/>
            </a:prstGeom>
            <a:solidFill>
              <a:srgbClr val="E1BC8A"/>
            </a:solidFill>
            <a:ln>
              <a:noFill/>
            </a:ln>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4200" b="1" dirty="0">
                  <a:solidFill>
                    <a:schemeClr val="dk1"/>
                  </a:solidFill>
                  <a:latin typeface="Calibri"/>
                  <a:ea typeface="Calibri"/>
                  <a:cs typeface="Calibri"/>
                  <a:sym typeface="Calibri"/>
                </a:rPr>
                <a:t>WAVELET ANALYSIS</a:t>
              </a:r>
              <a:endParaRPr sz="4200" b="1"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1307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365125"/>
            <a:ext cx="10515600" cy="707895"/>
          </a:xfrm>
        </p:spPr>
        <p:txBody>
          <a:bodyPr>
            <a:normAutofit/>
          </a:bodyPr>
          <a:lstStyle/>
          <a:p>
            <a:r>
              <a:rPr lang="en-US" sz="4000" b="1" dirty="0"/>
              <a:t>What is Wavelet?</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184989"/>
            <a:ext cx="4853473" cy="5075852"/>
          </a:xfrm>
        </p:spPr>
        <p:txBody>
          <a:bodyPr>
            <a:normAutofit/>
          </a:bodyPr>
          <a:lstStyle/>
          <a:p>
            <a:pPr marL="0" indent="0">
              <a:buNone/>
            </a:pPr>
            <a:r>
              <a:rPr lang="en-US" sz="2400" b="0" i="0" dirty="0">
                <a:solidFill>
                  <a:srgbClr val="242424"/>
                </a:solidFill>
                <a:effectLst/>
                <a:latin typeface="source-serif-pro"/>
              </a:rPr>
              <a:t>A </a:t>
            </a:r>
            <a:r>
              <a:rPr lang="en-US" sz="2400" b="1" i="0" dirty="0">
                <a:solidFill>
                  <a:srgbClr val="242424"/>
                </a:solidFill>
                <a:effectLst/>
                <a:latin typeface="source-serif-pro"/>
              </a:rPr>
              <a:t>Wavelet</a:t>
            </a:r>
            <a:r>
              <a:rPr lang="en-US" sz="2400" b="0" i="0" dirty="0">
                <a:solidFill>
                  <a:srgbClr val="242424"/>
                </a:solidFill>
                <a:effectLst/>
                <a:latin typeface="source-serif-pro"/>
              </a:rPr>
              <a:t> is a </a:t>
            </a:r>
            <a:r>
              <a:rPr lang="en-US" sz="2400" b="1" i="0" dirty="0">
                <a:solidFill>
                  <a:srgbClr val="242424"/>
                </a:solidFill>
                <a:effectLst/>
                <a:latin typeface="source-serif-pro"/>
              </a:rPr>
              <a:t>wave-like oscillation that is localized in time</a:t>
            </a:r>
            <a:r>
              <a:rPr lang="en-US" sz="2400" b="0" i="0" dirty="0">
                <a:solidFill>
                  <a:srgbClr val="242424"/>
                </a:solidFill>
                <a:effectLst/>
                <a:latin typeface="source-serif-pro"/>
              </a:rPr>
              <a:t>, an example is given below.</a:t>
            </a:r>
          </a:p>
          <a:p>
            <a:pPr marL="0" indent="0">
              <a:buNone/>
            </a:pPr>
            <a:r>
              <a:rPr lang="en-US" sz="2400" b="0" i="0" dirty="0">
                <a:solidFill>
                  <a:srgbClr val="242424"/>
                </a:solidFill>
                <a:effectLst/>
                <a:latin typeface="source-serif-pro"/>
              </a:rPr>
              <a:t>Wavelets have two basic properties: scale and location.</a:t>
            </a:r>
          </a:p>
          <a:p>
            <a:pPr marL="0" indent="0">
              <a:buNone/>
            </a:pPr>
            <a:r>
              <a:rPr lang="en-US" sz="2400" b="1" i="0" dirty="0">
                <a:solidFill>
                  <a:srgbClr val="242424"/>
                </a:solidFill>
                <a:effectLst/>
                <a:latin typeface="source-serif-pro"/>
              </a:rPr>
              <a:t>Scale</a:t>
            </a:r>
            <a:r>
              <a:rPr lang="en-US" sz="2400" b="0" i="0" dirty="0">
                <a:solidFill>
                  <a:srgbClr val="242424"/>
                </a:solidFill>
                <a:effectLst/>
                <a:latin typeface="source-serif-pro"/>
              </a:rPr>
              <a:t> (or dilation) defines how “stretched” or “squished” a wavelet is.</a:t>
            </a:r>
          </a:p>
          <a:p>
            <a:pPr marL="0" indent="0">
              <a:buNone/>
            </a:pPr>
            <a:r>
              <a:rPr lang="en-US" sz="2400" b="0" i="0" dirty="0">
                <a:solidFill>
                  <a:srgbClr val="242424"/>
                </a:solidFill>
                <a:effectLst/>
                <a:latin typeface="source-serif-pro"/>
              </a:rPr>
              <a:t>This property is related to frequency as defined for waves.</a:t>
            </a:r>
          </a:p>
          <a:p>
            <a:pPr marL="0" indent="0">
              <a:buNone/>
            </a:pPr>
            <a:r>
              <a:rPr lang="en-US" sz="2400" b="1" i="0" dirty="0">
                <a:solidFill>
                  <a:srgbClr val="242424"/>
                </a:solidFill>
                <a:effectLst/>
                <a:latin typeface="source-serif-pro"/>
              </a:rPr>
              <a:t>Location</a:t>
            </a:r>
            <a:r>
              <a:rPr lang="en-US" sz="2400" b="0" i="0" dirty="0">
                <a:solidFill>
                  <a:srgbClr val="242424"/>
                </a:solidFill>
                <a:effectLst/>
                <a:latin typeface="source-serif-pro"/>
              </a:rPr>
              <a:t> defines where the wavelet is positioned in time (or space).</a:t>
            </a:r>
          </a:p>
        </p:txBody>
      </p:sp>
      <p:pic>
        <p:nvPicPr>
          <p:cNvPr id="1026" name="Picture 2">
            <a:extLst>
              <a:ext uri="{FF2B5EF4-FFF2-40B4-BE49-F238E27FC236}">
                <a16:creationId xmlns:a16="http://schemas.microsoft.com/office/drawing/2014/main" id="{5D4C85AE-B931-C6AB-0C26-AAF6E5AFC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673" y="1828216"/>
            <a:ext cx="5931159"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76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365125"/>
            <a:ext cx="10515600" cy="707895"/>
          </a:xfrm>
        </p:spPr>
        <p:txBody>
          <a:bodyPr>
            <a:normAutofit/>
          </a:bodyPr>
          <a:lstStyle/>
          <a:p>
            <a:r>
              <a:rPr lang="en-US" sz="4000" b="1" dirty="0"/>
              <a:t>What is Wavelet Analysis?</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184988"/>
            <a:ext cx="10515600" cy="4991975"/>
          </a:xfrm>
        </p:spPr>
        <p:txBody>
          <a:bodyPr/>
          <a:lstStyle/>
          <a:p>
            <a:pPr marL="0" indent="0">
              <a:buNone/>
            </a:pPr>
            <a:r>
              <a:rPr lang="en-US" dirty="0">
                <a:solidFill>
                  <a:srgbClr val="242424"/>
                </a:solidFill>
                <a:latin typeface="source-serif-pro"/>
              </a:rPr>
              <a:t>It gives relation between </a:t>
            </a:r>
            <a:r>
              <a:rPr lang="en-US" b="1" dirty="0">
                <a:solidFill>
                  <a:srgbClr val="242424"/>
                </a:solidFill>
                <a:latin typeface="source-serif-pro"/>
              </a:rPr>
              <a:t>Frequency</a:t>
            </a:r>
            <a:r>
              <a:rPr lang="en-US" dirty="0">
                <a:solidFill>
                  <a:srgbClr val="242424"/>
                </a:solidFill>
                <a:latin typeface="source-serif-pro"/>
              </a:rPr>
              <a:t> and </a:t>
            </a:r>
            <a:r>
              <a:rPr lang="en-US" b="1" dirty="0">
                <a:solidFill>
                  <a:srgbClr val="242424"/>
                </a:solidFill>
                <a:latin typeface="source-serif-pro"/>
              </a:rPr>
              <a:t>Time</a:t>
            </a:r>
            <a:r>
              <a:rPr lang="en-US" dirty="0">
                <a:solidFill>
                  <a:srgbClr val="242424"/>
                </a:solidFill>
                <a:latin typeface="source-serif-pro"/>
              </a:rPr>
              <a:t> Domain.</a:t>
            </a:r>
          </a:p>
          <a:p>
            <a:pPr marL="0" indent="0">
              <a:buNone/>
            </a:pPr>
            <a:r>
              <a:rPr lang="en-US" dirty="0">
                <a:solidFill>
                  <a:srgbClr val="242424"/>
                </a:solidFill>
                <a:latin typeface="source-serif-pro"/>
              </a:rPr>
              <a:t>According to Heisenberg uncertainty, frequency and amplitude cannot be measured at the same time.</a:t>
            </a:r>
          </a:p>
          <a:p>
            <a:pPr marL="0" indent="0">
              <a:buNone/>
            </a:pPr>
            <a:r>
              <a:rPr lang="en-US" dirty="0">
                <a:solidFill>
                  <a:srgbClr val="242424"/>
                </a:solidFill>
                <a:latin typeface="source-serif-pro"/>
              </a:rPr>
              <a:t>This implies to Wavelet Analysis as well.</a:t>
            </a:r>
          </a:p>
          <a:p>
            <a:pPr marL="0" indent="0">
              <a:buNone/>
            </a:pPr>
            <a:r>
              <a:rPr lang="en-US" dirty="0">
                <a:solidFill>
                  <a:srgbClr val="242424"/>
                </a:solidFill>
                <a:latin typeface="source-serif-pro"/>
              </a:rPr>
              <a:t>At lower frequency, error in time is wide and in frequency is narrow.</a:t>
            </a:r>
          </a:p>
          <a:p>
            <a:pPr marL="0" indent="0">
              <a:buNone/>
            </a:pPr>
            <a:r>
              <a:rPr lang="en-US" dirty="0">
                <a:solidFill>
                  <a:srgbClr val="242424"/>
                </a:solidFill>
                <a:latin typeface="source-serif-pro"/>
              </a:rPr>
              <a:t>At higher time, error in frequency is wide and in time is narrow.</a:t>
            </a:r>
          </a:p>
          <a:p>
            <a:pPr marL="0" indent="0">
              <a:buNone/>
            </a:pPr>
            <a:r>
              <a:rPr lang="en-US" dirty="0">
                <a:solidFill>
                  <a:srgbClr val="242424"/>
                </a:solidFill>
                <a:latin typeface="source-serif-pro"/>
              </a:rPr>
              <a:t>This practically makes sense, because we need the exact time measure of higher frequency (especially for sounds) and lower frequency waves doesn’t matter at all and they can be present throughout audio wave (like noise).</a:t>
            </a:r>
            <a:endParaRPr lang="en-IN" dirty="0"/>
          </a:p>
        </p:txBody>
      </p:sp>
    </p:spTree>
    <p:extLst>
      <p:ext uri="{BB962C8B-B14F-4D97-AF65-F5344CB8AC3E}">
        <p14:creationId xmlns:p14="http://schemas.microsoft.com/office/powerpoint/2010/main" val="64673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365125"/>
            <a:ext cx="10515600" cy="707895"/>
          </a:xfrm>
        </p:spPr>
        <p:txBody>
          <a:bodyPr>
            <a:normAutofit/>
          </a:bodyPr>
          <a:lstStyle/>
          <a:p>
            <a:r>
              <a:rPr lang="en-US" sz="4000" b="1" dirty="0"/>
              <a:t>What is Wavelet Analysis?</a:t>
            </a:r>
            <a:endParaRPr lang="en-IN" sz="40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184988"/>
                <a:ext cx="10515600" cy="4991975"/>
              </a:xfrm>
            </p:spPr>
            <p:txBody>
              <a:bodyPr>
                <a:normAutofit lnSpcReduction="10000"/>
              </a:bodyPr>
              <a:lstStyle/>
              <a:p>
                <a:pPr marL="0" indent="0">
                  <a:buNone/>
                </a:pPr>
                <a:r>
                  <a:rPr lang="en-US" dirty="0"/>
                  <a:t>It is basically measure the amount of similarity between a wavelet with another continuous/discrete wave. (Inner Product)</a:t>
                </a:r>
              </a:p>
              <a:p>
                <a:r>
                  <a:rPr lang="en-US" dirty="0"/>
                  <a:t>Integral Wavelet Transform is given by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𝑊</m:t>
                          </m:r>
                        </m:e>
                        <m:sub>
                          <m:r>
                            <a:rPr lang="en-US" i="1" smtClean="0">
                              <a:latin typeface="Cambria Math" panose="02040503050406030204" pitchFamily="18" charset="0"/>
                              <a:ea typeface="Cambria Math" panose="02040503050406030204" pitchFamily="18" charset="0"/>
                            </a:rPr>
                            <m:t>𝜓</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𝑎</m:t>
                              </m:r>
                            </m:e>
                          </m:rad>
                        </m:den>
                      </m:f>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num>
                                    <m:den>
                                      <m:r>
                                        <a:rPr lang="en-US" i="1">
                                          <a:latin typeface="Cambria Math" panose="02040503050406030204" pitchFamily="18" charset="0"/>
                                          <a:ea typeface="Cambria Math" panose="02040503050406030204" pitchFamily="18" charset="0"/>
                                        </a:rPr>
                                        <m:t>𝑎</m:t>
                                      </m:r>
                                    </m:den>
                                  </m:f>
                                </m:e>
                              </m:d>
                            </m:e>
                          </m:acc>
                        </m:e>
                      </m:nary>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𝑑𝑥</m:t>
                      </m:r>
                    </m:oMath>
                  </m:oMathPara>
                </a14:m>
                <a:endParaRPr lang="en-US" dirty="0"/>
              </a:p>
              <a:p>
                <a:pPr marL="0" indent="0">
                  <a:buNone/>
                </a:pPr>
                <a:r>
                  <a:rPr lang="en-US" dirty="0"/>
                  <a:t>The coefficients a and b refers to</a:t>
                </a:r>
              </a:p>
              <a:p>
                <a:pPr marL="0" indent="0">
                  <a:buNone/>
                </a:pPr>
                <a:r>
                  <a:rPr lang="en-US" dirty="0"/>
                  <a:t>	a = dyadic/binary dilation</a:t>
                </a:r>
              </a:p>
              <a:p>
                <a:pPr marL="0" indent="0">
                  <a:buNone/>
                </a:pPr>
                <a:r>
                  <a:rPr lang="en-US" dirty="0"/>
                  <a:t>	b = binary/dyadic position</a:t>
                </a:r>
              </a:p>
              <a:p>
                <a:pPr marL="0" indent="0">
                  <a:buNone/>
                </a:pPr>
                <a:r>
                  <a:rPr lang="en-US" dirty="0"/>
                  <a:t>		where, a – corresponds to dilation and</a:t>
                </a:r>
              </a:p>
              <a:p>
                <a:pPr marL="0" indent="0">
                  <a:buNone/>
                </a:pPr>
                <a:r>
                  <a:rPr lang="en-US" dirty="0"/>
                  <a:t>			  b – corresponds to translation	</a:t>
                </a:r>
              </a:p>
              <a:p>
                <a:pPr marL="0" indent="0">
                  <a:buNone/>
                </a:pPr>
                <a:endParaRPr lang="en-IN" dirty="0"/>
              </a:p>
            </p:txBody>
          </p:sp>
        </mc:Choice>
        <mc:Fallback>
          <p:sp>
            <p:nvSpPr>
              <p:cNvPr id="3" name="Content Placeholder 2">
                <a:extLst>
                  <a:ext uri="{FF2B5EF4-FFF2-40B4-BE49-F238E27FC236}">
                    <a16:creationId xmlns:a16="http://schemas.microsoft.com/office/drawing/2014/main" id="{4D7AEBB3-55EA-C6E3-884E-48959C42C5A4}"/>
                  </a:ext>
                </a:extLst>
              </p:cNvPr>
              <p:cNvSpPr>
                <a:spLocks noGrp="1" noRot="1" noChangeAspect="1" noMove="1" noResize="1" noEditPoints="1" noAdjustHandles="1" noChangeArrowheads="1" noChangeShapeType="1" noTextEdit="1"/>
              </p:cNvSpPr>
              <p:nvPr>
                <p:ph idx="1"/>
              </p:nvPr>
            </p:nvSpPr>
            <p:spPr>
              <a:xfrm>
                <a:off x="838200" y="1184988"/>
                <a:ext cx="10515600" cy="4991975"/>
              </a:xfrm>
              <a:blipFill>
                <a:blip r:embed="rId2"/>
                <a:stretch>
                  <a:fillRect l="-1217" t="-2686" r="-870"/>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1D75320C-F14B-1150-8520-F1B3E7A90696}"/>
              </a:ext>
            </a:extLst>
          </p:cNvPr>
          <p:cNvSpPr txBox="1"/>
          <p:nvPr/>
        </p:nvSpPr>
        <p:spPr>
          <a:xfrm>
            <a:off x="10461522" y="496371"/>
            <a:ext cx="1333507" cy="369332"/>
          </a:xfrm>
          <a:prstGeom prst="rect">
            <a:avLst/>
          </a:prstGeom>
          <a:noFill/>
        </p:spPr>
        <p:txBody>
          <a:bodyPr wrap="none" rtlCol="0">
            <a:spAutoFit/>
          </a:bodyPr>
          <a:lstStyle/>
          <a:p>
            <a:r>
              <a:rPr lang="en-US" dirty="0"/>
              <a:t>Continued…</a:t>
            </a:r>
            <a:endParaRPr lang="en-IN" dirty="0"/>
          </a:p>
        </p:txBody>
      </p:sp>
      <p:sp>
        <p:nvSpPr>
          <p:cNvPr id="6" name="AutoShape 3" descr="\left[W_\psi f\right](a, b) = \frac{1}{\sqrt{|a|}} \int_{-\infty}^\infty \overline{\psi\left(\frac{x-b}{a}\right)}f(x)dx\,">
            <a:extLst>
              <a:ext uri="{FF2B5EF4-FFF2-40B4-BE49-F238E27FC236}">
                <a16:creationId xmlns:a16="http://schemas.microsoft.com/office/drawing/2014/main" id="{73FA8B8E-5E1A-51E2-CCF3-EE3AF5385EB3}"/>
              </a:ext>
            </a:extLst>
          </p:cNvPr>
          <p:cNvSpPr>
            <a:spLocks noChangeAspect="1" noChangeArrowheads="1"/>
          </p:cNvSpPr>
          <p:nvPr/>
        </p:nvSpPr>
        <p:spPr bwMode="auto">
          <a:xfrm>
            <a:off x="196850" y="-198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2920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66D058-1083-77EC-ED6A-31F021E024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707886"/>
            <a:ext cx="12192000" cy="6150114"/>
          </a:xfrm>
        </p:spPr>
      </p:pic>
      <p:sp>
        <p:nvSpPr>
          <p:cNvPr id="8" name="TextBox 7">
            <a:extLst>
              <a:ext uri="{FF2B5EF4-FFF2-40B4-BE49-F238E27FC236}">
                <a16:creationId xmlns:a16="http://schemas.microsoft.com/office/drawing/2014/main" id="{BF587D11-AC8D-9331-F7C2-06F7040EFEB2}"/>
              </a:ext>
            </a:extLst>
          </p:cNvPr>
          <p:cNvSpPr txBox="1"/>
          <p:nvPr/>
        </p:nvSpPr>
        <p:spPr>
          <a:xfrm>
            <a:off x="0" y="0"/>
            <a:ext cx="12192000" cy="707886"/>
          </a:xfrm>
          <a:prstGeom prst="rect">
            <a:avLst/>
          </a:prstGeom>
          <a:solidFill>
            <a:schemeClr val="tx1"/>
          </a:solidFill>
        </p:spPr>
        <p:txBody>
          <a:bodyPr wrap="square" rtlCol="0">
            <a:spAutoFit/>
          </a:bodyPr>
          <a:lstStyle/>
          <a:p>
            <a:r>
              <a:rPr lang="en-US" sz="4000" dirty="0">
                <a:solidFill>
                  <a:schemeClr val="bg1"/>
                </a:solidFill>
              </a:rPr>
              <a:t>Types of Wavelets:</a:t>
            </a:r>
            <a:endParaRPr lang="en-IN" sz="4000" dirty="0">
              <a:solidFill>
                <a:schemeClr val="bg1"/>
              </a:solidFill>
            </a:endParaRPr>
          </a:p>
        </p:txBody>
      </p:sp>
    </p:spTree>
    <p:extLst>
      <p:ext uri="{BB962C8B-B14F-4D97-AF65-F5344CB8AC3E}">
        <p14:creationId xmlns:p14="http://schemas.microsoft.com/office/powerpoint/2010/main" val="4265385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320</Words>
  <Application>Microsoft Office PowerPoint</Application>
  <PresentationFormat>Widescreen</PresentationFormat>
  <Paragraphs>29</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source-serif-pro</vt:lpstr>
      <vt:lpstr>Office Theme</vt:lpstr>
      <vt:lpstr>PowerPoint Presentation</vt:lpstr>
      <vt:lpstr>What is Wavelet?</vt:lpstr>
      <vt:lpstr>What is Wavelet Analysis?</vt:lpstr>
      <vt:lpstr>What is Wavelet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Himanish Rajan</dc:creator>
  <cp:lastModifiedBy>Himanish Rajan</cp:lastModifiedBy>
  <cp:revision>4</cp:revision>
  <dcterms:created xsi:type="dcterms:W3CDTF">2023-12-22T10:22:49Z</dcterms:created>
  <dcterms:modified xsi:type="dcterms:W3CDTF">2023-12-22T15:54:36Z</dcterms:modified>
</cp:coreProperties>
</file>