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0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9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17A4-3277-4DA1-8203-626B1179662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kaggle-allst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Allstate Purchase Prediction Challenge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Kevin Markham</a:t>
            </a:r>
          </a:p>
          <a:p>
            <a:r>
              <a:rPr lang="en-US" dirty="0" smtClean="0"/>
              <a:t>May 19, 2014</a:t>
            </a:r>
          </a:p>
          <a:p>
            <a:endParaRPr lang="en-US" dirty="0"/>
          </a:p>
          <a:p>
            <a:r>
              <a:rPr lang="en-US" dirty="0" smtClean="0"/>
              <a:t>Class Project: General Assembly Data Science 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the </a:t>
            </a:r>
            <a:r>
              <a:rPr lang="en-US" dirty="0" smtClean="0"/>
              <a:t>rescue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Customer data</a:t>
            </a:r>
          </a:p>
          <a:p>
            <a:pPr lvl="1"/>
            <a:r>
              <a:rPr lang="en-US" dirty="0" smtClean="0"/>
              <a:t>State, location ID, group size, homeowner?, married?, risk factor, oldest person covered, youngest person covered, years covered by previous issuer, previous C option</a:t>
            </a:r>
          </a:p>
          <a:p>
            <a:r>
              <a:rPr lang="en-US" dirty="0" smtClean="0"/>
              <a:t>Car data</a:t>
            </a:r>
          </a:p>
          <a:p>
            <a:pPr lvl="1"/>
            <a:r>
              <a:rPr lang="en-US" dirty="0" smtClean="0"/>
              <a:t>Age, value</a:t>
            </a:r>
          </a:p>
          <a:p>
            <a:r>
              <a:rPr lang="en-US" dirty="0" smtClean="0"/>
              <a:t>Additional quote data</a:t>
            </a:r>
          </a:p>
          <a:p>
            <a:pPr lvl="1"/>
            <a:r>
              <a:rPr lang="en-US" dirty="0" smtClean="0"/>
              <a:t>Day, time, cost</a:t>
            </a:r>
          </a:p>
        </p:txBody>
      </p:sp>
    </p:spTree>
    <p:extLst>
      <p:ext uri="{BB962C8B-B14F-4D97-AF65-F5344CB8AC3E}">
        <p14:creationId xmlns:p14="http://schemas.microsoft.com/office/powerpoint/2010/main" val="41686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2,304 </a:t>
            </a:r>
            <a:r>
              <a:rPr lang="en-US" b="1" dirty="0" smtClean="0"/>
              <a:t>possible</a:t>
            </a:r>
            <a:r>
              <a:rPr lang="en-US" dirty="0" smtClean="0"/>
              <a:t> option combinations, but perhaps only a small subset are ever actually purchased?</a:t>
            </a:r>
          </a:p>
          <a:p>
            <a:r>
              <a:rPr lang="en-US" dirty="0" smtClean="0"/>
              <a:t>Nope:</a:t>
            </a:r>
          </a:p>
          <a:p>
            <a:pPr lvl="1"/>
            <a:r>
              <a:rPr lang="en-US" dirty="0" smtClean="0"/>
              <a:t>1,878 unique combinations appear in training or test data</a:t>
            </a:r>
          </a:p>
          <a:p>
            <a:pPr lvl="1"/>
            <a:r>
              <a:rPr lang="en-US" dirty="0" smtClean="0"/>
              <a:t>1,522 unique combinations are purchased in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The more quotes you have for a customer, the better the naïve strategy will work.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04655"/>
            <a:ext cx="7162800" cy="3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3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Test set has been significantly truncated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399"/>
            <a:ext cx="6406389" cy="41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3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Behavior can vary based upon time of day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6393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3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Option selections affect other options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03710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 based on option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naïve approach to make the “baseline” predictions</a:t>
            </a:r>
          </a:p>
          <a:p>
            <a:r>
              <a:rPr lang="en-US" dirty="0" smtClean="0"/>
              <a:t>Create a list of “rules” about pairs of </a:t>
            </a:r>
            <a:r>
              <a:rPr lang="en-US" dirty="0" smtClean="0"/>
              <a:t>options, and use these rules to “fix” the baseline predictions</a:t>
            </a:r>
            <a:endParaRPr lang="en-US" dirty="0" smtClean="0"/>
          </a:p>
          <a:p>
            <a:pPr lvl="1"/>
            <a:r>
              <a:rPr lang="en-US" dirty="0" smtClean="0"/>
              <a:t>Example: If C=3 or C=4, choose D=3</a:t>
            </a:r>
          </a:p>
          <a:p>
            <a:r>
              <a:rPr lang="en-US" dirty="0" smtClean="0"/>
              <a:t>Result</a:t>
            </a:r>
            <a:r>
              <a:rPr lang="en-US" dirty="0" smtClean="0"/>
              <a:t>: Worse than naïve approach!</a:t>
            </a:r>
          </a:p>
        </p:txBody>
      </p:sp>
    </p:spTree>
    <p:extLst>
      <p:ext uri="{BB962C8B-B14F-4D97-AF65-F5344CB8AC3E}">
        <p14:creationId xmlns:p14="http://schemas.microsoft.com/office/powerpoint/2010/main" val="35501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didn’t this approach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“rules” are based on strong </a:t>
            </a:r>
            <a:r>
              <a:rPr lang="en-US" b="1" dirty="0" smtClean="0"/>
              <a:t>patterns</a:t>
            </a:r>
            <a:r>
              <a:rPr lang="en-US" dirty="0" smtClean="0"/>
              <a:t> in the data, but patterns are not always correct</a:t>
            </a:r>
          </a:p>
          <a:p>
            <a:r>
              <a:rPr lang="en-US" dirty="0" smtClean="0"/>
              <a:t>You don’t know how many of the 7 options need to be changed from the baseline</a:t>
            </a:r>
          </a:p>
          <a:p>
            <a:r>
              <a:rPr lang="en-US" dirty="0" smtClean="0"/>
              <a:t>Key insight: There is a </a:t>
            </a:r>
            <a:r>
              <a:rPr lang="en-US" b="1" dirty="0" smtClean="0"/>
              <a:t>huge risk</a:t>
            </a:r>
            <a:r>
              <a:rPr lang="en-US" dirty="0" smtClean="0"/>
              <a:t> when changing any baseline prediction:</a:t>
            </a:r>
          </a:p>
          <a:p>
            <a:pPr lvl="1"/>
            <a:r>
              <a:rPr lang="en-US" dirty="0" smtClean="0"/>
              <a:t>There is a 53.793% chance you will “break” a prediction that is already correct.</a:t>
            </a:r>
          </a:p>
          <a:p>
            <a:pPr lvl="1"/>
            <a:r>
              <a:rPr lang="en-US" dirty="0" smtClean="0"/>
              <a:t>Balance that against the 0.043% chance that you will change an incorrect prediction to be 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strategy</a:t>
            </a:r>
            <a:r>
              <a:rPr lang="en-US" dirty="0" smtClean="0"/>
              <a:t>: Model stacking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dirty="0" smtClean="0"/>
              <a:t>very</a:t>
            </a:r>
            <a:r>
              <a:rPr lang="en-US" dirty="0" smtClean="0"/>
              <a:t> important to only change a baseline prediction if you’re sure it’s wrong.</a:t>
            </a:r>
          </a:p>
          <a:p>
            <a:r>
              <a:rPr lang="en-US" dirty="0" smtClean="0"/>
              <a:t>Use a “stacked model” approach:</a:t>
            </a:r>
          </a:p>
          <a:p>
            <a:pPr lvl="1"/>
            <a:r>
              <a:rPr lang="en-US" dirty="0" smtClean="0"/>
              <a:t>First, predict which customers are likely to change options after their final quote.</a:t>
            </a:r>
          </a:p>
          <a:p>
            <a:pPr lvl="1"/>
            <a:r>
              <a:rPr lang="en-US" dirty="0" smtClean="0"/>
              <a:t>Then, fix the baseline predictions </a:t>
            </a:r>
            <a:r>
              <a:rPr lang="en-US" b="1" dirty="0" smtClean="0"/>
              <a:t>only for those customers.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24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Predict who will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Model with logistic regression, random forests</a:t>
            </a:r>
          </a:p>
          <a:p>
            <a:r>
              <a:rPr lang="en-US" dirty="0" smtClean="0"/>
              <a:t>Evaluate using ROC curve</a:t>
            </a:r>
          </a:p>
          <a:p>
            <a:pPr lvl="1"/>
            <a:r>
              <a:rPr lang="en-US" dirty="0" smtClean="0"/>
              <a:t>Reference ROC curve (left) vs. my curve (right)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26955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5200"/>
            <a:ext cx="2886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0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</a:t>
            </a:r>
            <a:r>
              <a:rPr lang="en-US" dirty="0" smtClean="0"/>
              <a:t>competition goal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is this difficult?</a:t>
            </a:r>
          </a:p>
          <a:p>
            <a:r>
              <a:rPr lang="en-US" dirty="0" smtClean="0"/>
              <a:t>What data do we have?</a:t>
            </a:r>
          </a:p>
          <a:p>
            <a:r>
              <a:rPr lang="en-US" dirty="0" smtClean="0"/>
              <a:t>What can we learn from the data?</a:t>
            </a:r>
          </a:p>
          <a:p>
            <a:r>
              <a:rPr lang="en-US" dirty="0" smtClean="0"/>
              <a:t>Can machine learning help?</a:t>
            </a:r>
          </a:p>
          <a:p>
            <a:r>
              <a:rPr lang="en-US" dirty="0" smtClean="0"/>
              <a:t>What worked?</a:t>
            </a:r>
          </a:p>
          <a:p>
            <a:r>
              <a:rPr lang="en-US" dirty="0" smtClean="0"/>
              <a:t>What did I learn?</a:t>
            </a:r>
          </a:p>
          <a:p>
            <a:r>
              <a:rPr lang="en-US" dirty="0" smtClean="0"/>
              <a:t>Most importantly: Did I profit? ($25K prize!)</a:t>
            </a:r>
          </a:p>
        </p:txBody>
      </p:sp>
    </p:spTree>
    <p:extLst>
      <p:ext uri="{BB962C8B-B14F-4D97-AF65-F5344CB8AC3E}">
        <p14:creationId xmlns:p14="http://schemas.microsoft.com/office/powerpoint/2010/main" val="10110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engineering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features by transforming or combining existing features</a:t>
            </a:r>
          </a:p>
          <a:p>
            <a:r>
              <a:rPr lang="en-US" dirty="0" smtClean="0"/>
              <a:t>Perhaps less noisy than the raw features (and less likely to </a:t>
            </a:r>
            <a:r>
              <a:rPr lang="en-US" dirty="0" err="1" smtClean="0"/>
              <a:t>overfit</a:t>
            </a:r>
            <a:r>
              <a:rPr lang="en-US" dirty="0" smtClean="0"/>
              <a:t> the training data?)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“family” (yes/no): married, group size &gt; 2, youngest covered individual &lt; 25 years old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timeofday</a:t>
            </a:r>
            <a:r>
              <a:rPr lang="en-US" dirty="0" smtClean="0"/>
              <a:t>” (day/evening/night): 6am-3pm, 4pm-6pm, 7pm-5am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stategroup</a:t>
            </a:r>
            <a:r>
              <a:rPr lang="en-US" dirty="0" smtClean="0"/>
              <a:t>”: cluster states based upon observed likelihood of changing from last quote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629400" cy="36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“stability”: calculation of how much a customer changed their plan options during the quoting process (low stability = more likely to change?)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planfreq</a:t>
            </a:r>
            <a:r>
              <a:rPr lang="en-US" dirty="0" smtClean="0"/>
              <a:t>”: calculated frequency with which a given plan appears in the data (low </a:t>
            </a:r>
            <a:r>
              <a:rPr lang="en-US" dirty="0" err="1" smtClean="0"/>
              <a:t>planfreq</a:t>
            </a:r>
            <a:r>
              <a:rPr lang="en-US" dirty="0" smtClean="0"/>
              <a:t> = more likely to change?)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1 (</a:t>
            </a:r>
            <a:r>
              <a:rPr lang="en-US" dirty="0" err="1" smtClean="0"/>
              <a:t>redux</a:t>
            </a:r>
            <a:r>
              <a:rPr lang="en-US" dirty="0" smtClean="0"/>
              <a:t>): </a:t>
            </a:r>
            <a:r>
              <a:rPr lang="en-US" dirty="0" smtClean="0"/>
              <a:t>Predict who will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Redo model, except with new features!</a:t>
            </a:r>
          </a:p>
          <a:p>
            <a:r>
              <a:rPr lang="en-US" dirty="0" smtClean="0"/>
              <a:t>Evaluate using ROC curve</a:t>
            </a:r>
          </a:p>
          <a:p>
            <a:pPr lvl="1"/>
            <a:r>
              <a:rPr lang="en-US" dirty="0" smtClean="0"/>
              <a:t>My old curve (left) vs. my new curve (right)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2886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48050"/>
            <a:ext cx="29337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7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</a:t>
            </a:r>
            <a:r>
              <a:rPr lang="en-US" dirty="0" smtClean="0"/>
              <a:t>strategy: Precision not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insight: When predicting which customers will change, it’s much more important to optimize for </a:t>
            </a:r>
            <a:r>
              <a:rPr lang="en-US" b="1" dirty="0" smtClean="0"/>
              <a:t>precision</a:t>
            </a:r>
            <a:r>
              <a:rPr lang="en-US" dirty="0" smtClean="0"/>
              <a:t> than </a:t>
            </a:r>
            <a:r>
              <a:rPr lang="en-US" b="1" dirty="0" smtClean="0"/>
              <a:t>accuracy</a:t>
            </a:r>
          </a:p>
          <a:p>
            <a:pPr lvl="1"/>
            <a:r>
              <a:rPr lang="en-US" dirty="0" smtClean="0"/>
              <a:t>Thus: </a:t>
            </a:r>
            <a:r>
              <a:rPr lang="en-US" dirty="0" smtClean="0"/>
              <a:t>minimize false positives by setting a high probability threshold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test </a:t>
            </a:r>
            <a:r>
              <a:rPr lang="en-US" dirty="0" smtClean="0"/>
              <a:t>set, about </a:t>
            </a:r>
            <a:r>
              <a:rPr lang="en-US" dirty="0" smtClean="0"/>
              <a:t>25,000 customers will change </a:t>
            </a:r>
            <a:r>
              <a:rPr lang="en-US" dirty="0" smtClean="0"/>
              <a:t>options after their final </a:t>
            </a:r>
            <a:r>
              <a:rPr lang="en-US" dirty="0" smtClean="0"/>
              <a:t>quote</a:t>
            </a:r>
          </a:p>
          <a:p>
            <a:pPr lvl="1"/>
            <a:r>
              <a:rPr lang="en-US" dirty="0" smtClean="0"/>
              <a:t>Don’t try to find all 25,000; instead find 100 customers you are sure will change (and fix their baseline predictions)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for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cross-validation framework to predict the test set precision </a:t>
            </a:r>
            <a:r>
              <a:rPr lang="en-US" dirty="0" smtClean="0"/>
              <a:t>of </a:t>
            </a:r>
            <a:r>
              <a:rPr lang="en-US" dirty="0" smtClean="0"/>
              <a:t>my model</a:t>
            </a:r>
          </a:p>
          <a:p>
            <a:r>
              <a:rPr lang="en-US" dirty="0" smtClean="0"/>
              <a:t>Tuned the probability threshold for predicting change to </a:t>
            </a:r>
            <a:r>
              <a:rPr lang="en-US" dirty="0" smtClean="0"/>
              <a:t>0.85 (rather than 0.50)</a:t>
            </a:r>
            <a:endParaRPr lang="en-US" dirty="0" smtClean="0"/>
          </a:p>
          <a:p>
            <a:pPr lvl="1"/>
            <a:r>
              <a:rPr lang="en-US" dirty="0" smtClean="0"/>
              <a:t>Obtained 91% cross-validated precision on training set</a:t>
            </a:r>
          </a:p>
          <a:p>
            <a:pPr lvl="1"/>
            <a:r>
              <a:rPr lang="en-US" dirty="0" smtClean="0"/>
              <a:t>Also validated (somewhat) on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Predict new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 Build a single model to predict the entire combination of 7 options at once</a:t>
            </a:r>
          </a:p>
          <a:p>
            <a:r>
              <a:rPr lang="en-US" dirty="0" smtClean="0"/>
              <a:t>Option 2: Build 7 models to predict each option one at a time, and then combine the results</a:t>
            </a:r>
          </a:p>
          <a:p>
            <a:pPr lvl="1"/>
            <a:r>
              <a:rPr lang="en-US" dirty="0" smtClean="0"/>
              <a:t>Chose this option, and used random forests and single-hidden-layer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prediction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for the 7-model approach to produce a correct combination of options at least 50% of the time, each model needs to be at least </a:t>
            </a:r>
            <a:r>
              <a:rPr lang="en-US" b="1" dirty="0" smtClean="0"/>
              <a:t>90% accurate</a:t>
            </a:r>
            <a:r>
              <a:rPr lang="en-US" dirty="0" smtClean="0"/>
              <a:t> (since 0.90^7 = 0.50)</a:t>
            </a:r>
          </a:p>
          <a:p>
            <a:r>
              <a:rPr lang="en-US" dirty="0" smtClean="0"/>
              <a:t>Instead, models performed with </a:t>
            </a:r>
            <a:r>
              <a:rPr lang="en-US" b="1" dirty="0" smtClean="0"/>
              <a:t>60-80% accuracy</a:t>
            </a:r>
            <a:r>
              <a:rPr lang="en-US" dirty="0" smtClean="0"/>
              <a:t> and thus rarely predicted a completely correct combination of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plan: Human learning!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Chose 9 customers in test set that had a very high probability of change</a:t>
            </a:r>
          </a:p>
          <a:p>
            <a:r>
              <a:rPr lang="en-US" dirty="0" smtClean="0"/>
              <a:t>Revise option combinations </a:t>
            </a:r>
            <a:r>
              <a:rPr lang="en-US" b="1" dirty="0" smtClean="0"/>
              <a:t>by hand</a:t>
            </a:r>
            <a:r>
              <a:rPr lang="en-US" dirty="0" smtClean="0"/>
              <a:t> using </a:t>
            </a:r>
            <a:r>
              <a:rPr lang="en-US" dirty="0" smtClean="0"/>
              <a:t>my </a:t>
            </a:r>
            <a:r>
              <a:rPr lang="en-US" dirty="0" smtClean="0"/>
              <a:t>list of “rules” about unlikely </a:t>
            </a:r>
            <a:r>
              <a:rPr lang="en-US" dirty="0" smtClean="0"/>
              <a:t>combinations</a:t>
            </a:r>
            <a:endParaRPr lang="en-US" dirty="0" smtClean="0"/>
          </a:p>
          <a:p>
            <a:pPr lvl="1"/>
            <a:r>
              <a:rPr lang="en-US" dirty="0" smtClean="0"/>
              <a:t>Example: If C=3 or C=4, choose D=3</a:t>
            </a:r>
          </a:p>
          <a:p>
            <a:r>
              <a:rPr lang="en-US" dirty="0" smtClean="0"/>
              <a:t>Completely non-scalable, but perhaps generates more nuanced predictions?</a:t>
            </a:r>
          </a:p>
          <a:p>
            <a:r>
              <a:rPr lang="en-US" dirty="0" smtClean="0"/>
              <a:t>Result: No </a:t>
            </a:r>
            <a:r>
              <a:rPr lang="en-US" dirty="0" smtClean="0"/>
              <a:t>improvement over the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strategy: Locate unlikely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Based on a tip from the </a:t>
            </a:r>
            <a:r>
              <a:rPr lang="en-US" dirty="0" err="1" smtClean="0"/>
              <a:t>Kaggle</a:t>
            </a:r>
            <a:r>
              <a:rPr lang="en-US" dirty="0" smtClean="0"/>
              <a:t> forums:</a:t>
            </a:r>
          </a:p>
          <a:p>
            <a:pPr lvl="1"/>
            <a:r>
              <a:rPr lang="en-US" dirty="0" smtClean="0"/>
              <a:t>Locate plans (combinations of all 7 options) that were “rarely” purchased</a:t>
            </a:r>
          </a:p>
          <a:p>
            <a:pPr lvl="1"/>
            <a:r>
              <a:rPr lang="en-US" dirty="0" smtClean="0"/>
              <a:t>If those plans were predicted by the baseline approach, replace them with “more likely” alternatives</a:t>
            </a:r>
          </a:p>
          <a:p>
            <a:r>
              <a:rPr lang="en-US" dirty="0" smtClean="0"/>
              <a:t>These are probably combinations of options that “don’t make sense” to most people</a:t>
            </a:r>
          </a:p>
          <a:p>
            <a:r>
              <a:rPr lang="en-US" dirty="0" smtClean="0"/>
              <a:t>Note: This </a:t>
            </a:r>
            <a:r>
              <a:rPr lang="en-US" dirty="0" smtClean="0"/>
              <a:t>approach ignores all customer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smtClean="0"/>
              <a:t>competition goal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competition run by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 smtClean="0"/>
              <a:t>“Machine learning” = computers learning patterns from data</a:t>
            </a:r>
          </a:p>
          <a:p>
            <a:r>
              <a:rPr lang="en-US" dirty="0" smtClean="0"/>
              <a:t>Sponsored by Allstate (insurance company)</a:t>
            </a:r>
          </a:p>
          <a:p>
            <a:r>
              <a:rPr lang="en-US" dirty="0" smtClean="0"/>
              <a:t>Goal: Predict which car insurance options a customer will 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Locating and replacing unlikely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Determine which plans are “unlikely”</a:t>
            </a:r>
            <a:endParaRPr lang="en-US" dirty="0" smtClean="0"/>
          </a:p>
          <a:p>
            <a:pPr lvl="1"/>
            <a:r>
              <a:rPr lang="en-US" dirty="0" smtClean="0"/>
              <a:t>Calculate </a:t>
            </a:r>
            <a:r>
              <a:rPr lang="en-US" b="1" dirty="0" smtClean="0"/>
              <a:t>view </a:t>
            </a:r>
            <a:r>
              <a:rPr lang="en-US" b="1" dirty="0" smtClean="0"/>
              <a:t>count</a:t>
            </a:r>
            <a:r>
              <a:rPr lang="en-US" dirty="0" smtClean="0"/>
              <a:t> and </a:t>
            </a:r>
            <a:r>
              <a:rPr lang="en-US" b="1" dirty="0" smtClean="0"/>
              <a:t>purchase </a:t>
            </a:r>
            <a:r>
              <a:rPr lang="en-US" b="1" dirty="0" smtClean="0"/>
              <a:t>likelihood</a:t>
            </a:r>
            <a:r>
              <a:rPr lang="en-US" dirty="0"/>
              <a:t> </a:t>
            </a:r>
            <a:r>
              <a:rPr lang="en-US" dirty="0" smtClean="0"/>
              <a:t>for every plan and set threshold values</a:t>
            </a:r>
            <a:endParaRPr lang="en-US" dirty="0" smtClean="0"/>
          </a:p>
          <a:p>
            <a:r>
              <a:rPr lang="en-US" dirty="0" smtClean="0"/>
              <a:t>Determine the best replacement plan for each unlikely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Tally which </a:t>
            </a:r>
            <a:r>
              <a:rPr lang="en-US" dirty="0" smtClean="0"/>
              <a:t>plans were actually purchased by those who viewed them</a:t>
            </a:r>
          </a:p>
          <a:p>
            <a:pPr lvl="1"/>
            <a:r>
              <a:rPr lang="en-US" dirty="0" smtClean="0"/>
              <a:t>Calculate </a:t>
            </a:r>
            <a:r>
              <a:rPr lang="en-US" b="1" dirty="0" smtClean="0"/>
              <a:t>replacement plan </a:t>
            </a:r>
            <a:r>
              <a:rPr lang="en-US" b="1" dirty="0" smtClean="0"/>
              <a:t>commonality</a:t>
            </a:r>
            <a:r>
              <a:rPr lang="en-US" dirty="0" smtClean="0"/>
              <a:t> and set threshold value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831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upon baseline approach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Tuned threshold values by submitting many different combinations to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My best submission beat baseline by </a:t>
            </a:r>
            <a:r>
              <a:rPr lang="en-US" dirty="0"/>
              <a:t>0.06%</a:t>
            </a:r>
          </a:p>
          <a:p>
            <a:pPr lvl="1"/>
            <a:r>
              <a:rPr lang="en-US" dirty="0"/>
              <a:t>Top competitor beat baseline by only 0.78%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2" y="2171700"/>
            <a:ext cx="8001000" cy="1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6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approach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Change the plans on the left to the plans on the </a:t>
            </a:r>
            <a:r>
              <a:rPr lang="en-US" dirty="0" smtClean="0"/>
              <a:t>right: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6824"/>
              </p:ext>
            </p:extLst>
          </p:nvPr>
        </p:nvGraphicFramePr>
        <p:xfrm>
          <a:off x="1828800" y="2590800"/>
          <a:ext cx="2133600" cy="3667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95958"/>
              </p:ext>
            </p:extLst>
          </p:nvPr>
        </p:nvGraphicFramePr>
        <p:xfrm>
          <a:off x="4343400" y="2590800"/>
          <a:ext cx="2133600" cy="3667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8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Stack this approach with one of my models</a:t>
            </a:r>
          </a:p>
          <a:p>
            <a:pPr lvl="1"/>
            <a:r>
              <a:rPr lang="en-US" dirty="0" smtClean="0"/>
              <a:t>Did not succeed in improving test set accuracy</a:t>
            </a:r>
          </a:p>
          <a:p>
            <a:r>
              <a:rPr lang="en-US" dirty="0" smtClean="0"/>
              <a:t>Other ideas (didn’t have time to try them)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Don’t always replace an unlikely plan</a:t>
            </a:r>
          </a:p>
          <a:p>
            <a:pPr lvl="1"/>
            <a:r>
              <a:rPr lang="en-US" dirty="0" smtClean="0"/>
              <a:t>Don’t always choose the same replacement plan for an unlikely plan</a:t>
            </a:r>
          </a:p>
          <a:p>
            <a:r>
              <a:rPr lang="en-US" dirty="0" smtClean="0"/>
              <a:t>Top competitors are likely using an ensemble of models that incorporates this </a:t>
            </a:r>
            <a:r>
              <a:rPr lang="en-US" dirty="0" smtClean="0"/>
              <a:t>approach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4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in the competition, try many different approaches</a:t>
            </a:r>
          </a:p>
          <a:p>
            <a:r>
              <a:rPr lang="en-US" dirty="0" smtClean="0"/>
              <a:t>Smarter strategies trump more modeling and more data</a:t>
            </a:r>
          </a:p>
          <a:p>
            <a:r>
              <a:rPr lang="en-US" dirty="0" smtClean="0"/>
              <a:t>Real-world data is hard to work with</a:t>
            </a:r>
          </a:p>
          <a:p>
            <a:r>
              <a:rPr lang="en-US" dirty="0" smtClean="0"/>
              <a:t>Algorithms and processes that allow for rapid iteration are priceless</a:t>
            </a:r>
          </a:p>
          <a:p>
            <a:r>
              <a:rPr lang="en-US" dirty="0" smtClean="0"/>
              <a:t>Learn from others around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repository with paper and code: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https://github.com/justmarkham/kaggle-allstate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7 car insurance options, each with 2 to 4 possible values</a:t>
            </a:r>
          </a:p>
          <a:p>
            <a:r>
              <a:rPr lang="en-US" dirty="0" smtClean="0"/>
              <a:t>Values are identified by number (0, 1, 2, etc.)</a:t>
            </a:r>
          </a:p>
          <a:p>
            <a:r>
              <a:rPr lang="en-US" dirty="0" smtClean="0"/>
              <a:t>A “quote” consists of a single combination of those 7 options</a:t>
            </a:r>
          </a:p>
          <a:p>
            <a:r>
              <a:rPr lang="en-US" dirty="0" smtClean="0"/>
              <a:t>Customers review one or more quotes before making their 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One customer’s quote history (in order):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did they purchase?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4503"/>
              </p:ext>
            </p:extLst>
          </p:nvPr>
        </p:nvGraphicFramePr>
        <p:xfrm>
          <a:off x="1371600" y="2133600"/>
          <a:ext cx="3187702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23176"/>
              </p:ext>
            </p:extLst>
          </p:nvPr>
        </p:nvGraphicFramePr>
        <p:xfrm>
          <a:off x="1371600" y="5562600"/>
          <a:ext cx="3187702" cy="333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Purchase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This one should be easy: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en-US" dirty="0" smtClean="0"/>
              <a:t>What did they purchase?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16831"/>
              </p:ext>
            </p:extLst>
          </p:nvPr>
        </p:nvGraphicFramePr>
        <p:xfrm>
          <a:off x="1371600" y="2133600"/>
          <a:ext cx="3187702" cy="2333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29393"/>
              </p:ext>
            </p:extLst>
          </p:nvPr>
        </p:nvGraphicFramePr>
        <p:xfrm>
          <a:off x="1371600" y="5257800"/>
          <a:ext cx="3187702" cy="333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Purchase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3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competition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“Training data”:</a:t>
            </a:r>
          </a:p>
          <a:p>
            <a:pPr lvl="1"/>
            <a:r>
              <a:rPr lang="en-US" dirty="0" smtClean="0"/>
              <a:t>97,009 customers</a:t>
            </a:r>
          </a:p>
          <a:p>
            <a:pPr lvl="1"/>
            <a:r>
              <a:rPr lang="en-US" dirty="0" smtClean="0"/>
              <a:t>Complete quote history plus purchase</a:t>
            </a:r>
          </a:p>
          <a:p>
            <a:r>
              <a:rPr lang="en-US" dirty="0" smtClean="0"/>
              <a:t>“Test data”:</a:t>
            </a:r>
          </a:p>
          <a:p>
            <a:pPr lvl="1"/>
            <a:r>
              <a:rPr lang="en-US" dirty="0" smtClean="0"/>
              <a:t>55,716 customers</a:t>
            </a:r>
          </a:p>
          <a:p>
            <a:pPr lvl="1"/>
            <a:r>
              <a:rPr lang="en-US" dirty="0" smtClean="0"/>
              <a:t>Partial quote history</a:t>
            </a:r>
          </a:p>
          <a:p>
            <a:pPr lvl="1"/>
            <a:r>
              <a:rPr lang="en-US" dirty="0" smtClean="0"/>
              <a:t>Goal is to predict the purchase</a:t>
            </a:r>
          </a:p>
          <a:p>
            <a:pPr lvl="1"/>
            <a:r>
              <a:rPr lang="en-US" dirty="0" smtClean="0"/>
              <a:t>Evaluation metric is prediction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2,304 possible combinations of options</a:t>
            </a:r>
          </a:p>
          <a:p>
            <a:r>
              <a:rPr lang="en-US" dirty="0" smtClean="0"/>
              <a:t>Your prediction is only “correct” if you get all 7 options right!</a:t>
            </a:r>
          </a:p>
          <a:p>
            <a:pPr lvl="1"/>
            <a:r>
              <a:rPr lang="en-US" dirty="0" smtClean="0"/>
              <a:t>No “partial credit”</a:t>
            </a:r>
          </a:p>
          <a:p>
            <a:pPr lvl="1"/>
            <a:r>
              <a:rPr lang="en-US" dirty="0" smtClean="0"/>
              <a:t>No feedback given on which options were wrong</a:t>
            </a:r>
          </a:p>
          <a:p>
            <a:r>
              <a:rPr lang="en-US" dirty="0" smtClean="0"/>
              <a:t>Options </a:t>
            </a:r>
            <a:r>
              <a:rPr lang="en-US" dirty="0" smtClean="0"/>
              <a:t>are not identified as to their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customer, simply predict that they will purchase the last set of options they were quoted</a:t>
            </a:r>
          </a:p>
          <a:p>
            <a:pPr lvl="1"/>
            <a:r>
              <a:rPr lang="en-US" dirty="0" smtClean="0"/>
              <a:t>Public leaderboard score: 0.53793</a:t>
            </a:r>
          </a:p>
          <a:p>
            <a:r>
              <a:rPr lang="en-US" dirty="0" smtClean="0"/>
              <a:t>Good news: Works pretty well, and much better than random guessing (0.00043)</a:t>
            </a:r>
          </a:p>
          <a:p>
            <a:r>
              <a:rPr lang="en-US" dirty="0" smtClean="0"/>
              <a:t>Bad news: Everyone figured out this strategy (</a:t>
            </a:r>
            <a:r>
              <a:rPr lang="en-US" dirty="0" smtClean="0"/>
              <a:t>46% </a:t>
            </a:r>
            <a:r>
              <a:rPr lang="en-US" dirty="0" smtClean="0"/>
              <a:t>of competitors have that identical score)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1789</Words>
  <Application>Microsoft Office PowerPoint</Application>
  <PresentationFormat>On-screen Show (4:3)</PresentationFormat>
  <Paragraphs>467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Allstate Purchase Prediction Challenge</vt:lpstr>
      <vt:lpstr>Agenda</vt:lpstr>
      <vt:lpstr>What is the competition goal?</vt:lpstr>
      <vt:lpstr>Problem context</vt:lpstr>
      <vt:lpstr>Example</vt:lpstr>
      <vt:lpstr>Another example</vt:lpstr>
      <vt:lpstr>How does the competition work?</vt:lpstr>
      <vt:lpstr>Why is this difficult?</vt:lpstr>
      <vt:lpstr>Start with a naïve approach</vt:lpstr>
      <vt:lpstr>Data to the rescue!</vt:lpstr>
      <vt:lpstr>What can we learn from the data?</vt:lpstr>
      <vt:lpstr>What can we learn from the data?</vt:lpstr>
      <vt:lpstr>What can we learn from the data?</vt:lpstr>
      <vt:lpstr>What can we learn from the data?</vt:lpstr>
      <vt:lpstr>What can we learn from the data?</vt:lpstr>
      <vt:lpstr>Predict based on option interactions</vt:lpstr>
      <vt:lpstr>Why didn’t this approach work?</vt:lpstr>
      <vt:lpstr>New strategy: Model stacking</vt:lpstr>
      <vt:lpstr>Step 1: Predict who will change</vt:lpstr>
      <vt:lpstr>Feature engineering to the rescue!</vt:lpstr>
      <vt:lpstr>Feature engineering</vt:lpstr>
      <vt:lpstr>Feature engineering</vt:lpstr>
      <vt:lpstr>Step 1 (redux): Predict who will change</vt:lpstr>
      <vt:lpstr>New strategy: Precision not accuracy</vt:lpstr>
      <vt:lpstr>Optimizing for precision</vt:lpstr>
      <vt:lpstr>Step 2: Predict new plans</vt:lpstr>
      <vt:lpstr>Poor prediction results</vt:lpstr>
      <vt:lpstr>Backup plan: Human learning!</vt:lpstr>
      <vt:lpstr>New strategy: Locate unlikely plans</vt:lpstr>
      <vt:lpstr>Locating and replacing unlikely plans</vt:lpstr>
      <vt:lpstr>It worked!</vt:lpstr>
      <vt:lpstr>What does this approach look like?</vt:lpstr>
      <vt:lpstr>Improving this approach</vt:lpstr>
      <vt:lpstr>Lessons Learned</vt:lpstr>
      <vt:lpstr>Thank You!</vt:lpstr>
    </vt:vector>
  </TitlesOfParts>
  <Company>Causetown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Purchase Prediction Challenge</dc:title>
  <dc:creator>Kevin Markham</dc:creator>
  <cp:lastModifiedBy>Kevin Markham</cp:lastModifiedBy>
  <cp:revision>44</cp:revision>
  <dcterms:created xsi:type="dcterms:W3CDTF">2014-05-15T15:05:21Z</dcterms:created>
  <dcterms:modified xsi:type="dcterms:W3CDTF">2014-05-19T05:01:55Z</dcterms:modified>
</cp:coreProperties>
</file>