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70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91" r:id="rId35"/>
    <p:sldId id="29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A4-3277-4DA1-8203-626B1179662A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D2B2-5B6C-4875-A20D-3A2905E5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1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A4-3277-4DA1-8203-626B1179662A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D2B2-5B6C-4875-A20D-3A2905E5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9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A4-3277-4DA1-8203-626B1179662A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D2B2-5B6C-4875-A20D-3A2905E5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9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A4-3277-4DA1-8203-626B1179662A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D2B2-5B6C-4875-A20D-3A2905E5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A4-3277-4DA1-8203-626B1179662A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D2B2-5B6C-4875-A20D-3A2905E5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5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A4-3277-4DA1-8203-626B1179662A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D2B2-5B6C-4875-A20D-3A2905E5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1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A4-3277-4DA1-8203-626B1179662A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D2B2-5B6C-4875-A20D-3A2905E5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0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A4-3277-4DA1-8203-626B1179662A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D2B2-5B6C-4875-A20D-3A2905E5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3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A4-3277-4DA1-8203-626B1179662A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D2B2-5B6C-4875-A20D-3A2905E5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9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A4-3277-4DA1-8203-626B1179662A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D2B2-5B6C-4875-A20D-3A2905E5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A4-3277-4DA1-8203-626B1179662A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D2B2-5B6C-4875-A20D-3A2905E5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0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B17A4-3277-4DA1-8203-626B1179662A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AD2B2-5B6C-4875-A20D-3A2905E5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1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stmarkham/kaggle-allstat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600200"/>
            <a:ext cx="85344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Allstate Purchase Prediction Challenge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Kevin Markham</a:t>
            </a:r>
          </a:p>
          <a:p>
            <a:r>
              <a:rPr lang="en-US" dirty="0" smtClean="0"/>
              <a:t>May 19, 2014</a:t>
            </a:r>
          </a:p>
          <a:p>
            <a:endParaRPr lang="en-US" dirty="0"/>
          </a:p>
          <a:p>
            <a:r>
              <a:rPr lang="en-US" dirty="0" smtClean="0"/>
              <a:t>Class Project: General Assembly Data Science 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1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to the rescue!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dirty="0" smtClean="0"/>
              <a:t>Customer data</a:t>
            </a:r>
          </a:p>
          <a:p>
            <a:pPr lvl="1"/>
            <a:r>
              <a:rPr lang="en-US" dirty="0" smtClean="0"/>
              <a:t>State, location ID, group size, homeowner?, married?, risk factor, oldest person covered, youngest person covered, years covered by previous issuer, previous C option</a:t>
            </a:r>
          </a:p>
          <a:p>
            <a:r>
              <a:rPr lang="en-US" dirty="0" smtClean="0"/>
              <a:t>Car data</a:t>
            </a:r>
          </a:p>
          <a:p>
            <a:pPr lvl="1"/>
            <a:r>
              <a:rPr lang="en-US" dirty="0" smtClean="0"/>
              <a:t>Age, value</a:t>
            </a:r>
          </a:p>
          <a:p>
            <a:r>
              <a:rPr lang="en-US" dirty="0" smtClean="0"/>
              <a:t>Additional quote data</a:t>
            </a:r>
          </a:p>
          <a:p>
            <a:pPr lvl="1"/>
            <a:r>
              <a:rPr lang="en-US" dirty="0" smtClean="0"/>
              <a:t>Day, time, cost</a:t>
            </a:r>
          </a:p>
        </p:txBody>
      </p:sp>
    </p:spTree>
    <p:extLst>
      <p:ext uri="{BB962C8B-B14F-4D97-AF65-F5344CB8AC3E}">
        <p14:creationId xmlns:p14="http://schemas.microsoft.com/office/powerpoint/2010/main" val="416868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learn from the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2,304 </a:t>
            </a:r>
            <a:r>
              <a:rPr lang="en-US" b="1" dirty="0" smtClean="0"/>
              <a:t>possible</a:t>
            </a:r>
            <a:r>
              <a:rPr lang="en-US" dirty="0" smtClean="0"/>
              <a:t> option combinations, but perhaps only a small subset are ever actually purchased?</a:t>
            </a:r>
          </a:p>
          <a:p>
            <a:r>
              <a:rPr lang="en-US" dirty="0" smtClean="0"/>
              <a:t>Nope:</a:t>
            </a:r>
          </a:p>
          <a:p>
            <a:pPr lvl="1"/>
            <a:r>
              <a:rPr lang="en-US" dirty="0" smtClean="0"/>
              <a:t>1,878 unique combinations appear in training or test data</a:t>
            </a:r>
          </a:p>
          <a:p>
            <a:pPr lvl="1"/>
            <a:r>
              <a:rPr lang="en-US" dirty="0" smtClean="0"/>
              <a:t>1,522 unique combinations are purchased in training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9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learn from the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The more quotes you have for a customer, the better the naïve strategy will work.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04655"/>
            <a:ext cx="7162800" cy="3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36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learn from the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Test set has been significantly truncated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399"/>
            <a:ext cx="6406389" cy="4190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736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learn from the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Behavior can vary based upon time of day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66393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32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learn from the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Option selections affect other options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8037108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302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 based on option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naïve approach to make the “baseline” predictions</a:t>
            </a:r>
          </a:p>
          <a:p>
            <a:r>
              <a:rPr lang="en-US" dirty="0" smtClean="0"/>
              <a:t>Create a list of “rules” about pairs of options, and use these rules to “fix” the baseline predictions</a:t>
            </a:r>
          </a:p>
          <a:p>
            <a:pPr lvl="1"/>
            <a:r>
              <a:rPr lang="en-US" dirty="0" smtClean="0"/>
              <a:t>Example: If C=3 or C=4, choose D=3</a:t>
            </a:r>
          </a:p>
          <a:p>
            <a:r>
              <a:rPr lang="en-US" dirty="0" smtClean="0"/>
              <a:t>Result: Worse than naïve approach!</a:t>
            </a:r>
          </a:p>
        </p:txBody>
      </p:sp>
    </p:spTree>
    <p:extLst>
      <p:ext uri="{BB962C8B-B14F-4D97-AF65-F5344CB8AC3E}">
        <p14:creationId xmlns:p14="http://schemas.microsoft.com/office/powerpoint/2010/main" val="355016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didn’t this approach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These “rules” are based on strong </a:t>
            </a:r>
            <a:r>
              <a:rPr lang="en-US" b="1" dirty="0" smtClean="0"/>
              <a:t>patterns</a:t>
            </a:r>
            <a:r>
              <a:rPr lang="en-US" dirty="0" smtClean="0"/>
              <a:t> in the data, but patterns are not always correct</a:t>
            </a:r>
          </a:p>
          <a:p>
            <a:r>
              <a:rPr lang="en-US" dirty="0" smtClean="0"/>
              <a:t>You don’t know how many of the 7 options need to be changed from the baseline</a:t>
            </a:r>
          </a:p>
          <a:p>
            <a:r>
              <a:rPr lang="en-US" dirty="0" smtClean="0"/>
              <a:t>Key insight: There is a </a:t>
            </a:r>
            <a:r>
              <a:rPr lang="en-US" b="1" dirty="0" smtClean="0"/>
              <a:t>huge risk</a:t>
            </a:r>
            <a:r>
              <a:rPr lang="en-US" dirty="0" smtClean="0"/>
              <a:t> when changing any baseline prediction:</a:t>
            </a:r>
          </a:p>
          <a:p>
            <a:pPr lvl="1"/>
            <a:r>
              <a:rPr lang="en-US" dirty="0" smtClean="0"/>
              <a:t>There is a 53.793% chance you will “break” a prediction that is already correct.</a:t>
            </a:r>
          </a:p>
          <a:p>
            <a:pPr lvl="1"/>
            <a:r>
              <a:rPr lang="en-US" dirty="0" smtClean="0"/>
              <a:t>Balance that against the 0.043% chance that you will change an incorrect prediction to be correct!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4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strategy: Model stacking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</a:t>
            </a:r>
            <a:r>
              <a:rPr lang="en-US" b="1" dirty="0" smtClean="0"/>
              <a:t>very</a:t>
            </a:r>
            <a:r>
              <a:rPr lang="en-US" dirty="0" smtClean="0"/>
              <a:t> important to only change a baseline prediction if you’re sure it’s wrong.</a:t>
            </a:r>
          </a:p>
          <a:p>
            <a:r>
              <a:rPr lang="en-US" dirty="0" smtClean="0"/>
              <a:t>Use a “stacked model” approach:</a:t>
            </a:r>
          </a:p>
          <a:p>
            <a:pPr lvl="1"/>
            <a:r>
              <a:rPr lang="en-US" dirty="0" smtClean="0"/>
              <a:t>First, predict which customers are likely to change options after their final quote.</a:t>
            </a:r>
          </a:p>
          <a:p>
            <a:pPr lvl="1"/>
            <a:r>
              <a:rPr lang="en-US" dirty="0" smtClean="0"/>
              <a:t>Then, fix the baseline predictions </a:t>
            </a:r>
            <a:r>
              <a:rPr lang="en-US" b="1" dirty="0" smtClean="0"/>
              <a:t>only for those customers.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246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Predict who will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Model with logistic regression, random forests</a:t>
            </a:r>
          </a:p>
          <a:p>
            <a:r>
              <a:rPr lang="en-US" dirty="0" smtClean="0"/>
              <a:t>Evaluate using ROC curve</a:t>
            </a:r>
          </a:p>
          <a:p>
            <a:pPr lvl="1"/>
            <a:r>
              <a:rPr lang="en-US" dirty="0" smtClean="0"/>
              <a:t>Reference ROC curve (left) vs. my curve (right)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76600"/>
            <a:ext cx="269557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05200"/>
            <a:ext cx="28860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02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the competition goal?</a:t>
            </a:r>
          </a:p>
          <a:p>
            <a:r>
              <a:rPr lang="en-US" dirty="0" smtClean="0"/>
              <a:t>Why is this difficult?</a:t>
            </a:r>
          </a:p>
          <a:p>
            <a:r>
              <a:rPr lang="en-US" dirty="0" smtClean="0"/>
              <a:t>What data do we have?</a:t>
            </a:r>
          </a:p>
          <a:p>
            <a:r>
              <a:rPr lang="en-US" dirty="0" smtClean="0"/>
              <a:t>What can we learn from the data?</a:t>
            </a:r>
          </a:p>
          <a:p>
            <a:r>
              <a:rPr lang="en-US" dirty="0" smtClean="0"/>
              <a:t>Can machine learning help?</a:t>
            </a:r>
          </a:p>
          <a:p>
            <a:r>
              <a:rPr lang="en-US" dirty="0" smtClean="0"/>
              <a:t>What worked?</a:t>
            </a:r>
          </a:p>
          <a:p>
            <a:r>
              <a:rPr lang="en-US" dirty="0" smtClean="0"/>
              <a:t>What did I learn?</a:t>
            </a:r>
          </a:p>
          <a:p>
            <a:r>
              <a:rPr lang="en-US" dirty="0" smtClean="0"/>
              <a:t>Most importantly: Did I profit? ($25K prize!)</a:t>
            </a:r>
          </a:p>
        </p:txBody>
      </p:sp>
    </p:spTree>
    <p:extLst>
      <p:ext uri="{BB962C8B-B14F-4D97-AF65-F5344CB8AC3E}">
        <p14:creationId xmlns:p14="http://schemas.microsoft.com/office/powerpoint/2010/main" val="101100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 to the rescue!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dirty="0" smtClean="0"/>
              <a:t>Create new features by transforming or combining existing features</a:t>
            </a:r>
          </a:p>
          <a:p>
            <a:r>
              <a:rPr lang="en-US" dirty="0" smtClean="0"/>
              <a:t>Perhaps less noisy than the raw features (and less likely to </a:t>
            </a:r>
            <a:r>
              <a:rPr lang="en-US" dirty="0" err="1" smtClean="0"/>
              <a:t>overfit</a:t>
            </a:r>
            <a:r>
              <a:rPr lang="en-US" dirty="0" smtClean="0"/>
              <a:t> the training data?)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“family” (yes/no): married, group size &gt; 2, youngest covered individual &lt; 25 years old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timeofday</a:t>
            </a:r>
            <a:r>
              <a:rPr lang="en-US" dirty="0" smtClean="0"/>
              <a:t>” (day/evening/night): 6am-3pm, 4pm-6pm, 7pm-5am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04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stategroup</a:t>
            </a:r>
            <a:r>
              <a:rPr lang="en-US" dirty="0" smtClean="0"/>
              <a:t>”: cluster states based upon observed likelihood of changing from last quote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124200"/>
            <a:ext cx="6629400" cy="361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52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“stability”: calculation of how much a customer changed their plan options during the quoting process (low stability = more likely to change?)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planfreq</a:t>
            </a:r>
            <a:r>
              <a:rPr lang="en-US" dirty="0" smtClean="0"/>
              <a:t>”: calculated frequency with which a given plan appears in the data (low </a:t>
            </a:r>
            <a:r>
              <a:rPr lang="en-US" dirty="0" err="1" smtClean="0"/>
              <a:t>planfreq</a:t>
            </a:r>
            <a:r>
              <a:rPr lang="en-US" dirty="0" smtClean="0"/>
              <a:t> = more likely to change?)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3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 (</a:t>
            </a:r>
            <a:r>
              <a:rPr lang="en-US" dirty="0" err="1" smtClean="0"/>
              <a:t>redux</a:t>
            </a:r>
            <a:r>
              <a:rPr lang="en-US" dirty="0" smtClean="0"/>
              <a:t>): Predict who will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Redo model, except with new features!</a:t>
            </a:r>
          </a:p>
          <a:p>
            <a:r>
              <a:rPr lang="en-US" dirty="0" smtClean="0"/>
              <a:t>Evaluate using ROC curve</a:t>
            </a:r>
          </a:p>
          <a:p>
            <a:pPr lvl="1"/>
            <a:r>
              <a:rPr lang="en-US" dirty="0" smtClean="0"/>
              <a:t>My old curve (left) vs. my new curve (right)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05200"/>
            <a:ext cx="28860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448050"/>
            <a:ext cx="29337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379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strategy: Precision not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Key insight: When predicting which customers will change, it’s much more important to optimize for </a:t>
            </a:r>
            <a:r>
              <a:rPr lang="en-US" b="1" dirty="0" smtClean="0"/>
              <a:t>precision</a:t>
            </a:r>
            <a:r>
              <a:rPr lang="en-US" dirty="0" smtClean="0"/>
              <a:t> than </a:t>
            </a:r>
            <a:r>
              <a:rPr lang="en-US" b="1" dirty="0" smtClean="0"/>
              <a:t>accuracy</a:t>
            </a:r>
          </a:p>
          <a:p>
            <a:pPr lvl="1"/>
            <a:r>
              <a:rPr lang="en-US" dirty="0" smtClean="0"/>
              <a:t>Thus: minimize false positives by setting a high probability threshold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In test set, about 25,000 customers will change options after their final quote</a:t>
            </a:r>
          </a:p>
          <a:p>
            <a:pPr lvl="1"/>
            <a:r>
              <a:rPr lang="en-US" dirty="0" smtClean="0"/>
              <a:t>Don’t try to find all 25,000; instead find 100 customers you are sure will change (and fix their baseline predictions)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8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for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a cross-validation framework to predict the test set precision of my model</a:t>
            </a:r>
          </a:p>
          <a:p>
            <a:r>
              <a:rPr lang="en-US" dirty="0" smtClean="0"/>
              <a:t>Tuned the probability threshold for predicting change to 0.85 (rather than 0.50)</a:t>
            </a:r>
          </a:p>
          <a:p>
            <a:pPr lvl="1"/>
            <a:r>
              <a:rPr lang="en-US" dirty="0" smtClean="0"/>
              <a:t>Obtained 91% cross-validated precision on training set</a:t>
            </a:r>
          </a:p>
          <a:p>
            <a:pPr lvl="1"/>
            <a:r>
              <a:rPr lang="en-US" dirty="0" smtClean="0"/>
              <a:t>Also validated (somewhat) on test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2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Predict new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1: Build a single model to predict the entire combination of 7 options at once</a:t>
            </a:r>
          </a:p>
          <a:p>
            <a:r>
              <a:rPr lang="en-US" dirty="0" smtClean="0"/>
              <a:t>Option 2: Build 7 models to predict each option one at a time, and then combine the results</a:t>
            </a:r>
          </a:p>
          <a:p>
            <a:pPr lvl="1"/>
            <a:r>
              <a:rPr lang="en-US" dirty="0" smtClean="0"/>
              <a:t>Chose this option, and used random forests and single-hidden-layer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8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Poor prediction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for the 7-model approach to produce a correct combination of options at least 50% of the time, each model needs to be at least </a:t>
            </a:r>
            <a:r>
              <a:rPr lang="en-US" b="1" dirty="0" smtClean="0"/>
              <a:t>90% accurate</a:t>
            </a:r>
            <a:r>
              <a:rPr lang="en-US" dirty="0" smtClean="0"/>
              <a:t> (since 0.90^7 = 0.50)</a:t>
            </a:r>
          </a:p>
          <a:p>
            <a:r>
              <a:rPr lang="en-US" dirty="0" smtClean="0"/>
              <a:t>Instead, models performed with </a:t>
            </a:r>
            <a:r>
              <a:rPr lang="en-US" b="1" dirty="0" smtClean="0"/>
              <a:t>60-80% accuracy</a:t>
            </a:r>
            <a:r>
              <a:rPr lang="en-US" dirty="0" smtClean="0"/>
              <a:t> and thus rarely predicted a completely correct combination of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8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plan: </a:t>
            </a:r>
            <a:r>
              <a:rPr lang="en-US" dirty="0" smtClean="0"/>
              <a:t>Manual adjustments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Located </a:t>
            </a:r>
            <a:r>
              <a:rPr lang="en-US" dirty="0"/>
              <a:t>9 customers in test set that had a very high probability of change</a:t>
            </a:r>
          </a:p>
          <a:p>
            <a:r>
              <a:rPr lang="en-US" dirty="0" smtClean="0"/>
              <a:t>Revise option combinations </a:t>
            </a:r>
            <a:r>
              <a:rPr lang="en-US" dirty="0" smtClean="0"/>
              <a:t>using </a:t>
            </a:r>
            <a:r>
              <a:rPr lang="en-US" dirty="0" smtClean="0"/>
              <a:t>my list of “rules” about unlikely combinations</a:t>
            </a:r>
          </a:p>
          <a:p>
            <a:pPr lvl="1"/>
            <a:r>
              <a:rPr lang="en-US" dirty="0" smtClean="0"/>
              <a:t>Example: If C=3 or C=4, choose </a:t>
            </a:r>
            <a:r>
              <a:rPr lang="en-US" dirty="0" smtClean="0"/>
              <a:t>D=3</a:t>
            </a:r>
          </a:p>
          <a:p>
            <a:r>
              <a:rPr lang="en-US" dirty="0" smtClean="0"/>
              <a:t>Tweaked combinations by comparing against random forest model</a:t>
            </a:r>
            <a:endParaRPr lang="en-US" dirty="0" smtClean="0"/>
          </a:p>
          <a:p>
            <a:r>
              <a:rPr lang="en-US" dirty="0" smtClean="0"/>
              <a:t>Time intensive, but could convert into a pure machine learning model if it worked</a:t>
            </a:r>
          </a:p>
          <a:p>
            <a:r>
              <a:rPr lang="en-US" dirty="0" smtClean="0"/>
              <a:t>Result</a:t>
            </a:r>
            <a:r>
              <a:rPr lang="en-US" dirty="0" smtClean="0"/>
              <a:t>: No improvement over the baseline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0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strategy: Locate unlikely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Based on a tip from the </a:t>
            </a:r>
            <a:r>
              <a:rPr lang="en-US" dirty="0" err="1" smtClean="0"/>
              <a:t>Kaggle</a:t>
            </a:r>
            <a:r>
              <a:rPr lang="en-US" dirty="0" smtClean="0"/>
              <a:t> forums:</a:t>
            </a:r>
          </a:p>
          <a:p>
            <a:pPr lvl="1"/>
            <a:r>
              <a:rPr lang="en-US" dirty="0" smtClean="0"/>
              <a:t>Locate plans (combinations of all 7 options) that were “rarely” purchased</a:t>
            </a:r>
          </a:p>
          <a:p>
            <a:pPr lvl="1"/>
            <a:r>
              <a:rPr lang="en-US" dirty="0" smtClean="0"/>
              <a:t>If those plans were predicted by the naïve approach, replace them with “more likely” alternatives</a:t>
            </a:r>
          </a:p>
          <a:p>
            <a:r>
              <a:rPr lang="en-US" dirty="0" smtClean="0"/>
              <a:t>These are probably combinations of options that “don’t make sense” to most people</a:t>
            </a:r>
          </a:p>
          <a:p>
            <a:r>
              <a:rPr lang="en-US" dirty="0" smtClean="0"/>
              <a:t>Note: This approach ignores all customer data!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6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competition goal?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competition run by </a:t>
            </a:r>
            <a:r>
              <a:rPr lang="en-US" dirty="0" err="1" smtClean="0"/>
              <a:t>Kaggle</a:t>
            </a:r>
            <a:endParaRPr lang="en-US" dirty="0" smtClean="0"/>
          </a:p>
          <a:p>
            <a:pPr lvl="1"/>
            <a:r>
              <a:rPr lang="en-US" dirty="0" smtClean="0"/>
              <a:t>“Machine learning” = computers learning patterns from data</a:t>
            </a:r>
          </a:p>
          <a:p>
            <a:r>
              <a:rPr lang="en-US" dirty="0" smtClean="0"/>
              <a:t>Sponsored by Allstate (insurance company)</a:t>
            </a:r>
          </a:p>
          <a:p>
            <a:r>
              <a:rPr lang="en-US" dirty="0" smtClean="0"/>
              <a:t>Goal: Predict which car insurance options a customer will buy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Locating and replacing unlikely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dirty="0" smtClean="0"/>
              <a:t>Determine which plans are “unlikely”</a:t>
            </a:r>
          </a:p>
          <a:p>
            <a:pPr lvl="1"/>
            <a:r>
              <a:rPr lang="en-US" dirty="0" smtClean="0"/>
              <a:t>Calculate </a:t>
            </a:r>
            <a:r>
              <a:rPr lang="en-US" b="1" dirty="0" smtClean="0"/>
              <a:t>view count</a:t>
            </a:r>
            <a:r>
              <a:rPr lang="en-US" dirty="0" smtClean="0"/>
              <a:t> and </a:t>
            </a:r>
            <a:r>
              <a:rPr lang="en-US" b="1" dirty="0" smtClean="0"/>
              <a:t>purchase likelihood</a:t>
            </a:r>
            <a:r>
              <a:rPr lang="en-US" dirty="0"/>
              <a:t> </a:t>
            </a:r>
            <a:r>
              <a:rPr lang="en-US" dirty="0" smtClean="0"/>
              <a:t>for every plan and set threshold values</a:t>
            </a:r>
          </a:p>
          <a:p>
            <a:r>
              <a:rPr lang="en-US" dirty="0" smtClean="0"/>
              <a:t>Determine the best replacement plan for each unlikely plan</a:t>
            </a:r>
          </a:p>
          <a:p>
            <a:pPr lvl="1"/>
            <a:r>
              <a:rPr lang="en-US" dirty="0" smtClean="0"/>
              <a:t>Tally which plans were actually purchased by those who viewed them</a:t>
            </a:r>
          </a:p>
          <a:p>
            <a:pPr lvl="1"/>
            <a:r>
              <a:rPr lang="en-US" dirty="0" smtClean="0"/>
              <a:t>Calculate </a:t>
            </a:r>
            <a:r>
              <a:rPr lang="en-US" b="1" dirty="0" smtClean="0"/>
              <a:t>replacement plan commonality</a:t>
            </a:r>
            <a:r>
              <a:rPr lang="en-US" dirty="0" smtClean="0"/>
              <a:t> and set threshold value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18313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worked!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Improved upon baseline approach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400" dirty="0" smtClean="0"/>
          </a:p>
          <a:p>
            <a:r>
              <a:rPr lang="en-US" dirty="0" smtClean="0"/>
              <a:t>Tuned threshold values by submitting many different combinations to </a:t>
            </a:r>
            <a:r>
              <a:rPr lang="en-US" dirty="0" err="1" smtClean="0"/>
              <a:t>Kaggle</a:t>
            </a:r>
            <a:endParaRPr lang="en-US" dirty="0" smtClean="0"/>
          </a:p>
          <a:p>
            <a:r>
              <a:rPr lang="en-US" dirty="0" smtClean="0"/>
              <a:t>My best submission beat baseline by </a:t>
            </a:r>
            <a:r>
              <a:rPr lang="en-US" dirty="0"/>
              <a:t>0.06%</a:t>
            </a:r>
          </a:p>
          <a:p>
            <a:pPr lvl="1"/>
            <a:r>
              <a:rPr lang="en-US" dirty="0"/>
              <a:t>Top competitor beat baseline by only 0.78%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82" y="2171700"/>
            <a:ext cx="8001000" cy="130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761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of my best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dirty="0" smtClean="0"/>
              <a:t>Use naïve approach for baseline predictions</a:t>
            </a:r>
          </a:p>
          <a:p>
            <a:r>
              <a:rPr lang="en-US" dirty="0" smtClean="0"/>
              <a:t>If the plan on the left is predicted, change it to the plan on the right: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That’s all you have to do!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439440"/>
              </p:ext>
            </p:extLst>
          </p:nvPr>
        </p:nvGraphicFramePr>
        <p:xfrm>
          <a:off x="1676400" y="3276600"/>
          <a:ext cx="2133600" cy="2000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152754"/>
              </p:ext>
            </p:extLst>
          </p:nvPr>
        </p:nvGraphicFramePr>
        <p:xfrm>
          <a:off x="4343400" y="3276600"/>
          <a:ext cx="2133600" cy="2000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82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this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Stack this approach with one of my models</a:t>
            </a:r>
          </a:p>
          <a:p>
            <a:pPr lvl="1"/>
            <a:r>
              <a:rPr lang="en-US" dirty="0" smtClean="0"/>
              <a:t>Did not succeed in improving test set accuracy</a:t>
            </a:r>
          </a:p>
          <a:p>
            <a:r>
              <a:rPr lang="en-US" dirty="0" smtClean="0"/>
              <a:t>Other ideas (didn’t have time to try them):</a:t>
            </a:r>
          </a:p>
          <a:p>
            <a:pPr lvl="1"/>
            <a:r>
              <a:rPr lang="en-US" dirty="0" smtClean="0"/>
              <a:t>Don’t always replace an unlikely plan</a:t>
            </a:r>
          </a:p>
          <a:p>
            <a:pPr lvl="1"/>
            <a:r>
              <a:rPr lang="en-US" dirty="0" smtClean="0"/>
              <a:t>Don’t always choose the same replacement plan for an unlikely plan</a:t>
            </a:r>
          </a:p>
          <a:p>
            <a:r>
              <a:rPr lang="en-US" dirty="0" smtClean="0"/>
              <a:t>Top competitors are likely using an ensemble of models that incorporates this approach</a:t>
            </a:r>
          </a:p>
        </p:txBody>
      </p:sp>
    </p:spTree>
    <p:extLst>
      <p:ext uri="{BB962C8B-B14F-4D97-AF65-F5344CB8AC3E}">
        <p14:creationId xmlns:p14="http://schemas.microsoft.com/office/powerpoint/2010/main" val="223548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</a:t>
            </a:r>
            <a:r>
              <a:rPr lang="en-US" dirty="0"/>
              <a:t>L</a:t>
            </a:r>
            <a:r>
              <a:rPr lang="en-US" dirty="0" smtClean="0"/>
              <a:t>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in the competition, try many different approaches</a:t>
            </a:r>
          </a:p>
          <a:p>
            <a:r>
              <a:rPr lang="en-US" dirty="0" smtClean="0"/>
              <a:t>Smarter strategies trump more modeling and more data</a:t>
            </a:r>
          </a:p>
          <a:p>
            <a:r>
              <a:rPr lang="en-US" dirty="0" smtClean="0"/>
              <a:t>Real-world data is hard to work with</a:t>
            </a:r>
          </a:p>
          <a:p>
            <a:r>
              <a:rPr lang="en-US" dirty="0" smtClean="0"/>
              <a:t>Algorithms and processes that allow for rapid iteration are priceless</a:t>
            </a:r>
          </a:p>
          <a:p>
            <a:r>
              <a:rPr lang="en-US" dirty="0" smtClean="0"/>
              <a:t>Learn from others around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2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95400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GitHub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repository with paper and code: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hlinkClick r:id="rId2"/>
              </a:rPr>
              <a:t>https://github.com/justmarkham/kaggle-allstate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9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7 car insurance options, each with 2 to 4 possible values</a:t>
            </a:r>
          </a:p>
          <a:p>
            <a:r>
              <a:rPr lang="en-US" dirty="0" smtClean="0"/>
              <a:t>Values are identified by number (0, 1, 2, etc.)</a:t>
            </a:r>
          </a:p>
          <a:p>
            <a:r>
              <a:rPr lang="en-US" dirty="0" smtClean="0"/>
              <a:t>A “quote” consists of a single combination of those 7 options</a:t>
            </a:r>
          </a:p>
          <a:p>
            <a:r>
              <a:rPr lang="en-US" dirty="0" smtClean="0"/>
              <a:t>Customers review one or more quotes before making their purchase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2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One customer’s quote history (in order):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did they purchase?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44503"/>
              </p:ext>
            </p:extLst>
          </p:nvPr>
        </p:nvGraphicFramePr>
        <p:xfrm>
          <a:off x="1371600" y="2133600"/>
          <a:ext cx="3187702" cy="2667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23"/>
                <a:gridCol w="304497"/>
                <a:gridCol w="304497"/>
                <a:gridCol w="304497"/>
                <a:gridCol w="304497"/>
                <a:gridCol w="304497"/>
                <a:gridCol w="304497"/>
                <a:gridCol w="304497"/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023176"/>
              </p:ext>
            </p:extLst>
          </p:nvPr>
        </p:nvGraphicFramePr>
        <p:xfrm>
          <a:off x="1371600" y="5562600"/>
          <a:ext cx="3187702" cy="333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23"/>
                <a:gridCol w="304497"/>
                <a:gridCol w="304497"/>
                <a:gridCol w="304497"/>
                <a:gridCol w="304497"/>
                <a:gridCol w="304497"/>
                <a:gridCol w="304497"/>
                <a:gridCol w="304497"/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Purchase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52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This one should be easy: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200" dirty="0"/>
          </a:p>
          <a:p>
            <a:r>
              <a:rPr lang="en-US" dirty="0" smtClean="0"/>
              <a:t>What did they purchase?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516831"/>
              </p:ext>
            </p:extLst>
          </p:nvPr>
        </p:nvGraphicFramePr>
        <p:xfrm>
          <a:off x="1371600" y="2133600"/>
          <a:ext cx="3187702" cy="2333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23"/>
                <a:gridCol w="304497"/>
                <a:gridCol w="304497"/>
                <a:gridCol w="304497"/>
                <a:gridCol w="304497"/>
                <a:gridCol w="304497"/>
                <a:gridCol w="304497"/>
                <a:gridCol w="304497"/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429393"/>
              </p:ext>
            </p:extLst>
          </p:nvPr>
        </p:nvGraphicFramePr>
        <p:xfrm>
          <a:off x="1371600" y="5257800"/>
          <a:ext cx="3187702" cy="333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23"/>
                <a:gridCol w="304497"/>
                <a:gridCol w="304497"/>
                <a:gridCol w="304497"/>
                <a:gridCol w="304497"/>
                <a:gridCol w="304497"/>
                <a:gridCol w="304497"/>
                <a:gridCol w="304497"/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Purchase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35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the competition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“Training data”:</a:t>
            </a:r>
          </a:p>
          <a:p>
            <a:pPr lvl="1"/>
            <a:r>
              <a:rPr lang="en-US" dirty="0" smtClean="0"/>
              <a:t>97,009 customers</a:t>
            </a:r>
          </a:p>
          <a:p>
            <a:pPr lvl="1"/>
            <a:r>
              <a:rPr lang="en-US" dirty="0" smtClean="0"/>
              <a:t>Complete quote history plus purchase</a:t>
            </a:r>
          </a:p>
          <a:p>
            <a:r>
              <a:rPr lang="en-US" dirty="0" smtClean="0"/>
              <a:t>“Test data”:</a:t>
            </a:r>
          </a:p>
          <a:p>
            <a:pPr lvl="1"/>
            <a:r>
              <a:rPr lang="en-US" dirty="0" smtClean="0"/>
              <a:t>55,716 customers</a:t>
            </a:r>
          </a:p>
          <a:p>
            <a:pPr lvl="1"/>
            <a:r>
              <a:rPr lang="en-US" dirty="0" smtClean="0"/>
              <a:t>Partial quote history</a:t>
            </a:r>
          </a:p>
          <a:p>
            <a:pPr lvl="1"/>
            <a:r>
              <a:rPr lang="en-US" dirty="0" smtClean="0"/>
              <a:t>Goal is to predict the purchase</a:t>
            </a:r>
          </a:p>
          <a:p>
            <a:pPr lvl="1"/>
            <a:r>
              <a:rPr lang="en-US" dirty="0" smtClean="0"/>
              <a:t>Evaluation metric is prediction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9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difficult?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2,304 possible combinations of options</a:t>
            </a:r>
          </a:p>
          <a:p>
            <a:r>
              <a:rPr lang="en-US" dirty="0" smtClean="0"/>
              <a:t>Your prediction is only “correct” if you get all 7 options right!</a:t>
            </a:r>
          </a:p>
          <a:p>
            <a:pPr lvl="1"/>
            <a:r>
              <a:rPr lang="en-US" dirty="0" smtClean="0"/>
              <a:t>No “partial credit”</a:t>
            </a:r>
          </a:p>
          <a:p>
            <a:pPr lvl="1"/>
            <a:r>
              <a:rPr lang="en-US" dirty="0" smtClean="0"/>
              <a:t>No feedback given on which options were wrong</a:t>
            </a:r>
          </a:p>
          <a:p>
            <a:r>
              <a:rPr lang="en-US" dirty="0" smtClean="0"/>
              <a:t>Options are not identified as to their meaning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with a naïve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every customer, simply predict that they will purchase the last set of options they were quoted</a:t>
            </a:r>
          </a:p>
          <a:p>
            <a:pPr lvl="1"/>
            <a:r>
              <a:rPr lang="en-US" dirty="0" smtClean="0"/>
              <a:t>Public leaderboard score: 0.53793</a:t>
            </a:r>
          </a:p>
          <a:p>
            <a:r>
              <a:rPr lang="en-US" dirty="0" smtClean="0"/>
              <a:t>Good news: Works pretty well, and much better than random guessing (0.00043)</a:t>
            </a:r>
          </a:p>
          <a:p>
            <a:r>
              <a:rPr lang="en-US" dirty="0" smtClean="0"/>
              <a:t>Bad news: Everyone figured out this strategy (46% of competitors have that identical score)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36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1745</Words>
  <Application>Microsoft Office PowerPoint</Application>
  <PresentationFormat>On-screen Show (4:3)</PresentationFormat>
  <Paragraphs>404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Allstate Purchase Prediction Challenge</vt:lpstr>
      <vt:lpstr>Agenda</vt:lpstr>
      <vt:lpstr>What is the competition goal?</vt:lpstr>
      <vt:lpstr>Problem context</vt:lpstr>
      <vt:lpstr>Example</vt:lpstr>
      <vt:lpstr>Another example</vt:lpstr>
      <vt:lpstr>How does the competition work?</vt:lpstr>
      <vt:lpstr>Why is this difficult?</vt:lpstr>
      <vt:lpstr>Start with a naïve approach</vt:lpstr>
      <vt:lpstr>Data to the rescue!</vt:lpstr>
      <vt:lpstr>What can we learn from the data?</vt:lpstr>
      <vt:lpstr>What can we learn from the data?</vt:lpstr>
      <vt:lpstr>What can we learn from the data?</vt:lpstr>
      <vt:lpstr>What can we learn from the data?</vt:lpstr>
      <vt:lpstr>What can we learn from the data?</vt:lpstr>
      <vt:lpstr>Predict based on option interactions</vt:lpstr>
      <vt:lpstr>Why didn’t this approach work?</vt:lpstr>
      <vt:lpstr>New strategy: Model stacking</vt:lpstr>
      <vt:lpstr>Step 1: Predict who will change</vt:lpstr>
      <vt:lpstr>Feature engineering to the rescue!</vt:lpstr>
      <vt:lpstr>Feature engineering</vt:lpstr>
      <vt:lpstr>Feature engineering</vt:lpstr>
      <vt:lpstr>Step 1 (redux): Predict who will change</vt:lpstr>
      <vt:lpstr>New strategy: Precision not accuracy</vt:lpstr>
      <vt:lpstr>Optimizing for precision</vt:lpstr>
      <vt:lpstr>Step 2: Predict new plans</vt:lpstr>
      <vt:lpstr>Poor prediction results</vt:lpstr>
      <vt:lpstr>Backup plan: Manual adjustments</vt:lpstr>
      <vt:lpstr>New strategy: Locate unlikely plans</vt:lpstr>
      <vt:lpstr>Locating and replacing unlikely plans</vt:lpstr>
      <vt:lpstr>It worked!</vt:lpstr>
      <vt:lpstr>Details of my best submission</vt:lpstr>
      <vt:lpstr>Improving this approach</vt:lpstr>
      <vt:lpstr>Lessons Learned</vt:lpstr>
      <vt:lpstr>Thank You!</vt:lpstr>
    </vt:vector>
  </TitlesOfParts>
  <Company>Causetown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Allstate Purchase Prediction Challenge</dc:title>
  <dc:creator>Kevin Markham</dc:creator>
  <cp:lastModifiedBy>Kevin Markham</cp:lastModifiedBy>
  <cp:revision>48</cp:revision>
  <dcterms:created xsi:type="dcterms:W3CDTF">2014-05-15T15:05:21Z</dcterms:created>
  <dcterms:modified xsi:type="dcterms:W3CDTF">2014-05-19T15:36:08Z</dcterms:modified>
</cp:coreProperties>
</file>