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ga Manikandan Solaikannan" initials="KMS" lastIdx="0" clrIdx="0">
    <p:extLst>
      <p:ext uri="{19B8F6BF-5375-455C-9EA6-DF929625EA0E}">
        <p15:presenceInfo xmlns:p15="http://schemas.microsoft.com/office/powerpoint/2012/main" userId="Kanaga Manikandan Solaikan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25"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31D39-EF05-4892-A0FC-FAB39E7DD3E1}" type="datetimeFigureOut">
              <a:rPr lang="en-GB" smtClean="0"/>
              <a:t>10/04/2018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36A35-67A3-4A15-AB76-C9026B90CF52}" type="slidenum">
              <a:rPr lang="en-GB" smtClean="0"/>
              <a:t>‹#›</a:t>
            </a:fld>
            <a:endParaRPr lang="en-GB"/>
          </a:p>
        </p:txBody>
      </p:sp>
    </p:spTree>
    <p:extLst>
      <p:ext uri="{BB962C8B-B14F-4D97-AF65-F5344CB8AC3E}">
        <p14:creationId xmlns:p14="http://schemas.microsoft.com/office/powerpoint/2010/main" val="134643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2</a:t>
            </a:r>
            <a:r>
              <a:rPr lang="en-GB" baseline="30000" dirty="0"/>
              <a:t>nd</a:t>
            </a:r>
            <a:r>
              <a:rPr lang="en-GB" dirty="0"/>
              <a:t> point - One such technique is Version Control. Click</a:t>
            </a:r>
          </a:p>
          <a:p>
            <a:r>
              <a:rPr lang="en-GB" dirty="0"/>
              <a:t>After 2</a:t>
            </a:r>
            <a:r>
              <a:rPr lang="en-GB" baseline="30000" dirty="0"/>
              <a:t>nd</a:t>
            </a:r>
            <a:r>
              <a:rPr lang="en-GB" dirty="0"/>
              <a:t> point – start afresh if any problems were to rise. There are more benefits in using Version Control and that’s what ‘Click’ for 3</a:t>
            </a:r>
            <a:r>
              <a:rPr lang="en-GB" baseline="30000" dirty="0"/>
              <a:t>rd</a:t>
            </a:r>
            <a:r>
              <a:rPr lang="en-GB" dirty="0"/>
              <a:t> point</a:t>
            </a:r>
          </a:p>
        </p:txBody>
      </p:sp>
      <p:sp>
        <p:nvSpPr>
          <p:cNvPr id="4" name="Slide Number Placeholder 3"/>
          <p:cNvSpPr>
            <a:spLocks noGrp="1"/>
          </p:cNvSpPr>
          <p:nvPr>
            <p:ph type="sldNum" sz="quarter" idx="10"/>
          </p:nvPr>
        </p:nvSpPr>
        <p:spPr/>
        <p:txBody>
          <a:bodyPr/>
          <a:lstStyle/>
          <a:p>
            <a:fld id="{5C136A35-67A3-4A15-AB76-C9026B90CF52}" type="slidenum">
              <a:rPr lang="en-GB" smtClean="0"/>
              <a:t>2</a:t>
            </a:fld>
            <a:endParaRPr lang="en-GB"/>
          </a:p>
        </p:txBody>
      </p:sp>
    </p:spTree>
    <p:extLst>
      <p:ext uri="{BB962C8B-B14F-4D97-AF65-F5344CB8AC3E}">
        <p14:creationId xmlns:p14="http://schemas.microsoft.com/office/powerpoint/2010/main" val="229058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r>
              <a:rPr lang="en-GB" baseline="30000" dirty="0"/>
              <a:t>rd</a:t>
            </a:r>
            <a:r>
              <a:rPr lang="en-GB" dirty="0"/>
              <a:t> point – why better at uploading because Google drive cannot not know what changes have you made unless you uploaded them where as in GitHub, you can make any changes in the desktop and it will keep note of all changes and all you had to do was ‘commit changes and push it to the online storage’.</a:t>
            </a:r>
          </a:p>
        </p:txBody>
      </p:sp>
      <p:sp>
        <p:nvSpPr>
          <p:cNvPr id="4" name="Slide Number Placeholder 3"/>
          <p:cNvSpPr>
            <a:spLocks noGrp="1"/>
          </p:cNvSpPr>
          <p:nvPr>
            <p:ph type="sldNum" sz="quarter" idx="10"/>
          </p:nvPr>
        </p:nvSpPr>
        <p:spPr/>
        <p:txBody>
          <a:bodyPr/>
          <a:lstStyle/>
          <a:p>
            <a:fld id="{5C136A35-67A3-4A15-AB76-C9026B90CF52}" type="slidenum">
              <a:rPr lang="en-GB" smtClean="0"/>
              <a:t>4</a:t>
            </a:fld>
            <a:endParaRPr lang="en-GB"/>
          </a:p>
        </p:txBody>
      </p:sp>
    </p:spTree>
    <p:extLst>
      <p:ext uri="{BB962C8B-B14F-4D97-AF65-F5344CB8AC3E}">
        <p14:creationId xmlns:p14="http://schemas.microsoft.com/office/powerpoint/2010/main" val="7659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5</a:t>
            </a:fld>
            <a:endParaRPr lang="en-GB"/>
          </a:p>
        </p:txBody>
      </p:sp>
    </p:spTree>
    <p:extLst>
      <p:ext uri="{BB962C8B-B14F-4D97-AF65-F5344CB8AC3E}">
        <p14:creationId xmlns:p14="http://schemas.microsoft.com/office/powerpoint/2010/main" val="99502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6</a:t>
            </a:fld>
            <a:endParaRPr lang="en-GB"/>
          </a:p>
        </p:txBody>
      </p:sp>
    </p:spTree>
    <p:extLst>
      <p:ext uri="{BB962C8B-B14F-4D97-AF65-F5344CB8AC3E}">
        <p14:creationId xmlns:p14="http://schemas.microsoft.com/office/powerpoint/2010/main" val="255637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a:t>
            </a:r>
            <a:r>
              <a:rPr lang="en-GB" baseline="30000" dirty="0"/>
              <a:t>st</a:t>
            </a:r>
            <a:r>
              <a:rPr lang="en-GB" dirty="0"/>
              <a:t> point – Some thought could have been given if they were available with a single payment.</a:t>
            </a:r>
          </a:p>
          <a:p>
            <a:r>
              <a:rPr lang="en-GB" dirty="0"/>
              <a:t>2</a:t>
            </a:r>
            <a:r>
              <a:rPr lang="en-GB" baseline="30000" dirty="0"/>
              <a:t>nd</a:t>
            </a:r>
            <a:r>
              <a:rPr lang="en-GB" dirty="0"/>
              <a:t> point – It is a team of 3 and the software we’re producing in the end is not large-scale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Thus, the team decided to use software products that were free and provided all the necessary benefits. </a:t>
            </a:r>
          </a:p>
        </p:txBody>
      </p:sp>
      <p:sp>
        <p:nvSpPr>
          <p:cNvPr id="4" name="Slide Number Placeholder 3"/>
          <p:cNvSpPr>
            <a:spLocks noGrp="1"/>
          </p:cNvSpPr>
          <p:nvPr>
            <p:ph type="sldNum" sz="quarter" idx="10"/>
          </p:nvPr>
        </p:nvSpPr>
        <p:spPr/>
        <p:txBody>
          <a:bodyPr/>
          <a:lstStyle/>
          <a:p>
            <a:fld id="{5C136A35-67A3-4A15-AB76-C9026B90CF52}" type="slidenum">
              <a:rPr lang="en-GB" smtClean="0"/>
              <a:t>7</a:t>
            </a:fld>
            <a:endParaRPr lang="en-GB"/>
          </a:p>
        </p:txBody>
      </p:sp>
    </p:spTree>
    <p:extLst>
      <p:ext uri="{BB962C8B-B14F-4D97-AF65-F5344CB8AC3E}">
        <p14:creationId xmlns:p14="http://schemas.microsoft.com/office/powerpoint/2010/main" val="3273089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C0C060-C3B5-443A-A207-3B90D6A656A5}" type="datetimeFigureOut">
              <a:rPr lang="en-GB" smtClean="0"/>
              <a:t>10/04/2018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72591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79355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901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4108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92297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10/04/2018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90809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10/04/2018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4802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10/04/2018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91365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10/04/2018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08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10/04/2018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679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C0C060-C3B5-443A-A207-3B90D6A656A5}" type="datetimeFigureOut">
              <a:rPr lang="en-GB" smtClean="0"/>
              <a:t>10/04/2018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3521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870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0C060-C3B5-443A-A207-3B90D6A656A5}" type="datetimeFigureOut">
              <a:rPr lang="en-GB" smtClean="0"/>
              <a:t>10/04/2018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233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0C060-C3B5-443A-A207-3B90D6A656A5}" type="datetimeFigureOut">
              <a:rPr lang="en-GB" smtClean="0"/>
              <a:t>10/04/2018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17099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0C060-C3B5-443A-A207-3B90D6A656A5}" type="datetimeFigureOut">
              <a:rPr lang="en-GB" smtClean="0"/>
              <a:t>10/04/2018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90309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8539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10/04/2018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45221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C0C060-C3B5-443A-A207-3B90D6A656A5}" type="datetimeFigureOut">
              <a:rPr lang="en-GB" smtClean="0"/>
              <a:t>10/04/2018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83A24-7AC5-4AFF-8407-6A264A26E3D5}" type="slidenum">
              <a:rPr lang="en-GB" smtClean="0"/>
              <a:t>‹#›</a:t>
            </a:fld>
            <a:endParaRPr lang="en-GB"/>
          </a:p>
        </p:txBody>
      </p:sp>
    </p:spTree>
    <p:extLst>
      <p:ext uri="{BB962C8B-B14F-4D97-AF65-F5344CB8AC3E}">
        <p14:creationId xmlns:p14="http://schemas.microsoft.com/office/powerpoint/2010/main" val="37439710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7C93-B387-48EF-9399-1A8A8F8E77F4}"/>
              </a:ext>
            </a:extLst>
          </p:cNvPr>
          <p:cNvSpPr>
            <a:spLocks noGrp="1"/>
          </p:cNvSpPr>
          <p:nvPr>
            <p:ph type="ctrTitle"/>
          </p:nvPr>
        </p:nvSpPr>
        <p:spPr/>
        <p:txBody>
          <a:bodyPr/>
          <a:lstStyle/>
          <a:p>
            <a:r>
              <a:rPr lang="en-GB" dirty="0"/>
              <a:t>Documentation management and version control</a:t>
            </a:r>
          </a:p>
        </p:txBody>
      </p:sp>
      <p:sp>
        <p:nvSpPr>
          <p:cNvPr id="3" name="Subtitle 2">
            <a:extLst>
              <a:ext uri="{FF2B5EF4-FFF2-40B4-BE49-F238E27FC236}">
                <a16:creationId xmlns:a16="http://schemas.microsoft.com/office/drawing/2014/main" id="{DA0C050D-7325-4AFF-9A97-395CD58B1D4B}"/>
              </a:ext>
            </a:extLst>
          </p:cNvPr>
          <p:cNvSpPr>
            <a:spLocks noGrp="1"/>
          </p:cNvSpPr>
          <p:nvPr>
            <p:ph type="subTitle" idx="1"/>
          </p:nvPr>
        </p:nvSpPr>
        <p:spPr/>
        <p:txBody>
          <a:bodyPr/>
          <a:lstStyle/>
          <a:p>
            <a:r>
              <a:rPr lang="en-GB" dirty="0">
                <a:solidFill>
                  <a:schemeClr val="tx1"/>
                </a:solidFill>
              </a:rPr>
              <a:t>By – </a:t>
            </a:r>
            <a:r>
              <a:rPr lang="en-GB" dirty="0" err="1">
                <a:solidFill>
                  <a:schemeClr val="tx1"/>
                </a:solidFill>
              </a:rPr>
              <a:t>kanaga</a:t>
            </a:r>
            <a:r>
              <a:rPr lang="en-GB" dirty="0">
                <a:solidFill>
                  <a:schemeClr val="tx1"/>
                </a:solidFill>
              </a:rPr>
              <a:t> Manikandan Solaikannan</a:t>
            </a:r>
          </a:p>
        </p:txBody>
      </p:sp>
    </p:spTree>
    <p:extLst>
      <p:ext uri="{BB962C8B-B14F-4D97-AF65-F5344CB8AC3E}">
        <p14:creationId xmlns:p14="http://schemas.microsoft.com/office/powerpoint/2010/main" val="500133255"/>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B0D1-5171-41CB-93ED-759D2EAF9273}"/>
              </a:ext>
            </a:extLst>
          </p:cNvPr>
          <p:cNvSpPr>
            <a:spLocks noGrp="1"/>
          </p:cNvSpPr>
          <p:nvPr>
            <p:ph type="title"/>
          </p:nvPr>
        </p:nvSpPr>
        <p:spPr>
          <a:xfrm>
            <a:off x="1141412" y="357260"/>
            <a:ext cx="9905998" cy="1378234"/>
          </a:xfrm>
        </p:spPr>
        <p:txBody>
          <a:bodyPr/>
          <a:lstStyle/>
          <a:p>
            <a:r>
              <a:rPr lang="en-GB" dirty="0"/>
              <a:t>What are they?</a:t>
            </a:r>
          </a:p>
        </p:txBody>
      </p:sp>
      <p:sp>
        <p:nvSpPr>
          <p:cNvPr id="3" name="Content Placeholder 2">
            <a:extLst>
              <a:ext uri="{FF2B5EF4-FFF2-40B4-BE49-F238E27FC236}">
                <a16:creationId xmlns:a16="http://schemas.microsoft.com/office/drawing/2014/main" id="{E5729E5D-DDC4-4EFE-B442-DB00899DFD27}"/>
              </a:ext>
            </a:extLst>
          </p:cNvPr>
          <p:cNvSpPr>
            <a:spLocks noGrp="1"/>
          </p:cNvSpPr>
          <p:nvPr>
            <p:ph idx="1"/>
          </p:nvPr>
        </p:nvSpPr>
        <p:spPr>
          <a:xfrm>
            <a:off x="1141412" y="1735494"/>
            <a:ext cx="9905999" cy="4655975"/>
          </a:xfrm>
        </p:spPr>
        <p:txBody>
          <a:bodyPr>
            <a:normAutofit/>
          </a:bodyPr>
          <a:lstStyle/>
          <a:p>
            <a:r>
              <a:rPr lang="en-GB" dirty="0" smtClean="0"/>
              <a:t>Used to </a:t>
            </a:r>
            <a:r>
              <a:rPr lang="en-GB" dirty="0"/>
              <a:t>preserve the files in an external storage where it’s secure and accessible by other team members.</a:t>
            </a:r>
          </a:p>
          <a:p>
            <a:endParaRPr lang="en-GB" dirty="0"/>
          </a:p>
          <a:p>
            <a:r>
              <a:rPr lang="en-GB" dirty="0"/>
              <a:t>Version Control keeps track of all the modifications performed by </a:t>
            </a:r>
            <a:r>
              <a:rPr lang="en-GB" dirty="0" smtClean="0"/>
              <a:t>the team.</a:t>
            </a:r>
            <a:endParaRPr lang="en-GB" dirty="0"/>
          </a:p>
          <a:p>
            <a:endParaRPr lang="en-GB" dirty="0"/>
          </a:p>
          <a:p>
            <a:r>
              <a:rPr lang="en-GB" dirty="0" smtClean="0"/>
              <a:t>Talking about how they were used.</a:t>
            </a:r>
            <a:endParaRPr lang="en-GB" dirty="0"/>
          </a:p>
          <a:p>
            <a:endParaRPr lang="en-GB" dirty="0"/>
          </a:p>
          <a:p>
            <a:endParaRPr lang="en-GB" dirty="0"/>
          </a:p>
        </p:txBody>
      </p:sp>
    </p:spTree>
    <p:extLst>
      <p:ext uri="{BB962C8B-B14F-4D97-AF65-F5344CB8AC3E}">
        <p14:creationId xmlns:p14="http://schemas.microsoft.com/office/powerpoint/2010/main" val="129048450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851AC6D-4B21-4DE1-9E9B-C1DA1FD78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39" y="2249487"/>
            <a:ext cx="5296534" cy="279006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3D2783D-2DCE-4709-9CB7-0FA318B073B6}"/>
              </a:ext>
            </a:extLst>
          </p:cNvPr>
          <p:cNvSpPr>
            <a:spLocks noGrp="1"/>
          </p:cNvSpPr>
          <p:nvPr>
            <p:ph type="title"/>
          </p:nvPr>
        </p:nvSpPr>
        <p:spPr>
          <a:xfrm>
            <a:off x="1131907" y="219601"/>
            <a:ext cx="9905998" cy="1278233"/>
          </a:xfrm>
        </p:spPr>
        <p:txBody>
          <a:bodyPr>
            <a:normAutofit/>
          </a:bodyPr>
          <a:lstStyle/>
          <a:p>
            <a:r>
              <a:rPr lang="en-GB" dirty="0"/>
              <a:t>how were the documents managed?</a:t>
            </a:r>
          </a:p>
        </p:txBody>
      </p:sp>
      <p:sp>
        <p:nvSpPr>
          <p:cNvPr id="10" name="Content Placeholder 9">
            <a:extLst>
              <a:ext uri="{FF2B5EF4-FFF2-40B4-BE49-F238E27FC236}">
                <a16:creationId xmlns:a16="http://schemas.microsoft.com/office/drawing/2014/main" id="{880CA9C0-37FB-4182-A1EE-13029CBB2379}"/>
              </a:ext>
            </a:extLst>
          </p:cNvPr>
          <p:cNvSpPr>
            <a:spLocks noGrp="1"/>
          </p:cNvSpPr>
          <p:nvPr>
            <p:ph idx="1"/>
          </p:nvPr>
        </p:nvSpPr>
        <p:spPr>
          <a:xfrm>
            <a:off x="5617029" y="1497834"/>
            <a:ext cx="6394832" cy="5140565"/>
          </a:xfrm>
        </p:spPr>
        <p:txBody>
          <a:bodyPr>
            <a:normAutofit lnSpcReduction="10000"/>
          </a:bodyPr>
          <a:lstStyle/>
          <a:p>
            <a:r>
              <a:rPr lang="en-US" dirty="0"/>
              <a:t>Google Drive was used to securely store the </a:t>
            </a:r>
            <a:r>
              <a:rPr lang="en-US" dirty="0" smtClean="0"/>
              <a:t>files.</a:t>
            </a:r>
          </a:p>
          <a:p>
            <a:endParaRPr lang="en-US" dirty="0" smtClean="0"/>
          </a:p>
          <a:p>
            <a:endParaRPr lang="en-US" dirty="0"/>
          </a:p>
          <a:p>
            <a:r>
              <a:rPr lang="en-US" dirty="0" smtClean="0"/>
              <a:t>Allowed the </a:t>
            </a:r>
            <a:r>
              <a:rPr lang="en-US" dirty="0"/>
              <a:t>team to make any changes to the files </a:t>
            </a:r>
            <a:r>
              <a:rPr lang="en-US" dirty="0" smtClean="0"/>
              <a:t>freely.</a:t>
            </a:r>
          </a:p>
          <a:p>
            <a:endParaRPr lang="en-US" dirty="0" smtClean="0"/>
          </a:p>
          <a:p>
            <a:endParaRPr lang="en-US" dirty="0"/>
          </a:p>
          <a:p>
            <a:r>
              <a:rPr lang="en-US" dirty="0"/>
              <a:t>Notifications </a:t>
            </a:r>
            <a:r>
              <a:rPr lang="en-US" dirty="0" smtClean="0"/>
              <a:t>allowed </a:t>
            </a:r>
            <a:r>
              <a:rPr lang="en-US" dirty="0"/>
              <a:t>the team to be up to date with the progress</a:t>
            </a:r>
            <a:r>
              <a:rPr lang="en-US" dirty="0" smtClean="0"/>
              <a:t>.</a:t>
            </a:r>
            <a:endParaRPr lang="en-US" dirty="0"/>
          </a:p>
        </p:txBody>
      </p:sp>
      <p:pic>
        <p:nvPicPr>
          <p:cNvPr id="15" name="Picture 14" descr="A screenshot of a cell phone&#10;&#10;Description generated with very high confidence">
            <a:extLst>
              <a:ext uri="{FF2B5EF4-FFF2-40B4-BE49-F238E27FC236}">
                <a16:creationId xmlns:a16="http://schemas.microsoft.com/office/drawing/2014/main" id="{8C0FD790-9F50-4833-93AE-3C7963D88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722" y="1938142"/>
            <a:ext cx="2865368" cy="4259949"/>
          </a:xfrm>
          <a:prstGeom prst="rect">
            <a:avLst/>
          </a:prstGeom>
        </p:spPr>
      </p:pic>
    </p:spTree>
    <p:extLst>
      <p:ext uri="{BB962C8B-B14F-4D97-AF65-F5344CB8AC3E}">
        <p14:creationId xmlns:p14="http://schemas.microsoft.com/office/powerpoint/2010/main" val="3588050914"/>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out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arn(outVertical)">
                                      <p:cBhvr>
                                        <p:cTn id="17" dur="500"/>
                                        <p:tgtEl>
                                          <p:spTgt spid="10">
                                            <p:txEl>
                                              <p:pRg st="3" end="3"/>
                                            </p:txEl>
                                          </p:spTgt>
                                        </p:tgtEl>
                                      </p:cBhvr>
                                    </p:animEffect>
                                  </p:childTnLst>
                                </p:cTn>
                              </p:par>
                              <p:par>
                                <p:cTn id="18" presetID="16" presetClass="entr" presetSubtype="37"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barn(outVertical)">
                                      <p:cBhvr>
                                        <p:cTn id="25" dur="500"/>
                                        <p:tgtEl>
                                          <p:spTgt spid="10">
                                            <p:txEl>
                                              <p:pRg st="6" end="6"/>
                                            </p:txEl>
                                          </p:spTgt>
                                        </p:tgtEl>
                                      </p:cBhvr>
                                    </p:animEffect>
                                  </p:childTnLst>
                                </p:cTn>
                              </p:par>
                              <p:par>
                                <p:cTn id="26" presetID="16" presetClass="exit" presetSubtype="21" fill="hold" nodeType="withEffect">
                                  <p:stCondLst>
                                    <p:cond delay="0"/>
                                  </p:stCondLst>
                                  <p:childTnLst>
                                    <p:animEffect transition="out" filter="barn(inVertic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16" presetClass="entr" presetSubtype="37"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912F-E950-4180-B2A4-8561DB47F0CE}"/>
              </a:ext>
            </a:extLst>
          </p:cNvPr>
          <p:cNvSpPr>
            <a:spLocks noGrp="1"/>
          </p:cNvSpPr>
          <p:nvPr>
            <p:ph type="title"/>
          </p:nvPr>
        </p:nvSpPr>
        <p:spPr>
          <a:xfrm>
            <a:off x="1141413" y="242598"/>
            <a:ext cx="9905998" cy="1234510"/>
          </a:xfrm>
        </p:spPr>
        <p:txBody>
          <a:bodyPr/>
          <a:lstStyle/>
          <a:p>
            <a:r>
              <a:rPr lang="en-GB" dirty="0"/>
              <a:t>How was version control helpful?</a:t>
            </a:r>
          </a:p>
        </p:txBody>
      </p:sp>
      <p:sp>
        <p:nvSpPr>
          <p:cNvPr id="3" name="Content Placeholder 2">
            <a:extLst>
              <a:ext uri="{FF2B5EF4-FFF2-40B4-BE49-F238E27FC236}">
                <a16:creationId xmlns:a16="http://schemas.microsoft.com/office/drawing/2014/main" id="{55BBCF21-8677-436D-AFB1-5EB8A2C15652}"/>
              </a:ext>
            </a:extLst>
          </p:cNvPr>
          <p:cNvSpPr>
            <a:spLocks noGrp="1"/>
          </p:cNvSpPr>
          <p:nvPr>
            <p:ph idx="1"/>
          </p:nvPr>
        </p:nvSpPr>
        <p:spPr>
          <a:xfrm>
            <a:off x="1141413" y="1477108"/>
            <a:ext cx="5338274" cy="5138294"/>
          </a:xfrm>
        </p:spPr>
        <p:txBody>
          <a:bodyPr>
            <a:normAutofit/>
          </a:bodyPr>
          <a:lstStyle/>
          <a:p>
            <a:r>
              <a:rPr lang="en-GB" dirty="0" smtClean="0"/>
              <a:t>GitHub was also used </a:t>
            </a:r>
            <a:r>
              <a:rPr lang="en-GB" dirty="0"/>
              <a:t>to securely store the </a:t>
            </a:r>
            <a:r>
              <a:rPr lang="en-GB" dirty="0" smtClean="0"/>
              <a:t>files.</a:t>
            </a:r>
            <a:endParaRPr lang="en-GB" dirty="0"/>
          </a:p>
          <a:p>
            <a:endParaRPr lang="en-GB" dirty="0" smtClean="0"/>
          </a:p>
          <a:p>
            <a:endParaRPr lang="en-GB" dirty="0"/>
          </a:p>
          <a:p>
            <a:r>
              <a:rPr lang="en-GB" dirty="0"/>
              <a:t>A</a:t>
            </a:r>
            <a:r>
              <a:rPr lang="en-GB" dirty="0" smtClean="0"/>
              <a:t>llowed </a:t>
            </a:r>
            <a:r>
              <a:rPr lang="en-GB" dirty="0"/>
              <a:t>the team to keep track of all the </a:t>
            </a:r>
            <a:r>
              <a:rPr lang="en-GB" dirty="0" smtClean="0"/>
              <a:t>updates.</a:t>
            </a:r>
            <a:endParaRPr lang="en-GB" dirty="0"/>
          </a:p>
          <a:p>
            <a:endParaRPr lang="en-GB" dirty="0" smtClean="0"/>
          </a:p>
          <a:p>
            <a:endParaRPr lang="en-GB" dirty="0"/>
          </a:p>
          <a:p>
            <a:r>
              <a:rPr lang="en-GB" dirty="0"/>
              <a:t>P</a:t>
            </a:r>
            <a:r>
              <a:rPr lang="en-GB" dirty="0" smtClean="0"/>
              <a:t>roved </a:t>
            </a:r>
            <a:r>
              <a:rPr lang="en-GB" dirty="0"/>
              <a:t>better than Google </a:t>
            </a:r>
            <a:r>
              <a:rPr lang="en-GB" dirty="0" smtClean="0"/>
              <a:t>Drive.</a:t>
            </a:r>
            <a:endParaRPr lang="en-GB" dirty="0"/>
          </a:p>
          <a:p>
            <a:endParaRPr lang="en-GB" dirty="0"/>
          </a:p>
          <a:p>
            <a:endParaRPr lang="en-GB" dirty="0"/>
          </a:p>
          <a:p>
            <a:endParaRPr lang="en-GB" dirty="0"/>
          </a:p>
          <a:p>
            <a:endParaRPr lang="en-GB" dirty="0"/>
          </a:p>
          <a:p>
            <a:endParaRPr lang="en-GB" dirty="0"/>
          </a:p>
        </p:txBody>
      </p:sp>
      <p:pic>
        <p:nvPicPr>
          <p:cNvPr id="7" name="Picture 6" descr="A screenshot of a computer screen&#10;&#10;Description generated with very high confidence">
            <a:extLst>
              <a:ext uri="{FF2B5EF4-FFF2-40B4-BE49-F238E27FC236}">
                <a16:creationId xmlns:a16="http://schemas.microsoft.com/office/drawing/2014/main" id="{B9DBCCC9-E5F4-43B2-8D63-E4745B52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17" y="2146388"/>
            <a:ext cx="5338274" cy="265088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EE08826-58D6-49BF-AEF9-D8D86770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017" y="1827673"/>
            <a:ext cx="5338274" cy="3288315"/>
          </a:xfrm>
          <a:prstGeom prst="rect">
            <a:avLst/>
          </a:prstGeom>
        </p:spPr>
      </p:pic>
    </p:spTree>
    <p:extLst>
      <p:ext uri="{BB962C8B-B14F-4D97-AF65-F5344CB8AC3E}">
        <p14:creationId xmlns:p14="http://schemas.microsoft.com/office/powerpoint/2010/main" val="2703409858"/>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outVertical)">
                                      <p:cBhvr>
                                        <p:cTn id="20" dur="500"/>
                                        <p:tgtEl>
                                          <p:spTgt spid="3">
                                            <p:txEl>
                                              <p:pRg st="3" end="3"/>
                                            </p:txEl>
                                          </p:spTgt>
                                        </p:tgtEl>
                                      </p:cBhvr>
                                    </p:animEffect>
                                  </p:childTnLst>
                                </p:cTn>
                              </p:par>
                              <p:par>
                                <p:cTn id="21" presetID="16" presetClass="exit" presetSubtype="21" fill="hold" nodeType="withEffect">
                                  <p:stCondLst>
                                    <p:cond delay="0"/>
                                  </p:stCondLst>
                                  <p:childTnLst>
                                    <p:animEffect transition="out" filter="barn(inVertic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16" presetClass="entr" presetSubtype="37"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out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554-2A8B-4330-8780-328A2410F17A}"/>
              </a:ext>
            </a:extLst>
          </p:cNvPr>
          <p:cNvSpPr>
            <a:spLocks noGrp="1"/>
          </p:cNvSpPr>
          <p:nvPr>
            <p:ph type="title"/>
          </p:nvPr>
        </p:nvSpPr>
        <p:spPr>
          <a:xfrm>
            <a:off x="1141413" y="317242"/>
            <a:ext cx="9905998" cy="1306286"/>
          </a:xfrm>
        </p:spPr>
        <p:txBody>
          <a:bodyPr/>
          <a:lstStyle/>
          <a:p>
            <a:r>
              <a:rPr lang="en-GB" dirty="0"/>
              <a:t>How did it pay off?</a:t>
            </a:r>
          </a:p>
        </p:txBody>
      </p:sp>
      <p:sp>
        <p:nvSpPr>
          <p:cNvPr id="3" name="Content Placeholder 2">
            <a:extLst>
              <a:ext uri="{FF2B5EF4-FFF2-40B4-BE49-F238E27FC236}">
                <a16:creationId xmlns:a16="http://schemas.microsoft.com/office/drawing/2014/main" id="{2962E531-8345-44F0-AC39-CF4B00198B42}"/>
              </a:ext>
            </a:extLst>
          </p:cNvPr>
          <p:cNvSpPr>
            <a:spLocks noGrp="1"/>
          </p:cNvSpPr>
          <p:nvPr>
            <p:ph idx="1"/>
          </p:nvPr>
        </p:nvSpPr>
        <p:spPr>
          <a:xfrm>
            <a:off x="1141412" y="1623528"/>
            <a:ext cx="9905999" cy="5029199"/>
          </a:xfrm>
        </p:spPr>
        <p:txBody>
          <a:bodyPr/>
          <a:lstStyle/>
          <a:p>
            <a:r>
              <a:rPr lang="en-GB" dirty="0" smtClean="0"/>
              <a:t>Made </a:t>
            </a:r>
            <a:r>
              <a:rPr lang="en-GB" dirty="0"/>
              <a:t>communication easier and </a:t>
            </a:r>
            <a:r>
              <a:rPr lang="en-GB" dirty="0" smtClean="0"/>
              <a:t>easy </a:t>
            </a:r>
            <a:r>
              <a:rPr lang="en-GB" dirty="0"/>
              <a:t>to use.</a:t>
            </a:r>
          </a:p>
          <a:p>
            <a:endParaRPr lang="en-GB" dirty="0" smtClean="0"/>
          </a:p>
          <a:p>
            <a:endParaRPr lang="en-GB" dirty="0"/>
          </a:p>
          <a:p>
            <a:r>
              <a:rPr lang="en-GB" dirty="0" smtClean="0"/>
              <a:t>Proved to be </a:t>
            </a:r>
            <a:r>
              <a:rPr lang="en-GB" dirty="0"/>
              <a:t>reliable and cost-efficient.</a:t>
            </a:r>
          </a:p>
          <a:p>
            <a:endParaRPr lang="en-GB" dirty="0" smtClean="0"/>
          </a:p>
          <a:p>
            <a:endParaRPr lang="en-GB" dirty="0"/>
          </a:p>
          <a:p>
            <a:r>
              <a:rPr lang="en-GB" dirty="0" smtClean="0"/>
              <a:t>Allowed the team to </a:t>
            </a:r>
            <a:r>
              <a:rPr lang="en-GB" dirty="0"/>
              <a:t>work together on a single document and discuss about it at the same time.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80483242"/>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out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out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9E3D3956-A0CF-4195-9E7C-CD7DBF2CF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538" y="1646521"/>
            <a:ext cx="5122419" cy="2393635"/>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FFABF5D-8F8D-491C-A2DA-7804E194BB66}"/>
              </a:ext>
            </a:extLst>
          </p:cNvPr>
          <p:cNvSpPr>
            <a:spLocks noGrp="1"/>
          </p:cNvSpPr>
          <p:nvPr>
            <p:ph type="title"/>
          </p:nvPr>
        </p:nvSpPr>
        <p:spPr>
          <a:xfrm>
            <a:off x="1143001" y="167951"/>
            <a:ext cx="9905998" cy="1478570"/>
          </a:xfrm>
        </p:spPr>
        <p:txBody>
          <a:bodyPr>
            <a:normAutofit/>
          </a:bodyPr>
          <a:lstStyle/>
          <a:p>
            <a:r>
              <a:rPr lang="en-GB" dirty="0"/>
              <a:t>What else can be done?</a:t>
            </a:r>
          </a:p>
        </p:txBody>
      </p:sp>
      <p:sp>
        <p:nvSpPr>
          <p:cNvPr id="3" name="Content Placeholder 2">
            <a:extLst>
              <a:ext uri="{FF2B5EF4-FFF2-40B4-BE49-F238E27FC236}">
                <a16:creationId xmlns:a16="http://schemas.microsoft.com/office/drawing/2014/main" id="{5600CE1B-A3EC-430E-998E-5A95F6523F6B}"/>
              </a:ext>
            </a:extLst>
          </p:cNvPr>
          <p:cNvSpPr>
            <a:spLocks noGrp="1"/>
          </p:cNvSpPr>
          <p:nvPr>
            <p:ph idx="1"/>
          </p:nvPr>
        </p:nvSpPr>
        <p:spPr>
          <a:xfrm>
            <a:off x="5589036" y="1646521"/>
            <a:ext cx="6456783" cy="5043528"/>
          </a:xfrm>
        </p:spPr>
        <p:txBody>
          <a:bodyPr>
            <a:normAutofit/>
          </a:bodyPr>
          <a:lstStyle/>
          <a:p>
            <a:pPr>
              <a:lnSpc>
                <a:spcPct val="110000"/>
              </a:lnSpc>
            </a:pPr>
            <a:r>
              <a:rPr lang="en-GB" dirty="0"/>
              <a:t>There are other software products available online that offer more features.</a:t>
            </a:r>
          </a:p>
          <a:p>
            <a:pPr>
              <a:lnSpc>
                <a:spcPct val="110000"/>
              </a:lnSpc>
            </a:pPr>
            <a:endParaRPr lang="en-GB" dirty="0" smtClean="0"/>
          </a:p>
          <a:p>
            <a:pPr>
              <a:lnSpc>
                <a:spcPct val="110000"/>
              </a:lnSpc>
            </a:pPr>
            <a:endParaRPr lang="en-GB" dirty="0"/>
          </a:p>
          <a:p>
            <a:pPr>
              <a:lnSpc>
                <a:spcPct val="110000"/>
              </a:lnSpc>
            </a:pPr>
            <a:r>
              <a:rPr lang="en-GB" dirty="0"/>
              <a:t>Some of them are </a:t>
            </a:r>
            <a:r>
              <a:rPr lang="en-GB" dirty="0" err="1"/>
              <a:t>Orcanos</a:t>
            </a:r>
            <a:r>
              <a:rPr lang="en-GB" dirty="0"/>
              <a:t>, </a:t>
            </a:r>
            <a:r>
              <a:rPr lang="en-GB" dirty="0" err="1"/>
              <a:t>Glasscubes</a:t>
            </a:r>
            <a:r>
              <a:rPr lang="en-GB" dirty="0"/>
              <a:t> and </a:t>
            </a:r>
            <a:r>
              <a:rPr lang="en-GB" dirty="0" err="1"/>
              <a:t>PandaDoc</a:t>
            </a:r>
            <a:r>
              <a:rPr lang="en-GB" dirty="0"/>
              <a:t>.</a:t>
            </a:r>
          </a:p>
          <a:p>
            <a:pPr marL="0" indent="0">
              <a:lnSpc>
                <a:spcPct val="110000"/>
              </a:lnSpc>
              <a:buNone/>
            </a:pPr>
            <a:r>
              <a:rPr lang="en-GB" dirty="0"/>
              <a:t> </a:t>
            </a:r>
            <a:endParaRPr lang="en-GB" dirty="0" smtClean="0"/>
          </a:p>
          <a:p>
            <a:pPr marL="0" indent="0">
              <a:lnSpc>
                <a:spcPct val="110000"/>
              </a:lnSpc>
              <a:buNone/>
            </a:pPr>
            <a:endParaRPr lang="en-GB" dirty="0"/>
          </a:p>
          <a:p>
            <a:pPr>
              <a:lnSpc>
                <a:spcPct val="110000"/>
              </a:lnSpc>
            </a:pPr>
            <a:r>
              <a:rPr lang="en-GB" dirty="0"/>
              <a:t>They even seemed to be used by a lot of prestigious companies.</a:t>
            </a:r>
          </a:p>
          <a:p>
            <a:pPr>
              <a:lnSpc>
                <a:spcPct val="110000"/>
              </a:lnSpc>
            </a:pPr>
            <a:endParaRPr lang="en-GB" sz="1700" dirty="0"/>
          </a:p>
          <a:p>
            <a:pPr>
              <a:lnSpc>
                <a:spcPct val="110000"/>
              </a:lnSpc>
            </a:pPr>
            <a:endParaRPr lang="en-GB" sz="1700" dirty="0"/>
          </a:p>
        </p:txBody>
      </p:sp>
      <p:pic>
        <p:nvPicPr>
          <p:cNvPr id="8" name="Picture 7" descr="A screenshot of a social media post&#10;&#10;Description generated with very high confidence">
            <a:extLst>
              <a:ext uri="{FF2B5EF4-FFF2-40B4-BE49-F238E27FC236}">
                <a16:creationId xmlns:a16="http://schemas.microsoft.com/office/drawing/2014/main" id="{76E84763-0CAF-4504-BA7F-872FA2463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80" y="4128068"/>
            <a:ext cx="5363137" cy="2393634"/>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39E1CE81-DFC4-4A10-A16C-D5A66806C6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538" y="2178995"/>
            <a:ext cx="5122420" cy="1478569"/>
          </a:xfrm>
          <a:prstGeom prst="rect">
            <a:avLst/>
          </a:prstGeom>
        </p:spPr>
      </p:pic>
      <p:pic>
        <p:nvPicPr>
          <p:cNvPr id="12" name="Picture 11" descr="A screenshot of a cell phone&#10;&#10;Description generated with high confidence">
            <a:extLst>
              <a:ext uri="{FF2B5EF4-FFF2-40B4-BE49-F238E27FC236}">
                <a16:creationId xmlns:a16="http://schemas.microsoft.com/office/drawing/2014/main" id="{25F6E00B-7282-41FB-9953-C7A2AB860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188" y="4429406"/>
            <a:ext cx="5277118" cy="1790957"/>
          </a:xfrm>
          <a:prstGeom prst="rect">
            <a:avLst/>
          </a:prstGeom>
        </p:spPr>
      </p:pic>
    </p:spTree>
    <p:extLst>
      <p:ext uri="{BB962C8B-B14F-4D97-AF65-F5344CB8AC3E}">
        <p14:creationId xmlns:p14="http://schemas.microsoft.com/office/powerpoint/2010/main" val="1634752379"/>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out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par>
                                <p:cTn id="23" presetID="16" presetClass="entr" presetSubtype="37"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Vertical)">
                                      <p:cBhvr>
                                        <p:cTn id="25" dur="500"/>
                                        <p:tgtEl>
                                          <p:spTgt spid="6"/>
                                        </p:tgtEl>
                                      </p:cBhvr>
                                    </p:animEffect>
                                  </p:childTnLst>
                                </p:cTn>
                              </p:par>
                              <p:par>
                                <p:cTn id="26" presetID="16" presetClass="entr" presetSubtype="37"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out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outVertical)">
                                      <p:cBhvr>
                                        <p:cTn id="33" dur="500"/>
                                        <p:tgtEl>
                                          <p:spTgt spid="3">
                                            <p:txEl>
                                              <p:pRg st="6" end="6"/>
                                            </p:txEl>
                                          </p:spTgt>
                                        </p:tgtEl>
                                      </p:cBhvr>
                                    </p:animEffect>
                                  </p:childTnLst>
                                </p:cTn>
                              </p:par>
                              <p:par>
                                <p:cTn id="34" presetID="16" presetClass="exit" presetSubtype="21" fill="hold" nodeType="withEffect">
                                  <p:stCondLst>
                                    <p:cond delay="0"/>
                                  </p:stCondLst>
                                  <p:childTnLst>
                                    <p:animEffect transition="out" filter="barn(inVertic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6" presetClass="exit" presetSubtype="21" fill="hold" nodeType="withEffect">
                                  <p:stCondLst>
                                    <p:cond delay="0"/>
                                  </p:stCondLst>
                                  <p:childTnLst>
                                    <p:animEffect transition="out" filter="barn(inVertical)">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16" presetClass="entr" presetSubtype="37"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outVertical)">
                                      <p:cBhvr>
                                        <p:cTn id="43" dur="500"/>
                                        <p:tgtEl>
                                          <p:spTgt spid="10"/>
                                        </p:tgtEl>
                                      </p:cBhvr>
                                    </p:animEffect>
                                  </p:childTnLst>
                                </p:cTn>
                              </p:par>
                              <p:par>
                                <p:cTn id="44" presetID="16" presetClass="entr" presetSubtype="37"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CBAD-73A6-43E7-8051-23D4A8D70DC4}"/>
              </a:ext>
            </a:extLst>
          </p:cNvPr>
          <p:cNvSpPr>
            <a:spLocks noGrp="1"/>
          </p:cNvSpPr>
          <p:nvPr>
            <p:ph type="title"/>
          </p:nvPr>
        </p:nvSpPr>
        <p:spPr>
          <a:xfrm>
            <a:off x="1143001" y="94250"/>
            <a:ext cx="9905998" cy="1553214"/>
          </a:xfrm>
        </p:spPr>
        <p:txBody>
          <a:bodyPr/>
          <a:lstStyle/>
          <a:p>
            <a:r>
              <a:rPr lang="en-GB" dirty="0"/>
              <a:t>Why were these not chosen?</a:t>
            </a:r>
          </a:p>
        </p:txBody>
      </p:sp>
      <p:sp>
        <p:nvSpPr>
          <p:cNvPr id="3" name="Content Placeholder 2">
            <a:extLst>
              <a:ext uri="{FF2B5EF4-FFF2-40B4-BE49-F238E27FC236}">
                <a16:creationId xmlns:a16="http://schemas.microsoft.com/office/drawing/2014/main" id="{41354A29-52AC-49F4-A8E2-2F5EC0530244}"/>
              </a:ext>
            </a:extLst>
          </p:cNvPr>
          <p:cNvSpPr>
            <a:spLocks noGrp="1"/>
          </p:cNvSpPr>
          <p:nvPr>
            <p:ph idx="1"/>
          </p:nvPr>
        </p:nvSpPr>
        <p:spPr>
          <a:xfrm>
            <a:off x="1143001" y="1647464"/>
            <a:ext cx="5617722" cy="4724402"/>
          </a:xfrm>
        </p:spPr>
        <p:txBody>
          <a:bodyPr>
            <a:normAutofit fontScale="92500" lnSpcReduction="10000"/>
          </a:bodyPr>
          <a:lstStyle/>
          <a:p>
            <a:r>
              <a:rPr lang="en-GB" dirty="0"/>
              <a:t>One of the reasons is that </a:t>
            </a:r>
            <a:r>
              <a:rPr lang="en-GB" dirty="0" smtClean="0"/>
              <a:t>they’re </a:t>
            </a:r>
            <a:r>
              <a:rPr lang="en-GB" dirty="0"/>
              <a:t>priced by subscriptions.</a:t>
            </a:r>
          </a:p>
          <a:p>
            <a:endParaRPr lang="en-GB" dirty="0" smtClean="0"/>
          </a:p>
          <a:p>
            <a:endParaRPr lang="en-GB" dirty="0"/>
          </a:p>
          <a:p>
            <a:r>
              <a:rPr lang="en-GB" dirty="0" smtClean="0"/>
              <a:t>The </a:t>
            </a:r>
            <a:r>
              <a:rPr lang="en-GB" dirty="0"/>
              <a:t>features they provided weren’t necessary for our project.</a:t>
            </a:r>
          </a:p>
          <a:p>
            <a:endParaRPr lang="en-GB" dirty="0" smtClean="0"/>
          </a:p>
          <a:p>
            <a:endParaRPr lang="en-GB" dirty="0"/>
          </a:p>
          <a:p>
            <a:r>
              <a:rPr lang="en-GB" dirty="0" smtClean="0"/>
              <a:t>The team </a:t>
            </a:r>
            <a:r>
              <a:rPr lang="en-GB" dirty="0"/>
              <a:t>members could not afford to pay for such services.</a:t>
            </a:r>
          </a:p>
          <a:p>
            <a:endParaRPr lang="en-GB" dirty="0"/>
          </a:p>
        </p:txBody>
      </p:sp>
      <p:pic>
        <p:nvPicPr>
          <p:cNvPr id="5" name="Picture 4" descr="A screenshot of a cell phone&#10;&#10;Description generated with very high confidence">
            <a:extLst>
              <a:ext uri="{FF2B5EF4-FFF2-40B4-BE49-F238E27FC236}">
                <a16:creationId xmlns:a16="http://schemas.microsoft.com/office/drawing/2014/main" id="{84D9273C-AF0C-44B1-AA3C-A262F4328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277" y="1245711"/>
            <a:ext cx="4715720" cy="276395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CAB4814E-2161-42F2-84CA-E16EE8E3D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277" y="4094046"/>
            <a:ext cx="4715720" cy="2569402"/>
          </a:xfrm>
          <a:prstGeom prst="rect">
            <a:avLst/>
          </a:prstGeom>
        </p:spPr>
      </p:pic>
    </p:spTree>
    <p:extLst>
      <p:ext uri="{BB962C8B-B14F-4D97-AF65-F5344CB8AC3E}">
        <p14:creationId xmlns:p14="http://schemas.microsoft.com/office/powerpoint/2010/main" val="504395343"/>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out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out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45B0-FACA-490C-A162-244902B1E64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8F0FFBB-A236-44EF-A87B-0FA1BED5B5E0}"/>
              </a:ext>
            </a:extLst>
          </p:cNvPr>
          <p:cNvSpPr>
            <a:spLocks noGrp="1"/>
          </p:cNvSpPr>
          <p:nvPr>
            <p:ph idx="1"/>
          </p:nvPr>
        </p:nvSpPr>
        <p:spPr>
          <a:xfrm>
            <a:off x="1141412" y="2249487"/>
            <a:ext cx="9905999" cy="4253950"/>
          </a:xfrm>
        </p:spPr>
        <p:txBody>
          <a:bodyPr>
            <a:normAutofit fontScale="92500" lnSpcReduction="20000"/>
          </a:bodyPr>
          <a:lstStyle/>
          <a:p>
            <a:r>
              <a:rPr lang="en-GB" dirty="0"/>
              <a:t>http://www.aiim.org/What-Is-Document-Imaging#</a:t>
            </a:r>
          </a:p>
          <a:p>
            <a:endParaRPr lang="en-GB" dirty="0"/>
          </a:p>
          <a:p>
            <a:r>
              <a:rPr lang="en-GB" dirty="0"/>
              <a:t>https://</a:t>
            </a:r>
            <a:r>
              <a:rPr lang="en-GB" dirty="0" smtClean="0"/>
              <a:t>www.atlassian.com/git/tutorials/what-is-version-control#</a:t>
            </a:r>
          </a:p>
          <a:p>
            <a:endParaRPr lang="en-GB" dirty="0"/>
          </a:p>
          <a:p>
            <a:r>
              <a:rPr lang="en-GB" dirty="0"/>
              <a:t>https://www.orcanos.com/compliance</a:t>
            </a:r>
            <a:r>
              <a:rPr lang="en-GB" dirty="0" smtClean="0"/>
              <a:t>/</a:t>
            </a:r>
          </a:p>
          <a:p>
            <a:endParaRPr lang="en-GB" dirty="0"/>
          </a:p>
          <a:p>
            <a:r>
              <a:rPr lang="en-GB" dirty="0"/>
              <a:t>https://www.pandadoc.com/features</a:t>
            </a:r>
            <a:r>
              <a:rPr lang="en-GB" dirty="0" smtClean="0"/>
              <a:t>/</a:t>
            </a:r>
          </a:p>
          <a:p>
            <a:endParaRPr lang="en-GB" dirty="0"/>
          </a:p>
          <a:p>
            <a:r>
              <a:rPr lang="en-GB" dirty="0"/>
              <a:t>https://www.glasscubes.com</a:t>
            </a:r>
            <a:r>
              <a:rPr lang="en-GB" dirty="0" smtClean="0"/>
              <a:t>/</a:t>
            </a:r>
            <a:endParaRPr lang="en-GB" dirty="0"/>
          </a:p>
        </p:txBody>
      </p:sp>
    </p:spTree>
    <p:extLst>
      <p:ext uri="{BB962C8B-B14F-4D97-AF65-F5344CB8AC3E}">
        <p14:creationId xmlns:p14="http://schemas.microsoft.com/office/powerpoint/2010/main" val="204991959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291</TotalTime>
  <Words>434</Words>
  <Application>Microsoft Office PowerPoint</Application>
  <PresentationFormat>Widescreen</PresentationFormat>
  <Paragraphs>74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Circuit</vt:lpstr>
      <vt:lpstr>Documentation management and version control</vt:lpstr>
      <vt:lpstr>What are they?</vt:lpstr>
      <vt:lpstr>how were the documents managed?</vt:lpstr>
      <vt:lpstr>How was version control helpful?</vt:lpstr>
      <vt:lpstr>How did it pay off?</vt:lpstr>
      <vt:lpstr>What else can be done?</vt:lpstr>
      <vt:lpstr>Why were these not chosen?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management and version control</dc:title>
  <dc:creator>Kanaga Manikandan Solaikannan</dc:creator>
  <cp:lastModifiedBy>Kanaga Manikandan Solaikannan</cp:lastModifiedBy>
  <cp:revision>56</cp:revision>
  <dcterms:created xsi:type="dcterms:W3CDTF">2018-04-04T13:47:34Z</dcterms:created>
  <dcterms:modified xsi:type="dcterms:W3CDTF">2018-04-10T15:35:50Z</dcterms:modified>
</cp:coreProperties>
</file>