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Caveat"/>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aveat-bold.fntdata"/><Relationship Id="rId16" Type="http://schemas.openxmlformats.org/officeDocument/2006/relationships/font" Target="fonts/Caveat-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175d29567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175d29567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38ab11d8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38ab11d8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138ab11d8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138ab11d8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138ab11d8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138ab11d8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138ab11d8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138ab11d8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138f6118a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138f6118a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753ec5bf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753ec5bf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1753ec5bf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1753ec5bf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175d2956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175d2956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8.jpg"/><Relationship Id="rId6" Type="http://schemas.openxmlformats.org/officeDocument/2006/relationships/hyperlink" Target="http://drive.google.com/file/d/14UTp46BIZWZEw9HL_Tt9Lk4g89zsoLIz/view" TargetMode="External"/><Relationship Id="rId7"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drive.google.com/file/d/1W14J1I0TsNPtuMZLAEmS4CkRnL0vjESL/view" TargetMode="External"/><Relationship Id="rId4"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drive.google.com/file/d/1Sr8FECHGR1fS-7bIr9D9alXmPouVvBoN/view" TargetMode="Externa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8.jpg"/><Relationship Id="rId6" Type="http://schemas.openxmlformats.org/officeDocument/2006/relationships/hyperlink" Target="http://drive.google.com/file/d/1gkuoKS2KynwZmyG297jF2vXv-kJqEBYP/view" TargetMode="External"/><Relationship Id="rId7"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68933" y="252675"/>
            <a:ext cx="8520600" cy="20526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1200"/>
              </a:spcAft>
              <a:buNone/>
            </a:pPr>
            <a:r>
              <a:rPr lang="en" sz="3000">
                <a:latin typeface="Caveat"/>
                <a:ea typeface="Caveat"/>
                <a:cs typeface="Caveat"/>
                <a:sym typeface="Caveat"/>
              </a:rPr>
              <a:t>Analysis of Protein Structure Prediction for cause of Glucagonoma and its effect when hDAT drug is introduced to it using PyMOL</a:t>
            </a:r>
            <a:endParaRPr sz="6200">
              <a:latin typeface="Caveat"/>
              <a:ea typeface="Caveat"/>
              <a:cs typeface="Caveat"/>
              <a:sym typeface="Caveat"/>
            </a:endParaRPr>
          </a:p>
        </p:txBody>
      </p:sp>
      <p:pic>
        <p:nvPicPr>
          <p:cNvPr id="55" name="Google Shape;55;p13"/>
          <p:cNvPicPr preferRelativeResize="0"/>
          <p:nvPr/>
        </p:nvPicPr>
        <p:blipFill>
          <a:blip r:embed="rId3">
            <a:alphaModFix/>
          </a:blip>
          <a:stretch>
            <a:fillRect/>
          </a:stretch>
        </p:blipFill>
        <p:spPr>
          <a:xfrm>
            <a:off x="1382125" y="2489775"/>
            <a:ext cx="2533426" cy="25334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177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4A5D treatment for glucagonoma</a:t>
            </a:r>
            <a:endParaRPr/>
          </a:p>
        </p:txBody>
      </p:sp>
      <p:sp>
        <p:nvSpPr>
          <p:cNvPr id="122" name="Google Shape;122;p22"/>
          <p:cNvSpPr txBox="1"/>
          <p:nvPr>
            <p:ph idx="1" type="body"/>
          </p:nvPr>
        </p:nvSpPr>
        <p:spPr>
          <a:xfrm>
            <a:off x="311700" y="7504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FFFF00"/>
                </a:solidFill>
              </a:rPr>
              <a:t>The </a:t>
            </a:r>
            <a:r>
              <a:rPr lang="en" sz="1400">
                <a:solidFill>
                  <a:srgbClr val="FFF2CC"/>
                </a:solidFill>
              </a:rPr>
              <a:t>4A5D </a:t>
            </a:r>
            <a:r>
              <a:rPr lang="en" sz="1400">
                <a:solidFill>
                  <a:srgbClr val="FFFF00"/>
                </a:solidFill>
              </a:rPr>
              <a:t>structure itself does not treat </a:t>
            </a:r>
            <a:r>
              <a:rPr lang="en" sz="1400">
                <a:solidFill>
                  <a:srgbClr val="00FFFF"/>
                </a:solidFill>
              </a:rPr>
              <a:t>glucagonoma</a:t>
            </a:r>
            <a:r>
              <a:rPr lang="en" sz="1400">
                <a:solidFill>
                  <a:srgbClr val="FFFF00"/>
                </a:solidFill>
              </a:rPr>
              <a:t>, but it plays an important role in understanding how drugs, particularly those used in </a:t>
            </a:r>
            <a:r>
              <a:rPr lang="en" sz="1400">
                <a:solidFill>
                  <a:srgbClr val="00FFFF"/>
                </a:solidFill>
              </a:rPr>
              <a:t>glucagonoma treatment</a:t>
            </a:r>
            <a:r>
              <a:rPr lang="en" sz="1400">
                <a:solidFill>
                  <a:srgbClr val="FFFF00"/>
                </a:solidFill>
              </a:rPr>
              <a:t>, are metabolized in the body.</a:t>
            </a:r>
            <a:endParaRPr sz="1400">
              <a:solidFill>
                <a:srgbClr val="FFFF00"/>
              </a:solidFill>
            </a:endParaRPr>
          </a:p>
          <a:p>
            <a:pPr indent="0" lvl="0" marL="0" rtl="0" algn="l">
              <a:spcBef>
                <a:spcPts val="1200"/>
              </a:spcBef>
              <a:spcAft>
                <a:spcPts val="1200"/>
              </a:spcAft>
              <a:buNone/>
            </a:pPr>
            <a:r>
              <a:rPr lang="en" sz="1400">
                <a:solidFill>
                  <a:srgbClr val="FFFF00"/>
                </a:solidFill>
              </a:rPr>
              <a:t>For drug injection, we are using </a:t>
            </a:r>
            <a:r>
              <a:rPr lang="en" sz="1400">
                <a:solidFill>
                  <a:srgbClr val="00FF00"/>
                </a:solidFill>
              </a:rPr>
              <a:t>Pymine library</a:t>
            </a:r>
            <a:endParaRPr sz="1400">
              <a:solidFill>
                <a:srgbClr val="00FF00"/>
              </a:solidFill>
            </a:endParaRPr>
          </a:p>
        </p:txBody>
      </p:sp>
      <p:pic>
        <p:nvPicPr>
          <p:cNvPr id="123" name="Google Shape;123;p22" title="1l6x and 1k2b.PNG"/>
          <p:cNvPicPr preferRelativeResize="0"/>
          <p:nvPr/>
        </p:nvPicPr>
        <p:blipFill>
          <a:blip r:embed="rId3">
            <a:alphaModFix/>
          </a:blip>
          <a:stretch>
            <a:fillRect/>
          </a:stretch>
        </p:blipFill>
        <p:spPr>
          <a:xfrm>
            <a:off x="311700" y="1722275"/>
            <a:ext cx="2513474" cy="2591424"/>
          </a:xfrm>
          <a:prstGeom prst="rect">
            <a:avLst/>
          </a:prstGeom>
          <a:noFill/>
          <a:ln>
            <a:noFill/>
          </a:ln>
        </p:spPr>
      </p:pic>
      <p:pic>
        <p:nvPicPr>
          <p:cNvPr id="124" name="Google Shape;124;p22" title="4a5d injection.PNG"/>
          <p:cNvPicPr preferRelativeResize="0"/>
          <p:nvPr/>
        </p:nvPicPr>
        <p:blipFill>
          <a:blip r:embed="rId4">
            <a:alphaModFix/>
          </a:blip>
          <a:stretch>
            <a:fillRect/>
          </a:stretch>
        </p:blipFill>
        <p:spPr>
          <a:xfrm>
            <a:off x="3294425" y="1722275"/>
            <a:ext cx="2319674" cy="2591425"/>
          </a:xfrm>
          <a:prstGeom prst="rect">
            <a:avLst/>
          </a:prstGeom>
          <a:noFill/>
          <a:ln>
            <a:noFill/>
          </a:ln>
        </p:spPr>
      </p:pic>
      <p:sp>
        <p:nvSpPr>
          <p:cNvPr id="125" name="Google Shape;125;p22"/>
          <p:cNvSpPr txBox="1"/>
          <p:nvPr/>
        </p:nvSpPr>
        <p:spPr>
          <a:xfrm>
            <a:off x="2872288" y="2557175"/>
            <a:ext cx="3750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chemeClr val="lt2"/>
                </a:solidFill>
              </a:rPr>
              <a:t>+</a:t>
            </a:r>
            <a:endParaRPr sz="2900">
              <a:solidFill>
                <a:schemeClr val="lt2"/>
              </a:solidFill>
            </a:endParaRPr>
          </a:p>
        </p:txBody>
      </p:sp>
      <p:sp>
        <p:nvSpPr>
          <p:cNvPr id="126" name="Google Shape;126;p22"/>
          <p:cNvSpPr txBox="1"/>
          <p:nvPr/>
        </p:nvSpPr>
        <p:spPr>
          <a:xfrm>
            <a:off x="883988" y="4452725"/>
            <a:ext cx="1368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rPr>
              <a:t>1k2b + 1l6x</a:t>
            </a:r>
            <a:endParaRPr sz="1800">
              <a:solidFill>
                <a:schemeClr val="lt2"/>
              </a:solidFill>
            </a:endParaRPr>
          </a:p>
        </p:txBody>
      </p:sp>
      <p:sp>
        <p:nvSpPr>
          <p:cNvPr id="127" name="Google Shape;127;p22"/>
          <p:cNvSpPr txBox="1"/>
          <p:nvPr/>
        </p:nvSpPr>
        <p:spPr>
          <a:xfrm>
            <a:off x="4112250" y="4452725"/>
            <a:ext cx="919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rPr>
              <a:t>4a5d</a:t>
            </a:r>
            <a:endParaRPr sz="1800">
              <a:solidFill>
                <a:schemeClr val="lt2"/>
              </a:solidFill>
            </a:endParaRPr>
          </a:p>
        </p:txBody>
      </p:sp>
      <p:pic>
        <p:nvPicPr>
          <p:cNvPr id="128" name="Google Shape;128;p22"/>
          <p:cNvPicPr preferRelativeResize="0"/>
          <p:nvPr/>
        </p:nvPicPr>
        <p:blipFill>
          <a:blip r:embed="rId5">
            <a:alphaModFix/>
          </a:blip>
          <a:stretch>
            <a:fillRect/>
          </a:stretch>
        </p:blipFill>
        <p:spPr>
          <a:xfrm>
            <a:off x="5614100" y="2586425"/>
            <a:ext cx="572700" cy="572700"/>
          </a:xfrm>
          <a:prstGeom prst="rect">
            <a:avLst/>
          </a:prstGeom>
          <a:noFill/>
          <a:ln>
            <a:noFill/>
          </a:ln>
        </p:spPr>
      </p:pic>
      <p:pic>
        <p:nvPicPr>
          <p:cNvPr id="129" name="Google Shape;129;p22" title="drug 4a5d injection.mkv">
            <a:hlinkClick r:id="rId6"/>
          </p:cNvPr>
          <p:cNvPicPr preferRelativeResize="0"/>
          <p:nvPr/>
        </p:nvPicPr>
        <p:blipFill>
          <a:blip r:embed="rId7">
            <a:alphaModFix/>
          </a:blip>
          <a:stretch>
            <a:fillRect/>
          </a:stretch>
        </p:blipFill>
        <p:spPr>
          <a:xfrm>
            <a:off x="6083350" y="1722275"/>
            <a:ext cx="2997451" cy="2591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9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Human Glucagon (PDB Code : 1hga)</a:t>
            </a:r>
            <a:endParaRPr/>
          </a:p>
        </p:txBody>
      </p:sp>
      <p:sp>
        <p:nvSpPr>
          <p:cNvPr id="61" name="Google Shape;61;p14"/>
          <p:cNvSpPr txBox="1"/>
          <p:nvPr>
            <p:ph idx="1" type="body"/>
          </p:nvPr>
        </p:nvSpPr>
        <p:spPr>
          <a:xfrm>
            <a:off x="311700" y="622075"/>
            <a:ext cx="3850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9900"/>
                </a:solidFill>
              </a:rPr>
              <a:t>Glucagon primary role is to increase blood glucose levels by promoting the release of glucose from the liver.</a:t>
            </a:r>
            <a:endParaRPr>
              <a:solidFill>
                <a:srgbClr val="FF9900"/>
              </a:solidFill>
            </a:endParaRPr>
          </a:p>
          <a:p>
            <a:pPr indent="0" lvl="0" marL="0" rtl="0" algn="l">
              <a:spcBef>
                <a:spcPts val="1200"/>
              </a:spcBef>
              <a:spcAft>
                <a:spcPts val="0"/>
              </a:spcAft>
              <a:buNone/>
            </a:pPr>
            <a:r>
              <a:rPr lang="en">
                <a:solidFill>
                  <a:srgbClr val="FF9900"/>
                </a:solidFill>
              </a:rPr>
              <a:t>It contains 4 polypeptide chains </a:t>
            </a:r>
            <a:r>
              <a:rPr lang="en">
                <a:solidFill>
                  <a:srgbClr val="FFFF00"/>
                </a:solidFill>
              </a:rPr>
              <a:t>A</a:t>
            </a:r>
            <a:r>
              <a:rPr lang="en">
                <a:solidFill>
                  <a:srgbClr val="FF9900"/>
                </a:solidFill>
              </a:rPr>
              <a:t>, </a:t>
            </a:r>
            <a:r>
              <a:rPr lang="en">
                <a:solidFill>
                  <a:srgbClr val="00FFFF"/>
                </a:solidFill>
              </a:rPr>
              <a:t>B</a:t>
            </a:r>
            <a:r>
              <a:rPr lang="en">
                <a:solidFill>
                  <a:srgbClr val="FF9900"/>
                </a:solidFill>
              </a:rPr>
              <a:t>, </a:t>
            </a:r>
            <a:r>
              <a:rPr lang="en">
                <a:solidFill>
                  <a:srgbClr val="00FF00"/>
                </a:solidFill>
              </a:rPr>
              <a:t>C</a:t>
            </a:r>
            <a:r>
              <a:rPr lang="en">
                <a:solidFill>
                  <a:srgbClr val="FF9900"/>
                </a:solidFill>
              </a:rPr>
              <a:t>, </a:t>
            </a:r>
            <a:r>
              <a:rPr lang="en">
                <a:solidFill>
                  <a:srgbClr val="FF00FF"/>
                </a:solidFill>
              </a:rPr>
              <a:t>D</a:t>
            </a:r>
            <a:endParaRPr>
              <a:solidFill>
                <a:srgbClr val="FF00FF"/>
              </a:solidFill>
            </a:endParaRPr>
          </a:p>
          <a:p>
            <a:pPr indent="0" lvl="0" marL="0" rtl="0" algn="l">
              <a:spcBef>
                <a:spcPts val="1200"/>
              </a:spcBef>
              <a:spcAft>
                <a:spcPts val="0"/>
              </a:spcAft>
              <a:buNone/>
            </a:pPr>
            <a:r>
              <a:t/>
            </a:r>
            <a:endParaRPr>
              <a:solidFill>
                <a:srgbClr val="FF9900"/>
              </a:solidFill>
            </a:endParaRPr>
          </a:p>
          <a:p>
            <a:pPr indent="0" lvl="0" marL="0" rtl="0" algn="l">
              <a:spcBef>
                <a:spcPts val="1200"/>
              </a:spcBef>
              <a:spcAft>
                <a:spcPts val="1200"/>
              </a:spcAft>
              <a:buNone/>
            </a:pPr>
            <a:r>
              <a:t/>
            </a:r>
            <a:endParaRPr>
              <a:solidFill>
                <a:srgbClr val="FF9900"/>
              </a:solidFill>
            </a:endParaRPr>
          </a:p>
        </p:txBody>
      </p:sp>
      <p:pic>
        <p:nvPicPr>
          <p:cNvPr id="62" name="Google Shape;62;p14" title="2024-11-10 13-53-17.mkv">
            <a:hlinkClick r:id="rId3"/>
          </p:cNvPr>
          <p:cNvPicPr preferRelativeResize="0"/>
          <p:nvPr/>
        </p:nvPicPr>
        <p:blipFill>
          <a:blip r:embed="rId4">
            <a:alphaModFix/>
          </a:blip>
          <a:stretch>
            <a:fillRect/>
          </a:stretch>
        </p:blipFill>
        <p:spPr>
          <a:xfrm>
            <a:off x="4266650" y="709900"/>
            <a:ext cx="4728600" cy="33285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000"/>
                                        <p:tgtEl>
                                          <p:spTgt spid="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199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Important Residues in Glucagon</a:t>
            </a:r>
            <a:endParaRPr/>
          </a:p>
        </p:txBody>
      </p:sp>
      <p:sp>
        <p:nvSpPr>
          <p:cNvPr id="68" name="Google Shape;68;p15"/>
          <p:cNvSpPr txBox="1"/>
          <p:nvPr>
            <p:ph idx="1" type="body"/>
          </p:nvPr>
        </p:nvSpPr>
        <p:spPr>
          <a:xfrm>
            <a:off x="247550" y="703350"/>
            <a:ext cx="3475800" cy="416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400">
                <a:solidFill>
                  <a:schemeClr val="accent6"/>
                </a:solidFill>
              </a:rPr>
              <a:t>Leucine 45 and Phenylalanine 54</a:t>
            </a:r>
            <a:r>
              <a:rPr lang="en" sz="1400">
                <a:solidFill>
                  <a:schemeClr val="accent6"/>
                </a:solidFill>
              </a:rPr>
              <a:t> </a:t>
            </a:r>
            <a:r>
              <a:rPr lang="en" sz="1400">
                <a:solidFill>
                  <a:srgbClr val="FF9900"/>
                </a:solidFill>
              </a:rPr>
              <a:t>- These residues in the hormone interface play a role in binding to the receptor.</a:t>
            </a:r>
            <a:endParaRPr sz="1400">
              <a:solidFill>
                <a:srgbClr val="FF9900"/>
              </a:solidFill>
            </a:endParaRPr>
          </a:p>
          <a:p>
            <a:pPr indent="0" lvl="0" marL="0" rtl="0" algn="l">
              <a:spcBef>
                <a:spcPts val="1200"/>
              </a:spcBef>
              <a:spcAft>
                <a:spcPts val="0"/>
              </a:spcAft>
              <a:buNone/>
            </a:pPr>
            <a:r>
              <a:rPr b="1" lang="en" sz="1400">
                <a:solidFill>
                  <a:srgbClr val="00FFFF"/>
                </a:solidFill>
              </a:rPr>
              <a:t>Glutamate 174 and Lysine 172</a:t>
            </a:r>
            <a:r>
              <a:rPr lang="en" sz="1400">
                <a:solidFill>
                  <a:srgbClr val="FF9900"/>
                </a:solidFill>
              </a:rPr>
              <a:t> - Important for hydrogen bonding, they contribute to the stability of the hormone-receptor interaction.</a:t>
            </a:r>
            <a:endParaRPr sz="1400">
              <a:solidFill>
                <a:srgbClr val="FF9900"/>
              </a:solidFill>
            </a:endParaRPr>
          </a:p>
          <a:p>
            <a:pPr indent="0" lvl="0" marL="0" rtl="0" algn="l">
              <a:spcBef>
                <a:spcPts val="1200"/>
              </a:spcBef>
              <a:spcAft>
                <a:spcPts val="0"/>
              </a:spcAft>
              <a:buNone/>
            </a:pPr>
            <a:r>
              <a:rPr b="1" lang="en" sz="1400">
                <a:solidFill>
                  <a:srgbClr val="FF9900"/>
                </a:solidFill>
              </a:rPr>
              <a:t>Aspartate 171 and Lysine 168</a:t>
            </a:r>
            <a:r>
              <a:rPr lang="en" sz="1400">
                <a:solidFill>
                  <a:srgbClr val="FF9900"/>
                </a:solidFill>
              </a:rPr>
              <a:t> - Form salt bridges that stabilize the hormone-receptor interface.</a:t>
            </a:r>
            <a:endParaRPr sz="1400">
              <a:solidFill>
                <a:srgbClr val="FF9900"/>
              </a:solidFill>
            </a:endParaRPr>
          </a:p>
          <a:p>
            <a:pPr indent="0" lvl="0" marL="0" rtl="0" algn="l">
              <a:spcBef>
                <a:spcPts val="1200"/>
              </a:spcBef>
              <a:spcAft>
                <a:spcPts val="0"/>
              </a:spcAft>
              <a:buNone/>
            </a:pPr>
            <a:r>
              <a:rPr b="1" lang="en" sz="1400">
                <a:solidFill>
                  <a:srgbClr val="B7B7B7"/>
                </a:solidFill>
              </a:rPr>
              <a:t>Tyrosine 42 and Histidine 18</a:t>
            </a:r>
            <a:r>
              <a:rPr lang="en" sz="1400">
                <a:solidFill>
                  <a:srgbClr val="FF9900"/>
                </a:solidFill>
              </a:rPr>
              <a:t> - Involved in hydrophobic interactions that anchor the hormone to its receptor.</a:t>
            </a:r>
            <a:endParaRPr sz="1400">
              <a:solidFill>
                <a:srgbClr val="FF9900"/>
              </a:solidFill>
            </a:endParaRPr>
          </a:p>
          <a:p>
            <a:pPr indent="0" lvl="0" marL="0" rtl="0" algn="l">
              <a:spcBef>
                <a:spcPts val="1200"/>
              </a:spcBef>
              <a:spcAft>
                <a:spcPts val="1200"/>
              </a:spcAft>
              <a:buNone/>
            </a:pPr>
            <a:r>
              <a:t/>
            </a:r>
            <a:endParaRPr/>
          </a:p>
        </p:txBody>
      </p:sp>
      <p:pic>
        <p:nvPicPr>
          <p:cNvPr id="69" name="Google Shape;69;p15" title="imp glucagon residues.mkv">
            <a:hlinkClick r:id="rId3"/>
          </p:cNvPr>
          <p:cNvPicPr preferRelativeResize="0"/>
          <p:nvPr/>
        </p:nvPicPr>
        <p:blipFill>
          <a:blip r:embed="rId4">
            <a:alphaModFix/>
          </a:blip>
          <a:stretch>
            <a:fillRect/>
          </a:stretch>
        </p:blipFill>
        <p:spPr>
          <a:xfrm>
            <a:off x="3723350" y="703350"/>
            <a:ext cx="5307802" cy="40487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41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Glucagonoma</a:t>
            </a:r>
            <a:endParaRPr/>
          </a:p>
        </p:txBody>
      </p:sp>
      <p:sp>
        <p:nvSpPr>
          <p:cNvPr id="75" name="Google Shape;75;p16"/>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CE5CD"/>
                </a:solidFill>
              </a:rPr>
              <a:t>Glucagonoma</a:t>
            </a:r>
            <a:r>
              <a:rPr lang="en">
                <a:solidFill>
                  <a:srgbClr val="FFFF00"/>
                </a:solidFill>
              </a:rPr>
              <a:t> is a rare type of pancreatic neuroendocrine tumor that results in the overproduction of glucagon, a hormone normally produced by the alpha cells of the pancreas. </a:t>
            </a:r>
            <a:endParaRPr>
              <a:solidFill>
                <a:srgbClr val="FF9900"/>
              </a:solidFill>
            </a:endParaRPr>
          </a:p>
          <a:p>
            <a:pPr indent="0" lvl="0" marL="0" rtl="0" algn="l">
              <a:spcBef>
                <a:spcPts val="1200"/>
              </a:spcBef>
              <a:spcAft>
                <a:spcPts val="0"/>
              </a:spcAft>
              <a:buNone/>
            </a:pPr>
            <a:r>
              <a:rPr lang="en">
                <a:solidFill>
                  <a:srgbClr val="FFFF00"/>
                </a:solidFill>
              </a:rPr>
              <a:t>The overproduction of glucagon leads to several metabolic disturbances, primarily hyperglycemia (high blood sugar), which can result in diabetes.</a:t>
            </a:r>
            <a:endParaRPr>
              <a:solidFill>
                <a:srgbClr val="FFFF00"/>
              </a:solidFill>
            </a:endParaRPr>
          </a:p>
          <a:p>
            <a:pPr indent="0" lvl="0" marL="0" rtl="0" algn="l">
              <a:spcBef>
                <a:spcPts val="1200"/>
              </a:spcBef>
              <a:spcAft>
                <a:spcPts val="1200"/>
              </a:spcAft>
              <a:buNone/>
            </a:pPr>
            <a:r>
              <a:t/>
            </a:r>
            <a:endParaRPr>
              <a:solidFill>
                <a:srgbClr val="FFFF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20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Symptoms of Glucagonoma</a:t>
            </a:r>
            <a:endParaRPr/>
          </a:p>
        </p:txBody>
      </p:sp>
      <p:sp>
        <p:nvSpPr>
          <p:cNvPr id="81" name="Google Shape;81;p17"/>
          <p:cNvSpPr txBox="1"/>
          <p:nvPr>
            <p:ph idx="1" type="body"/>
          </p:nvPr>
        </p:nvSpPr>
        <p:spPr>
          <a:xfrm>
            <a:off x="311700" y="863550"/>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sz="1972" u="sng">
                <a:solidFill>
                  <a:srgbClr val="FF9900"/>
                </a:solidFill>
              </a:rPr>
              <a:t>Diabetes:</a:t>
            </a:r>
            <a:r>
              <a:rPr lang="en" sz="1972">
                <a:solidFill>
                  <a:srgbClr val="00FFFF"/>
                </a:solidFill>
              </a:rPr>
              <a:t> Due to elevated glucagon levels, patients often develop diabetes, which can be severe and difficult to control.</a:t>
            </a:r>
            <a:endParaRPr sz="1972">
              <a:solidFill>
                <a:srgbClr val="00FFFF"/>
              </a:solidFill>
            </a:endParaRPr>
          </a:p>
          <a:p>
            <a:pPr indent="0" lvl="0" marL="0" rtl="0" algn="l">
              <a:spcBef>
                <a:spcPts val="1200"/>
              </a:spcBef>
              <a:spcAft>
                <a:spcPts val="0"/>
              </a:spcAft>
              <a:buNone/>
            </a:pPr>
            <a:r>
              <a:rPr b="1" lang="en" sz="1972" u="sng">
                <a:solidFill>
                  <a:srgbClr val="FF9900"/>
                </a:solidFill>
              </a:rPr>
              <a:t>Necrolytic Migratory Erythema (NME):</a:t>
            </a:r>
            <a:r>
              <a:rPr lang="en" sz="1972">
                <a:solidFill>
                  <a:srgbClr val="00FFFF"/>
                </a:solidFill>
              </a:rPr>
              <a:t> This is a characteristic skin rash seen in most patients. It presents as erythematous, blistering lesions that often start on the face, groin, and perineum and can spread to the rest of the body.</a:t>
            </a:r>
            <a:endParaRPr sz="1972">
              <a:solidFill>
                <a:srgbClr val="00FFFF"/>
              </a:solidFill>
            </a:endParaRPr>
          </a:p>
          <a:p>
            <a:pPr indent="0" lvl="0" marL="0" rtl="0" algn="l">
              <a:spcBef>
                <a:spcPts val="1200"/>
              </a:spcBef>
              <a:spcAft>
                <a:spcPts val="0"/>
              </a:spcAft>
              <a:buNone/>
            </a:pPr>
            <a:r>
              <a:rPr b="1" lang="en" sz="1972" u="sng">
                <a:solidFill>
                  <a:srgbClr val="FF9900"/>
                </a:solidFill>
              </a:rPr>
              <a:t>Weight Loss:</a:t>
            </a:r>
            <a:r>
              <a:rPr lang="en" sz="1972">
                <a:solidFill>
                  <a:srgbClr val="00FFFF"/>
                </a:solidFill>
              </a:rPr>
              <a:t> Unintentional weight loss is common due to both the metabolic effects of glucagon and the presence of diabetes.</a:t>
            </a:r>
            <a:endParaRPr sz="1972">
              <a:solidFill>
                <a:srgbClr val="00FFFF"/>
              </a:solidFill>
            </a:endParaRPr>
          </a:p>
          <a:p>
            <a:pPr indent="0" lvl="0" marL="0" rtl="0" algn="l">
              <a:spcBef>
                <a:spcPts val="1200"/>
              </a:spcBef>
              <a:spcAft>
                <a:spcPts val="0"/>
              </a:spcAft>
              <a:buNone/>
            </a:pPr>
            <a:r>
              <a:rPr b="1" lang="en" sz="1972" u="sng">
                <a:solidFill>
                  <a:srgbClr val="FF9900"/>
                </a:solidFill>
              </a:rPr>
              <a:t>Glossitis:</a:t>
            </a:r>
            <a:r>
              <a:rPr lang="en" sz="1972">
                <a:solidFill>
                  <a:srgbClr val="00FFFF"/>
                </a:solidFill>
              </a:rPr>
              <a:t> Inflammation of the tongue, leading to soreness and changes in appearance.</a:t>
            </a:r>
            <a:endParaRPr sz="1972">
              <a:solidFill>
                <a:srgbClr val="00FFFF"/>
              </a:solidFill>
            </a:endParaRPr>
          </a:p>
          <a:p>
            <a:pPr indent="0" lvl="0" marL="0" rtl="0" algn="l">
              <a:spcBef>
                <a:spcPts val="1200"/>
              </a:spcBef>
              <a:spcAft>
                <a:spcPts val="0"/>
              </a:spcAft>
              <a:buNone/>
            </a:pPr>
            <a:r>
              <a:rPr b="1" lang="en" sz="1972" u="sng">
                <a:solidFill>
                  <a:srgbClr val="FF9900"/>
                </a:solidFill>
              </a:rPr>
              <a:t>Anemia:</a:t>
            </a:r>
            <a:r>
              <a:rPr lang="en" sz="1972">
                <a:solidFill>
                  <a:srgbClr val="00FFFF"/>
                </a:solidFill>
              </a:rPr>
              <a:t> Low red blood cell count can occur due to the metabolic disturbances and malnutrition.</a:t>
            </a:r>
            <a:endParaRPr sz="1972">
              <a:solidFill>
                <a:srgbClr val="00FFFF"/>
              </a:solidFill>
            </a:endParaRPr>
          </a:p>
          <a:p>
            <a:pPr indent="0" lvl="0" marL="0" rtl="0" algn="l">
              <a:spcBef>
                <a:spcPts val="1200"/>
              </a:spcBef>
              <a:spcAft>
                <a:spcPts val="0"/>
              </a:spcAft>
              <a:buNone/>
            </a:pPr>
            <a:r>
              <a:t/>
            </a:r>
            <a:endParaRPr sz="1100">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252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Cause of Glucagonoma</a:t>
            </a:r>
            <a:endParaRPr/>
          </a:p>
        </p:txBody>
      </p:sp>
      <p:sp>
        <p:nvSpPr>
          <p:cNvPr id="87" name="Google Shape;87;p18"/>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rgbClr val="FF9900"/>
                </a:solidFill>
              </a:rPr>
              <a:t>GLP-1 receptor (1L6X)</a:t>
            </a:r>
            <a:r>
              <a:rPr lang="en" sz="1400">
                <a:solidFill>
                  <a:srgbClr val="00FFFF"/>
                </a:solidFill>
              </a:rPr>
              <a:t> generally works to reduce blood glucose by stimulating insulin secretion and inhibiting glucagon release.</a:t>
            </a:r>
            <a:endParaRPr sz="1400">
              <a:solidFill>
                <a:srgbClr val="00FFFF"/>
              </a:solidFill>
            </a:endParaRPr>
          </a:p>
          <a:p>
            <a:pPr indent="0" lvl="0" marL="0" rtl="0" algn="l">
              <a:spcBef>
                <a:spcPts val="1200"/>
              </a:spcBef>
              <a:spcAft>
                <a:spcPts val="0"/>
              </a:spcAft>
              <a:buNone/>
            </a:pPr>
            <a:r>
              <a:rPr b="1" lang="en" sz="1400">
                <a:solidFill>
                  <a:srgbClr val="00FF00"/>
                </a:solidFill>
              </a:rPr>
              <a:t>Glucagon receptor (1K2B)</a:t>
            </a:r>
            <a:r>
              <a:rPr lang="en" sz="1400">
                <a:solidFill>
                  <a:srgbClr val="00FFFF"/>
                </a:solidFill>
              </a:rPr>
              <a:t> works to raise blood glucose by stimulating glycogen breakdown and glucose release.</a:t>
            </a:r>
            <a:endParaRPr sz="1400">
              <a:solidFill>
                <a:srgbClr val="00FFFF"/>
              </a:solidFill>
            </a:endParaRPr>
          </a:p>
          <a:p>
            <a:pPr indent="0" lvl="0" marL="0" rtl="0" algn="l">
              <a:spcBef>
                <a:spcPts val="1200"/>
              </a:spcBef>
              <a:spcAft>
                <a:spcPts val="0"/>
              </a:spcAft>
              <a:buNone/>
            </a:pPr>
            <a:r>
              <a:rPr b="1" lang="en" sz="1400">
                <a:solidFill>
                  <a:srgbClr val="FFFF00"/>
                </a:solidFill>
              </a:rPr>
              <a:t>Glycogen metabolism</a:t>
            </a:r>
            <a:r>
              <a:rPr lang="en" sz="1400">
                <a:solidFill>
                  <a:srgbClr val="00FFFF"/>
                </a:solidFill>
              </a:rPr>
              <a:t> is tightly regulated by both systems, and disruption of this balance (e.g., in </a:t>
            </a:r>
            <a:r>
              <a:rPr b="1" lang="en" sz="1400">
                <a:solidFill>
                  <a:srgbClr val="00FFFF"/>
                </a:solidFill>
              </a:rPr>
              <a:t>glucagonoma</a:t>
            </a:r>
            <a:r>
              <a:rPr lang="en" sz="1400">
                <a:solidFill>
                  <a:srgbClr val="00FFFF"/>
                </a:solidFill>
              </a:rPr>
              <a:t>) can lead to excessive glucose release, contributing to hyperglycemia.</a:t>
            </a:r>
            <a:endParaRPr sz="1400">
              <a:solidFill>
                <a:srgbClr val="00FFFF"/>
              </a:solidFill>
            </a:endParaRPr>
          </a:p>
          <a:p>
            <a:pPr indent="0" lvl="0" marL="0" rtl="0" algn="l">
              <a:spcBef>
                <a:spcPts val="1200"/>
              </a:spcBef>
              <a:spcAft>
                <a:spcPts val="0"/>
              </a:spcAft>
              <a:buNone/>
            </a:pPr>
            <a:r>
              <a:t/>
            </a:r>
            <a:endParaRPr sz="1400">
              <a:solidFill>
                <a:srgbClr val="00FFFF"/>
              </a:solidFill>
            </a:endParaRPr>
          </a:p>
          <a:p>
            <a:pPr indent="0" lvl="0" marL="0" rtl="0" algn="l">
              <a:spcBef>
                <a:spcPts val="1200"/>
              </a:spcBef>
              <a:spcAft>
                <a:spcPts val="0"/>
              </a:spcAft>
              <a:buNone/>
            </a:pPr>
            <a:r>
              <a:t/>
            </a:r>
            <a:endParaRPr sz="1400">
              <a:solidFill>
                <a:srgbClr val="00FFFF"/>
              </a:solidFil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199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Differences between 1hga &amp; 1l6x</a:t>
            </a:r>
            <a:endParaRPr/>
          </a:p>
        </p:txBody>
      </p:sp>
      <p:sp>
        <p:nvSpPr>
          <p:cNvPr id="93" name="Google Shape;93;p19"/>
          <p:cNvSpPr txBox="1"/>
          <p:nvPr>
            <p:ph idx="1" type="body"/>
          </p:nvPr>
        </p:nvSpPr>
        <p:spPr>
          <a:xfrm>
            <a:off x="311700" y="771775"/>
            <a:ext cx="8394900" cy="1792500"/>
          </a:xfrm>
          <a:prstGeom prst="rect">
            <a:avLst/>
          </a:prstGeom>
        </p:spPr>
        <p:txBody>
          <a:bodyPr anchorCtr="0" anchor="t" bIns="91425" lIns="91425" spcFirstLastPara="1" rIns="91425" wrap="square" tIns="91425">
            <a:normAutofit fontScale="70000" lnSpcReduction="10000"/>
          </a:bodyPr>
          <a:lstStyle/>
          <a:p>
            <a:pPr indent="-299720" lvl="0" marL="457200" rtl="0" algn="l">
              <a:spcBef>
                <a:spcPts val="1200"/>
              </a:spcBef>
              <a:spcAft>
                <a:spcPts val="0"/>
              </a:spcAft>
              <a:buClr>
                <a:srgbClr val="FFFF00"/>
              </a:buClr>
              <a:buSzPct val="100000"/>
              <a:buChar char="●"/>
            </a:pPr>
            <a:r>
              <a:rPr b="1" lang="en" sz="1600">
                <a:solidFill>
                  <a:srgbClr val="FFFF00"/>
                </a:solidFill>
              </a:rPr>
              <a:t>GLP-1R (1L6X)</a:t>
            </a:r>
            <a:r>
              <a:rPr lang="en" sz="1600">
                <a:solidFill>
                  <a:srgbClr val="FFFF00"/>
                </a:solidFill>
              </a:rPr>
              <a:t> and </a:t>
            </a:r>
            <a:r>
              <a:rPr b="1" lang="en" sz="1600">
                <a:solidFill>
                  <a:srgbClr val="FFFF00"/>
                </a:solidFill>
              </a:rPr>
              <a:t>GCGR (1HGA)</a:t>
            </a:r>
            <a:r>
              <a:rPr lang="en" sz="1600">
                <a:solidFill>
                  <a:srgbClr val="FFFF00"/>
                </a:solidFill>
              </a:rPr>
              <a:t> bind to different ligands (GLP-1 vs. glucagon).</a:t>
            </a:r>
            <a:endParaRPr sz="1600">
              <a:solidFill>
                <a:srgbClr val="FFFF00"/>
              </a:solidFill>
            </a:endParaRPr>
          </a:p>
          <a:p>
            <a:pPr indent="-299720" lvl="0" marL="457200" rtl="0" algn="l">
              <a:spcBef>
                <a:spcPts val="0"/>
              </a:spcBef>
              <a:spcAft>
                <a:spcPts val="0"/>
              </a:spcAft>
              <a:buClr>
                <a:srgbClr val="FFFF00"/>
              </a:buClr>
              <a:buSzPct val="100000"/>
              <a:buChar char="●"/>
            </a:pPr>
            <a:r>
              <a:rPr b="1" lang="en" sz="1600">
                <a:solidFill>
                  <a:srgbClr val="FFFF00"/>
                </a:solidFill>
              </a:rPr>
              <a:t>GLP-1R</a:t>
            </a:r>
            <a:r>
              <a:rPr lang="en" sz="1600">
                <a:solidFill>
                  <a:srgbClr val="FFFF00"/>
                </a:solidFill>
              </a:rPr>
              <a:t> primarily influences insulin secretion and glucose uptake, whereas </a:t>
            </a:r>
            <a:r>
              <a:rPr b="1" lang="en" sz="1600">
                <a:solidFill>
                  <a:srgbClr val="FFFF00"/>
                </a:solidFill>
              </a:rPr>
              <a:t>GCGR</a:t>
            </a:r>
            <a:r>
              <a:rPr lang="en" sz="1600">
                <a:solidFill>
                  <a:srgbClr val="FFFF00"/>
                </a:solidFill>
              </a:rPr>
              <a:t> primarily increases blood glucose through glycogen breakdown and glucose production.</a:t>
            </a:r>
            <a:endParaRPr sz="1600">
              <a:solidFill>
                <a:srgbClr val="FFFF00"/>
              </a:solidFill>
            </a:endParaRPr>
          </a:p>
          <a:p>
            <a:pPr indent="-299720" lvl="0" marL="457200" rtl="0" algn="l">
              <a:spcBef>
                <a:spcPts val="0"/>
              </a:spcBef>
              <a:spcAft>
                <a:spcPts val="0"/>
              </a:spcAft>
              <a:buClr>
                <a:srgbClr val="FFFF00"/>
              </a:buClr>
              <a:buSzPct val="100000"/>
              <a:buChar char="●"/>
            </a:pPr>
            <a:r>
              <a:rPr lang="en" sz="1600">
                <a:solidFill>
                  <a:srgbClr val="FFFF00"/>
                </a:solidFill>
              </a:rPr>
              <a:t>They are distinct receptors, although both are involved in the regulation of blood glucose, but with opposite effects.</a:t>
            </a:r>
            <a:endParaRPr sz="1600">
              <a:solidFill>
                <a:srgbClr val="FFFF00"/>
              </a:solidFill>
            </a:endParaRPr>
          </a:p>
          <a:p>
            <a:pPr indent="0" lvl="0" marL="0" rtl="0" algn="l">
              <a:spcBef>
                <a:spcPts val="1200"/>
              </a:spcBef>
              <a:spcAft>
                <a:spcPts val="0"/>
              </a:spcAft>
              <a:buNone/>
            </a:pPr>
            <a:r>
              <a:rPr lang="en" sz="1600">
                <a:solidFill>
                  <a:srgbClr val="FFFF00"/>
                </a:solidFill>
              </a:rPr>
              <a:t>So, </a:t>
            </a:r>
            <a:r>
              <a:rPr b="1" lang="en" sz="1600">
                <a:solidFill>
                  <a:srgbClr val="FFFF00"/>
                </a:solidFill>
              </a:rPr>
              <a:t>1L6X (GLP-1R)</a:t>
            </a:r>
            <a:r>
              <a:rPr lang="en" sz="1600">
                <a:solidFill>
                  <a:srgbClr val="FFFF00"/>
                </a:solidFill>
              </a:rPr>
              <a:t> is not part of </a:t>
            </a:r>
            <a:r>
              <a:rPr b="1" lang="en" sz="1600">
                <a:solidFill>
                  <a:srgbClr val="FFFF00"/>
                </a:solidFill>
              </a:rPr>
              <a:t>1HGA (glucagon receptor)</a:t>
            </a:r>
            <a:r>
              <a:rPr lang="en" sz="1600">
                <a:solidFill>
                  <a:srgbClr val="FFFF00"/>
                </a:solidFill>
              </a:rPr>
              <a:t>—they are separate and distinct proteins/receptors with different functions related to glucose metabolism.</a:t>
            </a:r>
            <a:endParaRPr sz="1600">
              <a:solidFill>
                <a:srgbClr val="FFFF00"/>
              </a:solidFill>
            </a:endParaRPr>
          </a:p>
          <a:p>
            <a:pPr indent="0" lvl="0" marL="0" rtl="0" algn="l">
              <a:spcBef>
                <a:spcPts val="1200"/>
              </a:spcBef>
              <a:spcAft>
                <a:spcPts val="1200"/>
              </a:spcAft>
              <a:buNone/>
            </a:pPr>
            <a:r>
              <a:t/>
            </a:r>
            <a:endParaRPr/>
          </a:p>
        </p:txBody>
      </p:sp>
      <p:pic>
        <p:nvPicPr>
          <p:cNvPr id="94" name="Google Shape;94;p19" title="1l6x.PNG"/>
          <p:cNvPicPr preferRelativeResize="0"/>
          <p:nvPr/>
        </p:nvPicPr>
        <p:blipFill>
          <a:blip r:embed="rId3">
            <a:alphaModFix/>
          </a:blip>
          <a:stretch>
            <a:fillRect/>
          </a:stretch>
        </p:blipFill>
        <p:spPr>
          <a:xfrm>
            <a:off x="1226875" y="2218025"/>
            <a:ext cx="2277150" cy="2353550"/>
          </a:xfrm>
          <a:prstGeom prst="rect">
            <a:avLst/>
          </a:prstGeom>
          <a:noFill/>
          <a:ln>
            <a:noFill/>
          </a:ln>
        </p:spPr>
      </p:pic>
      <p:pic>
        <p:nvPicPr>
          <p:cNvPr id="95" name="Google Shape;95;p19" title="1hga.PNG"/>
          <p:cNvPicPr preferRelativeResize="0"/>
          <p:nvPr/>
        </p:nvPicPr>
        <p:blipFill>
          <a:blip r:embed="rId4">
            <a:alphaModFix/>
          </a:blip>
          <a:stretch>
            <a:fillRect/>
          </a:stretch>
        </p:blipFill>
        <p:spPr>
          <a:xfrm>
            <a:off x="5544000" y="2218025"/>
            <a:ext cx="2400549" cy="2353551"/>
          </a:xfrm>
          <a:prstGeom prst="rect">
            <a:avLst/>
          </a:prstGeom>
          <a:noFill/>
          <a:ln>
            <a:noFill/>
          </a:ln>
        </p:spPr>
      </p:pic>
      <p:sp>
        <p:nvSpPr>
          <p:cNvPr id="96" name="Google Shape;96;p19"/>
          <p:cNvSpPr txBox="1"/>
          <p:nvPr/>
        </p:nvSpPr>
        <p:spPr>
          <a:xfrm>
            <a:off x="3905200" y="3094650"/>
            <a:ext cx="8982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rgbClr val="EFEFEF"/>
                </a:solidFill>
              </a:rPr>
              <a:t>V/S</a:t>
            </a:r>
            <a:endParaRPr sz="2700">
              <a:solidFill>
                <a:srgbClr val="EFEFEF"/>
              </a:solidFill>
            </a:endParaRPr>
          </a:p>
        </p:txBody>
      </p:sp>
      <p:sp>
        <p:nvSpPr>
          <p:cNvPr id="97" name="Google Shape;97;p19"/>
          <p:cNvSpPr txBox="1"/>
          <p:nvPr/>
        </p:nvSpPr>
        <p:spPr>
          <a:xfrm>
            <a:off x="1916350" y="4681800"/>
            <a:ext cx="89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EFEFEF"/>
                </a:solidFill>
              </a:rPr>
              <a:t>1L6X</a:t>
            </a:r>
            <a:endParaRPr b="1" sz="1800">
              <a:solidFill>
                <a:srgbClr val="EFEFEF"/>
              </a:solidFill>
            </a:endParaRPr>
          </a:p>
        </p:txBody>
      </p:sp>
      <p:sp>
        <p:nvSpPr>
          <p:cNvPr id="98" name="Google Shape;98;p19"/>
          <p:cNvSpPr txBox="1"/>
          <p:nvPr/>
        </p:nvSpPr>
        <p:spPr>
          <a:xfrm>
            <a:off x="6410175" y="4681800"/>
            <a:ext cx="89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EFEFEF"/>
                </a:solidFill>
              </a:rPr>
              <a:t>1HGA</a:t>
            </a:r>
            <a:endParaRPr b="1" sz="1800">
              <a:solidFill>
                <a:srgbClr val="EFEFE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156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Potential Interaction Between 1L6X and 1K2B:</a:t>
            </a:r>
            <a:endParaRPr/>
          </a:p>
        </p:txBody>
      </p:sp>
      <p:sp>
        <p:nvSpPr>
          <p:cNvPr id="104" name="Google Shape;104;p20"/>
          <p:cNvSpPr txBox="1"/>
          <p:nvPr>
            <p:ph idx="1" type="body"/>
          </p:nvPr>
        </p:nvSpPr>
        <p:spPr>
          <a:xfrm>
            <a:off x="311700" y="729000"/>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100">
                <a:solidFill>
                  <a:srgbClr val="FFFF00"/>
                </a:solidFill>
              </a:rPr>
              <a:t>Given that </a:t>
            </a:r>
            <a:r>
              <a:rPr b="1" lang="en" sz="1100">
                <a:solidFill>
                  <a:srgbClr val="FFFF00"/>
                </a:solidFill>
              </a:rPr>
              <a:t>1L6X</a:t>
            </a:r>
            <a:r>
              <a:rPr lang="en" sz="1100">
                <a:solidFill>
                  <a:srgbClr val="FFFF00"/>
                </a:solidFill>
              </a:rPr>
              <a:t> involves the </a:t>
            </a:r>
            <a:r>
              <a:rPr b="1" lang="en" sz="1100">
                <a:solidFill>
                  <a:srgbClr val="FFFF00"/>
                </a:solidFill>
              </a:rPr>
              <a:t>IL-6 receptor</a:t>
            </a:r>
            <a:r>
              <a:rPr lang="en" sz="1100">
                <a:solidFill>
                  <a:srgbClr val="FFFF00"/>
                </a:solidFill>
              </a:rPr>
              <a:t> and </a:t>
            </a:r>
            <a:r>
              <a:rPr b="1" lang="en" sz="1100">
                <a:solidFill>
                  <a:srgbClr val="FFFF00"/>
                </a:solidFill>
              </a:rPr>
              <a:t>1K2B</a:t>
            </a:r>
            <a:r>
              <a:rPr lang="en" sz="1100">
                <a:solidFill>
                  <a:srgbClr val="FFFF00"/>
                </a:solidFill>
              </a:rPr>
              <a:t> involves the </a:t>
            </a:r>
            <a:r>
              <a:rPr b="1" lang="en" sz="1100">
                <a:solidFill>
                  <a:srgbClr val="FFFF00"/>
                </a:solidFill>
              </a:rPr>
              <a:t>IL-2 receptor</a:t>
            </a:r>
            <a:r>
              <a:rPr lang="en" sz="1100">
                <a:solidFill>
                  <a:srgbClr val="FFFF00"/>
                </a:solidFill>
              </a:rPr>
              <a:t>, these two proteins could have functional overlap in immune signaling pathways. Both IL-2 and IL-6 play important roles in </a:t>
            </a:r>
            <a:r>
              <a:rPr b="1" lang="en" sz="1100">
                <a:solidFill>
                  <a:srgbClr val="FFFF00"/>
                </a:solidFill>
              </a:rPr>
              <a:t>immune system regulation</a:t>
            </a:r>
            <a:r>
              <a:rPr lang="en" sz="1100">
                <a:solidFill>
                  <a:srgbClr val="FFFF00"/>
                </a:solidFill>
              </a:rPr>
              <a:t>, and their receptors are involved in </a:t>
            </a:r>
            <a:r>
              <a:rPr b="1" lang="en" sz="1100">
                <a:solidFill>
                  <a:srgbClr val="FFFF00"/>
                </a:solidFill>
              </a:rPr>
              <a:t>T-cell activation and differentiation</a:t>
            </a:r>
            <a:r>
              <a:rPr lang="en" sz="1100">
                <a:solidFill>
                  <a:srgbClr val="FFFF00"/>
                </a:solidFill>
              </a:rPr>
              <a:t>.</a:t>
            </a:r>
            <a:endParaRPr sz="1100">
              <a:solidFill>
                <a:srgbClr val="FFFF00"/>
              </a:solidFill>
            </a:endParaRPr>
          </a:p>
          <a:p>
            <a:pPr indent="-298450" lvl="0" marL="457200" rtl="0" algn="l">
              <a:spcBef>
                <a:spcPts val="1200"/>
              </a:spcBef>
              <a:spcAft>
                <a:spcPts val="0"/>
              </a:spcAft>
              <a:buClr>
                <a:srgbClr val="FFFF00"/>
              </a:buClr>
              <a:buSzPts val="1100"/>
              <a:buChar char="●"/>
            </a:pPr>
            <a:r>
              <a:rPr b="1" lang="en" sz="1100">
                <a:solidFill>
                  <a:srgbClr val="FFFF00"/>
                </a:solidFill>
              </a:rPr>
              <a:t>IL-6 and IL-2</a:t>
            </a:r>
            <a:r>
              <a:rPr lang="en" sz="1100">
                <a:solidFill>
                  <a:srgbClr val="FFFF00"/>
                </a:solidFill>
              </a:rPr>
              <a:t> can have synergistic or antagonistic effects in immune responses. For example, </a:t>
            </a:r>
            <a:r>
              <a:rPr b="1" lang="en" sz="1100">
                <a:solidFill>
                  <a:srgbClr val="FFFF00"/>
                </a:solidFill>
              </a:rPr>
              <a:t>IL-6</a:t>
            </a:r>
            <a:r>
              <a:rPr lang="en" sz="1100">
                <a:solidFill>
                  <a:srgbClr val="FFFF00"/>
                </a:solidFill>
              </a:rPr>
              <a:t> promotes inflammation and the differentiation of B-cells, while </a:t>
            </a:r>
            <a:r>
              <a:rPr b="1" lang="en" sz="1100">
                <a:solidFill>
                  <a:srgbClr val="FFFF00"/>
                </a:solidFill>
              </a:rPr>
              <a:t>IL-2</a:t>
            </a:r>
            <a:r>
              <a:rPr lang="en" sz="1100">
                <a:solidFill>
                  <a:srgbClr val="FFFF00"/>
                </a:solidFill>
              </a:rPr>
              <a:t> is crucial for T-cell growth and survival.</a:t>
            </a:r>
            <a:endParaRPr sz="1100">
              <a:solidFill>
                <a:srgbClr val="FFFF00"/>
              </a:solidFill>
            </a:endParaRPr>
          </a:p>
          <a:p>
            <a:pPr indent="-298450" lvl="0" marL="457200" rtl="0" algn="l">
              <a:spcBef>
                <a:spcPts val="0"/>
              </a:spcBef>
              <a:spcAft>
                <a:spcPts val="0"/>
              </a:spcAft>
              <a:buClr>
                <a:srgbClr val="FFFF00"/>
              </a:buClr>
              <a:buSzPts val="1100"/>
              <a:buChar char="●"/>
            </a:pPr>
            <a:r>
              <a:rPr b="1" lang="en" sz="1100">
                <a:solidFill>
                  <a:srgbClr val="FFFF00"/>
                </a:solidFill>
              </a:rPr>
              <a:t>IL-6R (1L6X)</a:t>
            </a:r>
            <a:r>
              <a:rPr lang="en" sz="1100">
                <a:solidFill>
                  <a:srgbClr val="FFFF00"/>
                </a:solidFill>
              </a:rPr>
              <a:t> and </a:t>
            </a:r>
            <a:r>
              <a:rPr b="1" lang="en" sz="1100">
                <a:solidFill>
                  <a:srgbClr val="FFFF00"/>
                </a:solidFill>
              </a:rPr>
              <a:t>IL-2Rα (1K2B)</a:t>
            </a:r>
            <a:r>
              <a:rPr lang="en" sz="1100">
                <a:solidFill>
                  <a:srgbClr val="FFFF00"/>
                </a:solidFill>
              </a:rPr>
              <a:t> may interact through shared immune signaling pathways or in the context of diseases where both cytokines play a role, like autoimmune disorders, cancers, or chronic inflammation.</a:t>
            </a:r>
            <a:endParaRPr sz="1100">
              <a:solidFill>
                <a:srgbClr val="FFFF00"/>
              </a:solidFill>
            </a:endParaRPr>
          </a:p>
          <a:p>
            <a:pPr indent="0" lvl="0" marL="0" rtl="0" algn="l">
              <a:spcBef>
                <a:spcPts val="1200"/>
              </a:spcBef>
              <a:spcAft>
                <a:spcPts val="1200"/>
              </a:spcAft>
              <a:buNone/>
            </a:pPr>
            <a:r>
              <a:t/>
            </a:r>
            <a:endParaRPr/>
          </a:p>
        </p:txBody>
      </p:sp>
      <p:pic>
        <p:nvPicPr>
          <p:cNvPr id="105" name="Google Shape;105;p20" title="1l6x.PNG"/>
          <p:cNvPicPr preferRelativeResize="0"/>
          <p:nvPr/>
        </p:nvPicPr>
        <p:blipFill>
          <a:blip r:embed="rId3">
            <a:alphaModFix/>
          </a:blip>
          <a:stretch>
            <a:fillRect/>
          </a:stretch>
        </p:blipFill>
        <p:spPr>
          <a:xfrm>
            <a:off x="311700" y="2429675"/>
            <a:ext cx="2278225" cy="1990950"/>
          </a:xfrm>
          <a:prstGeom prst="rect">
            <a:avLst/>
          </a:prstGeom>
          <a:noFill/>
          <a:ln>
            <a:noFill/>
          </a:ln>
        </p:spPr>
      </p:pic>
      <p:pic>
        <p:nvPicPr>
          <p:cNvPr id="106" name="Google Shape;106;p20" title="1k2b.PNG"/>
          <p:cNvPicPr preferRelativeResize="0"/>
          <p:nvPr/>
        </p:nvPicPr>
        <p:blipFill>
          <a:blip r:embed="rId4">
            <a:alphaModFix/>
          </a:blip>
          <a:stretch>
            <a:fillRect/>
          </a:stretch>
        </p:blipFill>
        <p:spPr>
          <a:xfrm>
            <a:off x="3321625" y="2429675"/>
            <a:ext cx="2136600" cy="1990950"/>
          </a:xfrm>
          <a:prstGeom prst="rect">
            <a:avLst/>
          </a:prstGeom>
          <a:noFill/>
          <a:ln>
            <a:noFill/>
          </a:ln>
        </p:spPr>
      </p:pic>
      <p:sp>
        <p:nvSpPr>
          <p:cNvPr id="107" name="Google Shape;107;p20"/>
          <p:cNvSpPr txBox="1"/>
          <p:nvPr/>
        </p:nvSpPr>
        <p:spPr>
          <a:xfrm>
            <a:off x="2803800" y="2966325"/>
            <a:ext cx="6033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100">
                <a:solidFill>
                  <a:srgbClr val="EFEFEF"/>
                </a:solidFill>
              </a:rPr>
              <a:t>+</a:t>
            </a:r>
            <a:endParaRPr sz="3100">
              <a:solidFill>
                <a:srgbClr val="EFEFEF"/>
              </a:solidFill>
            </a:endParaRPr>
          </a:p>
        </p:txBody>
      </p:sp>
      <p:pic>
        <p:nvPicPr>
          <p:cNvPr id="108" name="Google Shape;108;p20"/>
          <p:cNvPicPr preferRelativeResize="0"/>
          <p:nvPr/>
        </p:nvPicPr>
        <p:blipFill>
          <a:blip r:embed="rId5">
            <a:alphaModFix/>
          </a:blip>
          <a:stretch>
            <a:fillRect/>
          </a:stretch>
        </p:blipFill>
        <p:spPr>
          <a:xfrm>
            <a:off x="5458225" y="2801225"/>
            <a:ext cx="992000" cy="992000"/>
          </a:xfrm>
          <a:prstGeom prst="rect">
            <a:avLst/>
          </a:prstGeom>
          <a:noFill/>
          <a:ln>
            <a:noFill/>
          </a:ln>
        </p:spPr>
      </p:pic>
      <p:pic>
        <p:nvPicPr>
          <p:cNvPr id="109" name="Google Shape;109;p20" title="1l6x and 1k2b interactions.mkv">
            <a:hlinkClick r:id="rId6"/>
          </p:cNvPr>
          <p:cNvPicPr preferRelativeResize="0"/>
          <p:nvPr/>
        </p:nvPicPr>
        <p:blipFill>
          <a:blip r:embed="rId7">
            <a:alphaModFix/>
          </a:blip>
          <a:stretch>
            <a:fillRect/>
          </a:stretch>
        </p:blipFill>
        <p:spPr>
          <a:xfrm>
            <a:off x="6232700" y="2429675"/>
            <a:ext cx="2848099" cy="1990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134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Drug 4A5D (Crystal structure of UGT1A1)</a:t>
            </a:r>
            <a:endParaRPr/>
          </a:p>
        </p:txBody>
      </p:sp>
      <p:sp>
        <p:nvSpPr>
          <p:cNvPr id="115" name="Google Shape;115;p21"/>
          <p:cNvSpPr txBox="1"/>
          <p:nvPr>
            <p:ph idx="1" type="body"/>
          </p:nvPr>
        </p:nvSpPr>
        <p:spPr>
          <a:xfrm>
            <a:off x="311700" y="707600"/>
            <a:ext cx="43419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1200"/>
              </a:spcBef>
              <a:spcAft>
                <a:spcPts val="0"/>
              </a:spcAft>
              <a:buNone/>
            </a:pPr>
            <a:r>
              <a:rPr lang="en" sz="1500">
                <a:solidFill>
                  <a:srgbClr val="FFFF00"/>
                </a:solidFill>
              </a:rPr>
              <a:t>The term </a:t>
            </a:r>
            <a:r>
              <a:rPr b="1" lang="en" sz="1500">
                <a:solidFill>
                  <a:srgbClr val="FCE5CD"/>
                </a:solidFill>
              </a:rPr>
              <a:t>4A5D</a:t>
            </a:r>
            <a:r>
              <a:rPr lang="en" sz="1500">
                <a:solidFill>
                  <a:srgbClr val="FCE5CD"/>
                </a:solidFill>
              </a:rPr>
              <a:t> </a:t>
            </a:r>
            <a:r>
              <a:rPr lang="en" sz="1500">
                <a:solidFill>
                  <a:srgbClr val="FFFF00"/>
                </a:solidFill>
              </a:rPr>
              <a:t>refers to the </a:t>
            </a:r>
            <a:r>
              <a:rPr b="1" lang="en" sz="1500">
                <a:solidFill>
                  <a:srgbClr val="4A86E8"/>
                </a:solidFill>
              </a:rPr>
              <a:t>crystal structure</a:t>
            </a:r>
            <a:r>
              <a:rPr lang="en" sz="1500">
                <a:solidFill>
                  <a:srgbClr val="FFFF00"/>
                </a:solidFill>
              </a:rPr>
              <a:t> of </a:t>
            </a:r>
            <a:r>
              <a:rPr lang="en" sz="1500">
                <a:solidFill>
                  <a:srgbClr val="FCE5CD"/>
                </a:solidFill>
              </a:rPr>
              <a:t>UGT1A1</a:t>
            </a:r>
            <a:r>
              <a:rPr lang="en" sz="1500">
                <a:solidFill>
                  <a:srgbClr val="FFFF00"/>
                </a:solidFill>
              </a:rPr>
              <a:t>, which was determined using X-ray crystallography. The crystal structure helps scientists understand how this enzyme interacts with substrates and drugs at the molecular level. By knowing the exact structure, researchers can study how different molecules fit into the enzyme’s active site, which can guide the design of drugs that are either more efficiently metabolized or less prone to drug interactions.</a:t>
            </a:r>
            <a:endParaRPr sz="1500">
              <a:solidFill>
                <a:srgbClr val="FFFF00"/>
              </a:solidFill>
            </a:endParaRPr>
          </a:p>
          <a:p>
            <a:pPr indent="0" lvl="0" marL="0" rtl="0" algn="l">
              <a:spcBef>
                <a:spcPts val="1200"/>
              </a:spcBef>
              <a:spcAft>
                <a:spcPts val="0"/>
              </a:spcAft>
              <a:buNone/>
            </a:pPr>
            <a:r>
              <a:rPr lang="en" sz="1500">
                <a:solidFill>
                  <a:srgbClr val="FFFF00"/>
                </a:solidFill>
              </a:rPr>
              <a:t>This is especially relevant when studying the </a:t>
            </a:r>
            <a:r>
              <a:rPr b="1" lang="en" sz="1500">
                <a:solidFill>
                  <a:srgbClr val="00FFFF"/>
                </a:solidFill>
              </a:rPr>
              <a:t>pharmacokinetics</a:t>
            </a:r>
            <a:r>
              <a:rPr lang="en" sz="1500">
                <a:solidFill>
                  <a:srgbClr val="00FFFF"/>
                </a:solidFill>
              </a:rPr>
              <a:t> </a:t>
            </a:r>
            <a:r>
              <a:rPr lang="en" sz="1500">
                <a:solidFill>
                  <a:srgbClr val="FFFF00"/>
                </a:solidFill>
              </a:rPr>
              <a:t>(absorption, distribution, metabolism, and excretion) of drugs used in </a:t>
            </a:r>
            <a:r>
              <a:rPr b="1" lang="en" sz="1500">
                <a:solidFill>
                  <a:srgbClr val="00FFFF"/>
                </a:solidFill>
              </a:rPr>
              <a:t>glucagonoma treatment</a:t>
            </a:r>
            <a:r>
              <a:rPr lang="en" sz="1500">
                <a:solidFill>
                  <a:srgbClr val="FFFF00"/>
                </a:solidFill>
              </a:rPr>
              <a:t>.</a:t>
            </a:r>
            <a:endParaRPr sz="1500">
              <a:solidFill>
                <a:srgbClr val="FFFF00"/>
              </a:solidFill>
            </a:endParaRPr>
          </a:p>
          <a:p>
            <a:pPr indent="0" lvl="0" marL="0" rtl="0" algn="l">
              <a:spcBef>
                <a:spcPts val="1200"/>
              </a:spcBef>
              <a:spcAft>
                <a:spcPts val="1200"/>
              </a:spcAft>
              <a:buNone/>
            </a:pPr>
            <a:r>
              <a:t/>
            </a:r>
            <a:endParaRPr sz="2200"/>
          </a:p>
        </p:txBody>
      </p:sp>
      <p:pic>
        <p:nvPicPr>
          <p:cNvPr id="116" name="Google Shape;116;p21" title="4a5d.PNG"/>
          <p:cNvPicPr preferRelativeResize="0"/>
          <p:nvPr/>
        </p:nvPicPr>
        <p:blipFill>
          <a:blip r:embed="rId3">
            <a:alphaModFix/>
          </a:blip>
          <a:stretch>
            <a:fillRect/>
          </a:stretch>
        </p:blipFill>
        <p:spPr>
          <a:xfrm>
            <a:off x="4806000" y="860000"/>
            <a:ext cx="4185600" cy="309099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