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2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2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e6eb55201_0_67:notes"/>
          <p:cNvSpPr/>
          <p:nvPr>
            <p:ph idx="2" type="sldImg"/>
          </p:nvPr>
        </p:nvSpPr>
        <p:spPr>
          <a:xfrm>
            <a:off x="38132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e6eb5520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e6eb55201_0_72:notes"/>
          <p:cNvSpPr/>
          <p:nvPr>
            <p:ph idx="2" type="sldImg"/>
          </p:nvPr>
        </p:nvSpPr>
        <p:spPr>
          <a:xfrm>
            <a:off x="38132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e6eb5520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e6eb55201_0_77:notes"/>
          <p:cNvSpPr/>
          <p:nvPr>
            <p:ph idx="2" type="sldImg"/>
          </p:nvPr>
        </p:nvSpPr>
        <p:spPr>
          <a:xfrm>
            <a:off x="38132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e6eb5520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e6eb55201_0_5:notes"/>
          <p:cNvSpPr/>
          <p:nvPr>
            <p:ph idx="2" type="sldImg"/>
          </p:nvPr>
        </p:nvSpPr>
        <p:spPr>
          <a:xfrm>
            <a:off x="38132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e6eb552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e6eb55201_0_82:notes"/>
          <p:cNvSpPr/>
          <p:nvPr>
            <p:ph idx="2" type="sldImg"/>
          </p:nvPr>
        </p:nvSpPr>
        <p:spPr>
          <a:xfrm>
            <a:off x="38132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e6eb5520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e6eb55201_0_87:notes"/>
          <p:cNvSpPr/>
          <p:nvPr>
            <p:ph idx="2" type="sldImg"/>
          </p:nvPr>
        </p:nvSpPr>
        <p:spPr>
          <a:xfrm>
            <a:off x="38132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e6eb5520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e6eb55201_0_92:notes"/>
          <p:cNvSpPr/>
          <p:nvPr>
            <p:ph idx="2" type="sldImg"/>
          </p:nvPr>
        </p:nvSpPr>
        <p:spPr>
          <a:xfrm>
            <a:off x="38132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e6eb5520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3e6eb55201_0_27:notes"/>
          <p:cNvSpPr/>
          <p:nvPr>
            <p:ph idx="2" type="sldImg"/>
          </p:nvPr>
        </p:nvSpPr>
        <p:spPr>
          <a:xfrm>
            <a:off x="38132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3e6eb5520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e6eb55201_0_10:notes"/>
          <p:cNvSpPr/>
          <p:nvPr>
            <p:ph idx="2" type="sldImg"/>
          </p:nvPr>
        </p:nvSpPr>
        <p:spPr>
          <a:xfrm>
            <a:off x="38132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e6eb5520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3e6eb55201_0_143:notes"/>
          <p:cNvSpPr/>
          <p:nvPr>
            <p:ph idx="2" type="sldImg"/>
          </p:nvPr>
        </p:nvSpPr>
        <p:spPr>
          <a:xfrm>
            <a:off x="38132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e6eb5520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3e6eb55201_0_32:notes"/>
          <p:cNvSpPr/>
          <p:nvPr>
            <p:ph idx="2" type="sldImg"/>
          </p:nvPr>
        </p:nvSpPr>
        <p:spPr>
          <a:xfrm>
            <a:off x="38132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3e6eb5520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e6eb55201_0_37:notes"/>
          <p:cNvSpPr/>
          <p:nvPr>
            <p:ph idx="2" type="sldImg"/>
          </p:nvPr>
        </p:nvSpPr>
        <p:spPr>
          <a:xfrm>
            <a:off x="38132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e6eb5520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3e6eb55201_0_42:notes"/>
          <p:cNvSpPr/>
          <p:nvPr>
            <p:ph idx="2" type="sldImg"/>
          </p:nvPr>
        </p:nvSpPr>
        <p:spPr>
          <a:xfrm>
            <a:off x="38132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e6eb5520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e6eb55201_0_47:notes"/>
          <p:cNvSpPr/>
          <p:nvPr>
            <p:ph idx="2" type="sldImg"/>
          </p:nvPr>
        </p:nvSpPr>
        <p:spPr>
          <a:xfrm>
            <a:off x="38132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e6eb5520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e6eb55201_0_62:notes"/>
          <p:cNvSpPr/>
          <p:nvPr>
            <p:ph idx="2" type="sldImg"/>
          </p:nvPr>
        </p:nvSpPr>
        <p:spPr>
          <a:xfrm>
            <a:off x="38132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e6eb5520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title="bookCOVER.PNG"/>
          <p:cNvPicPr preferRelativeResize="0"/>
          <p:nvPr/>
        </p:nvPicPr>
        <p:blipFill>
          <a:blip r:embed="rId3">
            <a:alphaModFix/>
          </a:blip>
          <a:stretch>
            <a:fillRect/>
          </a:stretch>
        </p:blipFill>
        <p:spPr>
          <a:xfrm>
            <a:off x="161205" y="64347"/>
            <a:ext cx="3495504" cy="50148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 of the Future</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(Huxley’s vision of future)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 of Freedom and Control</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Happiness in Novel</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(happiness derived from materialism vs happiness derived from personal growth)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Brave New World v/s Our World</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(compare our world with novel’s world)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Legacy of Brave New World</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Ankit Kumar</a:t>
            </a:r>
            <a:endParaRPr/>
          </a:p>
          <a:p>
            <a:pPr indent="-342900" lvl="0" marL="457200" rtl="0" algn="l">
              <a:spcBef>
                <a:spcPts val="0"/>
              </a:spcBef>
              <a:spcAft>
                <a:spcPts val="0"/>
              </a:spcAft>
              <a:buSzPts val="1800"/>
              <a:buAutoNum type="arabicPeriod"/>
            </a:pPr>
            <a:r>
              <a:rPr lang="en"/>
              <a:t>Rishav Goswami</a:t>
            </a:r>
            <a:endParaRPr/>
          </a:p>
          <a:p>
            <a:pPr indent="-342900" lvl="0" marL="457200" rtl="0" algn="l">
              <a:spcBef>
                <a:spcPts val="0"/>
              </a:spcBef>
              <a:spcAft>
                <a:spcPts val="0"/>
              </a:spcAft>
              <a:buSzPts val="1800"/>
              <a:buAutoNum type="arabicPeriod"/>
            </a:pPr>
            <a:r>
              <a:rPr lang="en"/>
              <a:t>Vansh</a:t>
            </a:r>
            <a:endParaRPr/>
          </a:p>
          <a:p>
            <a:pPr indent="-342900" lvl="0" marL="457200" rtl="0" algn="l">
              <a:spcBef>
                <a:spcPts val="0"/>
              </a:spcBef>
              <a:spcAft>
                <a:spcPts val="0"/>
              </a:spcAft>
              <a:buSzPts val="1800"/>
              <a:buAutoNum type="arabicPeriod"/>
            </a:pPr>
            <a:r>
              <a:rPr lang="en"/>
              <a:t>Rahul</a:t>
            </a:r>
            <a:endParaRPr/>
          </a:p>
          <a:p>
            <a:pPr indent="-342900" lvl="0" marL="457200" rtl="0" algn="l">
              <a:spcBef>
                <a:spcPts val="0"/>
              </a:spcBef>
              <a:spcAft>
                <a:spcPts val="0"/>
              </a:spcAft>
              <a:buSzPts val="1800"/>
              <a:buAutoNum type="arabicPeriod"/>
            </a:pPr>
            <a:r>
              <a:rPr lang="en"/>
              <a:t>Yash</a:t>
            </a:r>
            <a:endParaRPr/>
          </a:p>
          <a:p>
            <a:pPr indent="-342900" lvl="0" marL="457200" rtl="0" algn="l">
              <a:spcBef>
                <a:spcPts val="0"/>
              </a:spcBef>
              <a:spcAft>
                <a:spcPts val="0"/>
              </a:spcAft>
              <a:buSzPts val="1800"/>
              <a:buAutoNum type="arabicPeriod"/>
            </a:pPr>
            <a:r>
              <a:rPr lang="en"/>
              <a:t>Subhasis</a:t>
            </a:r>
            <a:endParaRPr/>
          </a:p>
          <a:p>
            <a:pPr indent="-342900" lvl="0" marL="457200" rtl="0" algn="l">
              <a:spcBef>
                <a:spcPts val="0"/>
              </a:spcBef>
              <a:spcAft>
                <a:spcPts val="0"/>
              </a:spcAft>
              <a:buSzPts val="1800"/>
              <a:buAutoNum type="arabicPeriod"/>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World State: A Perfect Society</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Brave New World is set in the future of our own world, in the year 2450 A.D. The planet is united politically as the “World State.”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World Controllers’ priority is their citizens’ happiness, no one in the World State has the opportunity to learn through suffering, or to experience solitude or loneliness. Art and religion don’t exist in the World State.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Society</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t>
            </a:r>
            <a:r>
              <a:rPr lang="en"/>
              <a:t>ociety is structured around a rigid caste system with five social classes: </a:t>
            </a:r>
            <a:endParaRPr/>
          </a:p>
          <a:p>
            <a:pPr indent="0" lvl="0" marL="0" rtl="0" algn="l">
              <a:spcBef>
                <a:spcPts val="1200"/>
              </a:spcBef>
              <a:spcAft>
                <a:spcPts val="1200"/>
              </a:spcAft>
              <a:buNone/>
            </a:pPr>
            <a:r>
              <a:rPr lang="en"/>
              <a:t>Alphas</a:t>
            </a:r>
            <a:r>
              <a:rPr lang="en"/>
              <a:t>, </a:t>
            </a:r>
            <a:r>
              <a:rPr lang="en"/>
              <a:t>Betas</a:t>
            </a:r>
            <a:r>
              <a:rPr lang="en"/>
              <a:t>, </a:t>
            </a:r>
            <a:r>
              <a:rPr lang="en"/>
              <a:t>Gammas</a:t>
            </a:r>
            <a:r>
              <a:rPr lang="en"/>
              <a:t>, </a:t>
            </a:r>
            <a:r>
              <a:rPr lang="en"/>
              <a:t>Deltas</a:t>
            </a:r>
            <a:r>
              <a:rPr lang="en"/>
              <a:t>, </a:t>
            </a:r>
            <a:r>
              <a:rPr lang="en"/>
              <a:t>and Epsilons.</a:t>
            </a:r>
            <a:endParaRPr/>
          </a:p>
        </p:txBody>
      </p:sp>
      <p:pic>
        <p:nvPicPr>
          <p:cNvPr id="67" name="Google Shape;67;p15" title="societyChart.jpg"/>
          <p:cNvPicPr preferRelativeResize="0"/>
          <p:nvPr/>
        </p:nvPicPr>
        <p:blipFill>
          <a:blip r:embed="rId3">
            <a:alphaModFix/>
          </a:blip>
          <a:stretch>
            <a:fillRect/>
          </a:stretch>
        </p:blipFill>
        <p:spPr>
          <a:xfrm>
            <a:off x="394425" y="2361900"/>
            <a:ext cx="4618152" cy="2597700"/>
          </a:xfrm>
          <a:prstGeom prst="rect">
            <a:avLst/>
          </a:prstGeom>
          <a:noFill/>
          <a:ln cap="flat" cmpd="sng" w="38100">
            <a:solidFill>
              <a:schemeClr val="dk2"/>
            </a:solidFill>
            <a:prstDash val="solid"/>
            <a:round/>
            <a:headEnd len="sm" w="sm" type="none"/>
            <a:tailEnd len="sm" w="sm" type="none"/>
          </a:ln>
        </p:spPr>
      </p:pic>
      <p:sp>
        <p:nvSpPr>
          <p:cNvPr id="68" name="Google Shape;68;p15"/>
          <p:cNvSpPr txBox="1"/>
          <p:nvPr/>
        </p:nvSpPr>
        <p:spPr>
          <a:xfrm>
            <a:off x="5421000" y="2361900"/>
            <a:ext cx="3411300" cy="12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E</a:t>
            </a:r>
            <a:r>
              <a:rPr lang="en" sz="1800">
                <a:solidFill>
                  <a:schemeClr val="lt2"/>
                </a:solidFill>
              </a:rPr>
              <a:t>ach assigned specific roles and conditioned from birth.</a:t>
            </a:r>
            <a:endParaRPr sz="1800">
              <a:solidFill>
                <a:schemeClr val="lt2"/>
              </a:solidFill>
            </a:endParaRPr>
          </a:p>
          <a:p>
            <a:pPr indent="0" lvl="0" marL="0" rtl="0" algn="l">
              <a:spcBef>
                <a:spcPts val="1200"/>
              </a:spcBef>
              <a:spcAft>
                <a:spcPts val="0"/>
              </a:spcAft>
              <a:buNone/>
            </a:pPr>
            <a:r>
              <a:t/>
            </a:r>
            <a:endParaRPr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5 castes in Brave New World</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rgbClr val="4A86E8"/>
              </a:buClr>
              <a:buSzPct val="100000"/>
              <a:buAutoNum type="arabicPeriod"/>
            </a:pPr>
            <a:r>
              <a:rPr lang="en">
                <a:solidFill>
                  <a:srgbClr val="4A86E8"/>
                </a:solidFill>
              </a:rPr>
              <a:t>Alpha:</a:t>
            </a:r>
            <a:endParaRPr>
              <a:solidFill>
                <a:srgbClr val="4A86E8"/>
              </a:solidFill>
            </a:endParaRPr>
          </a:p>
          <a:p>
            <a:pPr indent="0" lvl="0" marL="457200" rtl="0" algn="l">
              <a:spcBef>
                <a:spcPts val="1200"/>
              </a:spcBef>
              <a:spcAft>
                <a:spcPts val="0"/>
              </a:spcAft>
              <a:buNone/>
            </a:pPr>
            <a:r>
              <a:rPr lang="en" sz="1100">
                <a:solidFill>
                  <a:srgbClr val="D3E3FD"/>
                </a:solidFill>
              </a:rPr>
              <a:t>The highest caste, comprising intellectuals, scientists, and leaders, are conditioned to perform complex tasks and wear gray.</a:t>
            </a:r>
            <a:endParaRPr sz="1100">
              <a:solidFill>
                <a:srgbClr val="D3E3FD"/>
              </a:solidFill>
            </a:endParaRPr>
          </a:p>
          <a:p>
            <a:pPr indent="-325755" lvl="0" marL="457200" rtl="0" algn="l">
              <a:spcBef>
                <a:spcPts val="1200"/>
              </a:spcBef>
              <a:spcAft>
                <a:spcPts val="0"/>
              </a:spcAft>
              <a:buClr>
                <a:srgbClr val="FF9900"/>
              </a:buClr>
              <a:buSzPct val="100000"/>
              <a:buAutoNum type="arabicPeriod"/>
            </a:pPr>
            <a:r>
              <a:rPr lang="en">
                <a:solidFill>
                  <a:srgbClr val="FF9900"/>
                </a:solidFill>
              </a:rPr>
              <a:t>Beta:</a:t>
            </a:r>
            <a:endParaRPr>
              <a:solidFill>
                <a:srgbClr val="FF9900"/>
              </a:solidFill>
            </a:endParaRPr>
          </a:p>
          <a:p>
            <a:pPr indent="0" lvl="0" marL="457200" rtl="0" algn="l">
              <a:spcBef>
                <a:spcPts val="1200"/>
              </a:spcBef>
              <a:spcAft>
                <a:spcPts val="0"/>
              </a:spcAft>
              <a:buNone/>
            </a:pPr>
            <a:r>
              <a:rPr lang="en" sz="1100">
                <a:solidFill>
                  <a:srgbClr val="D3E3FD"/>
                </a:solidFill>
              </a:rPr>
              <a:t>Skilled workers who support the Alphas, requiring intelligence but perhaps not critical thought, and wear mulberry.</a:t>
            </a:r>
            <a:endParaRPr>
              <a:solidFill>
                <a:srgbClr val="FF9900"/>
              </a:solidFill>
            </a:endParaRPr>
          </a:p>
          <a:p>
            <a:pPr indent="-325755" lvl="0" marL="457200" rtl="0" algn="l">
              <a:spcBef>
                <a:spcPts val="1200"/>
              </a:spcBef>
              <a:spcAft>
                <a:spcPts val="0"/>
              </a:spcAft>
              <a:buClr>
                <a:schemeClr val="accent1"/>
              </a:buClr>
              <a:buSzPct val="100000"/>
              <a:buAutoNum type="arabicPeriod"/>
            </a:pPr>
            <a:r>
              <a:rPr lang="en">
                <a:solidFill>
                  <a:schemeClr val="accent1"/>
                </a:solidFill>
              </a:rPr>
              <a:t>Gamma:</a:t>
            </a:r>
            <a:endParaRPr>
              <a:solidFill>
                <a:schemeClr val="accent1"/>
              </a:solidFill>
            </a:endParaRPr>
          </a:p>
          <a:p>
            <a:pPr indent="0" lvl="0" marL="457200" rtl="0" algn="l">
              <a:spcBef>
                <a:spcPts val="1200"/>
              </a:spcBef>
              <a:spcAft>
                <a:spcPts val="0"/>
              </a:spcAft>
              <a:buNone/>
            </a:pPr>
            <a:r>
              <a:rPr lang="en" sz="1100">
                <a:solidFill>
                  <a:srgbClr val="D3E3FD"/>
                </a:solidFill>
              </a:rPr>
              <a:t>Semi-skilled workers, wearing green, who perform more physical and menial labor than the upper castes.</a:t>
            </a:r>
            <a:endParaRPr>
              <a:solidFill>
                <a:schemeClr val="accent1"/>
              </a:solidFill>
            </a:endParaRPr>
          </a:p>
          <a:p>
            <a:pPr indent="-325755" lvl="0" marL="457200" rtl="0" algn="l">
              <a:spcBef>
                <a:spcPts val="1200"/>
              </a:spcBef>
              <a:spcAft>
                <a:spcPts val="0"/>
              </a:spcAft>
              <a:buClr>
                <a:srgbClr val="93C47D"/>
              </a:buClr>
              <a:buSzPct val="100000"/>
              <a:buAutoNum type="arabicPeriod"/>
            </a:pPr>
            <a:r>
              <a:rPr lang="en">
                <a:solidFill>
                  <a:srgbClr val="93C47D"/>
                </a:solidFill>
              </a:rPr>
              <a:t>Delta:</a:t>
            </a:r>
            <a:endParaRPr>
              <a:solidFill>
                <a:srgbClr val="93C47D"/>
              </a:solidFill>
            </a:endParaRPr>
          </a:p>
          <a:p>
            <a:pPr indent="0" lvl="0" marL="457200" rtl="0" algn="l">
              <a:spcBef>
                <a:spcPts val="1200"/>
              </a:spcBef>
              <a:spcAft>
                <a:spcPts val="0"/>
              </a:spcAft>
              <a:buNone/>
            </a:pPr>
            <a:r>
              <a:rPr lang="en" sz="1100">
                <a:solidFill>
                  <a:srgbClr val="D3E3FD"/>
                </a:solidFill>
              </a:rPr>
              <a:t>Low-skill workers, such as packaging employees and machinists, wearing khaki, and have limited mental capacity.</a:t>
            </a:r>
            <a:endParaRPr>
              <a:solidFill>
                <a:srgbClr val="93C47D"/>
              </a:solidFill>
            </a:endParaRPr>
          </a:p>
          <a:p>
            <a:pPr indent="-325755" lvl="0" marL="457200" rtl="0" algn="l">
              <a:spcBef>
                <a:spcPts val="1200"/>
              </a:spcBef>
              <a:spcAft>
                <a:spcPts val="0"/>
              </a:spcAft>
              <a:buClr>
                <a:srgbClr val="E06666"/>
              </a:buClr>
              <a:buSzPct val="100000"/>
              <a:buAutoNum type="arabicPeriod"/>
            </a:pPr>
            <a:r>
              <a:rPr lang="en">
                <a:solidFill>
                  <a:srgbClr val="E06666"/>
                </a:solidFill>
              </a:rPr>
              <a:t>Epsilon:</a:t>
            </a:r>
            <a:endParaRPr>
              <a:solidFill>
                <a:srgbClr val="E06666"/>
              </a:solidFill>
            </a:endParaRPr>
          </a:p>
          <a:p>
            <a:pPr indent="0" lvl="0" marL="457200" rtl="0" algn="l">
              <a:spcBef>
                <a:spcPts val="1200"/>
              </a:spcBef>
              <a:spcAft>
                <a:spcPts val="1200"/>
              </a:spcAft>
              <a:buNone/>
            </a:pPr>
            <a:r>
              <a:rPr lang="en" sz="1100">
                <a:solidFill>
                  <a:srgbClr val="D3E3FD"/>
                </a:solidFill>
              </a:rPr>
              <a:t>The lowest caste, performing menial labor like carrying and sewage work, and wear black.</a:t>
            </a:r>
            <a:endParaRPr>
              <a:solidFill>
                <a:srgbClr val="E0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Bernard Marx</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Lenina Crowne</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Tragic Hero : John “The Savage”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(john’s fate) -&gt; 2nd last person says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Soma in Society</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(soma as opium of the masses)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Conflict and Resolution</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