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25" d="100"/>
          <a:sy n="25" d="100"/>
        </p:scale>
        <p:origin x="67"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rtl="0">
              <a:spcBef>
                <a:spcPts val="0"/>
              </a:spcBef>
              <a:spcAft>
                <a:spcPts val="0"/>
              </a:spcAft>
            </a:pPr>
            <a:r>
              <a:rPr lang="en-US" sz="3200" dirty="0"/>
              <a:t> </a:t>
            </a:r>
            <a:r>
              <a:rPr lang="en-US" sz="3200" dirty="0">
                <a:solidFill>
                  <a:srgbClr val="000000"/>
                </a:solidFill>
              </a:rPr>
              <a:t>The Palette Picker</a:t>
            </a:r>
            <a:r>
              <a:rPr lang="en-US" sz="3200" b="0" i="0" u="none" strike="noStrike" dirty="0">
                <a:solidFill>
                  <a:srgbClr val="000000"/>
                </a:solidFill>
                <a:effectLst/>
              </a:rPr>
              <a:t> is a web-based application that will allow users to create personalized five color </a:t>
            </a:r>
            <a:r>
              <a:rPr lang="en-US" sz="3200" dirty="0">
                <a:solidFill>
                  <a:srgbClr val="000000"/>
                </a:solidFill>
              </a:rPr>
              <a:t>palette</a:t>
            </a:r>
            <a:r>
              <a:rPr lang="en-US" sz="3200" b="0" i="0" u="none" strike="noStrike" dirty="0">
                <a:solidFill>
                  <a:srgbClr val="000000"/>
                </a:solidFill>
                <a:effectLst/>
              </a:rPr>
              <a: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using </a:t>
            </a:r>
            <a:r>
              <a:rPr lang="en-US" sz="3200" dirty="0" err="1"/>
              <a:t>Linode</a:t>
            </a:r>
            <a:r>
              <a:rPr lang="en-US" sz="3200" dirty="0"/>
              <a:t>, a third-party hosting company. The code base consists of JavaScript, HTML, and CSS on the client side and PHP on the server side and was developed on Visual Studio Code. For version control we connected GitHub to GitHub Desktop. The system uses the relational database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17598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Our project uses JavaScript, PHP, and HTML. Since some of the main functions of the application include creating and saving palettes, we also utilize MySQL for storing the information. The general feel of the website is shown by our Home Page (Figure 2).</a:t>
            </a:r>
          </a:p>
          <a:p>
            <a:pPr algn="just"/>
            <a:r>
              <a:rPr lang="en-US" sz="3200" dirty="0"/>
              <a:t>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a:t>
            </a:r>
          </a:p>
          <a:p>
            <a:pPr algn="just"/>
            <a:r>
              <a:rPr lang="en-US" sz="3200" dirty="0"/>
              <a:t>The database (ERD shown in Figure 4) includes four tables: a User table, a Palette table, a </a:t>
            </a:r>
            <a:r>
              <a:rPr lang="en-US" sz="3200" dirty="0" err="1"/>
              <a:t>User_Friend</a:t>
            </a:r>
            <a:r>
              <a:rPr lang="en-US" sz="3200" dirty="0"/>
              <a:t> table, and a </a:t>
            </a:r>
            <a:r>
              <a:rPr lang="en-US" sz="3200" dirty="0" err="1"/>
              <a:t>Saved_Palette</a:t>
            </a:r>
            <a:r>
              <a:rPr lang="en-US" sz="3200" dirty="0"/>
              <a:t> table.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this semester.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598" y="1571853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16632936"/>
            <a:ext cx="7543800" cy="202824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rtl="0">
              <a:spcBef>
                <a:spcPts val="0"/>
              </a:spcBef>
              <a:spcAft>
                <a:spcPts val="0"/>
              </a:spcAft>
            </a:pPr>
            <a:r>
              <a:rPr lang="en-US" sz="3200" dirty="0"/>
              <a:t> The primary functions of the application include creating and saving palettes to a personal library, as well as searching palettes made by others and saving those.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algn="just" rtl="0">
              <a:spcBef>
                <a:spcPts val="0"/>
              </a:spcBef>
              <a:spcAft>
                <a:spcPts val="0"/>
              </a:spcAft>
            </a:pPr>
            <a:r>
              <a:rPr lang="en-US" sz="3200" b="0" i="0" u="none" strike="noStrike" dirty="0">
                <a:solidFill>
                  <a:srgbClr val="000000"/>
                </a:solidFill>
                <a:effectLst/>
              </a:rPr>
              <a:t>Users can also create palettes through a color search feature. This will allow the user to pick a base hue using a slider and change the selected color’s brightness and saturation. Then, the user will be prompted to pick the specific shade of that color that they are looking for. If the user would prefer to pick their own shades, there will be an option to create custom colors. </a:t>
            </a:r>
            <a:endParaRPr lang="en-US" sz="3200" b="0" dirty="0">
              <a:effectLst/>
            </a:endParaRPr>
          </a:p>
          <a:p>
            <a:pPr algn="just"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807948" y="2076927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4165426"/>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67834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The database Entity Relationship Diagram</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199" y="22041870"/>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199" y="28650240"/>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a:t>
            </a:r>
            <a:r>
              <a:rPr lang="en-US" sz="3200" dirty="0"/>
              <a:t> Palette Picker 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124323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2298841"/>
            <a:ext cx="7543800"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a:t>
            </a:r>
            <a:r>
              <a:rPr lang="en-US" sz="3200" dirty="0" err="1"/>
              <a:t>en</a:t>
            </a:r>
            <a:r>
              <a:rPr lang="en-US" sz="3200" dirty="0"/>
              <a:t>/</a:t>
            </a:r>
          </a:p>
          <a:p>
            <a:pPr marL="514350" indent="-514350" algn="just">
              <a:buAutoNum type="arabicPeriod"/>
            </a:pPr>
            <a:endParaRPr lang="en-US" sz="3200" dirty="0"/>
          </a:p>
          <a:p>
            <a:pPr marL="514350" indent="-514350" algn="just">
              <a:buAutoNum type="arabicPeriod"/>
            </a:pPr>
            <a:r>
              <a:rPr lang="en-US" sz="3200" b="1" dirty="0"/>
              <a:t>PHP</a:t>
            </a:r>
            <a:r>
              <a:rPr lang="en-US" sz="3200" dirty="0"/>
              <a:t>-https://www.php.net/manual/en/index.php</a:t>
            </a:r>
          </a:p>
          <a:p>
            <a:pPr marL="514350" indent="-514350" algn="just">
              <a:buAutoNum type="arabicPeriod"/>
            </a:pPr>
            <a:endParaRPr lang="en-US" sz="3200" dirty="0"/>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endParaRPr lang="en-US" sz="3200" dirty="0"/>
          </a:p>
          <a:p>
            <a:pPr marL="514350" indent="-514350" algn="just">
              <a:buAutoNum type="arabicPeriod"/>
            </a:pPr>
            <a:r>
              <a:rPr lang="en-US" sz="3200" b="1" dirty="0"/>
              <a:t>APACHE</a:t>
            </a:r>
            <a:r>
              <a:rPr lang="en-US" sz="3200" dirty="0"/>
              <a:t>-https://httpd.apache.org/docs/2.4/</a:t>
            </a:r>
          </a:p>
          <a:p>
            <a:pPr marL="514350" indent="-514350" algn="just">
              <a:buAutoNum type="arabicPeriod"/>
            </a:pPr>
            <a:endParaRPr lang="en-US" sz="3200" dirty="0"/>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389137" y="317428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89137" y="32881821"/>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8" y="12527335"/>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29922835"/>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461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3a: </a:t>
            </a:r>
            <a:r>
              <a:rPr lang="en-US" sz="3200" dirty="0"/>
              <a:t>Palette Example from Van Gogh’s </a:t>
            </a:r>
            <a:r>
              <a:rPr lang="en-US" sz="3200" i="1" dirty="0"/>
              <a:t>Starry Night</a:t>
            </a:r>
          </a:p>
        </p:txBody>
      </p:sp>
      <p:grpSp>
        <p:nvGrpSpPr>
          <p:cNvPr id="12" name="Group 11">
            <a:extLst>
              <a:ext uri="{FF2B5EF4-FFF2-40B4-BE49-F238E27FC236}">
                <a16:creationId xmlns:a16="http://schemas.microsoft.com/office/drawing/2014/main" id="{B84AFED9-641E-464A-A4A4-6A5DEF052393}"/>
              </a:ext>
            </a:extLst>
          </p:cNvPr>
          <p:cNvGrpSpPr/>
          <p:nvPr/>
        </p:nvGrpSpPr>
        <p:grpSpPr>
          <a:xfrm>
            <a:off x="20116800" y="30000937"/>
            <a:ext cx="7543800" cy="4908465"/>
            <a:chOff x="20116800" y="30235567"/>
            <a:chExt cx="7513320" cy="4908465"/>
          </a:xfrm>
        </p:grpSpPr>
        <p:pic>
          <p:nvPicPr>
            <p:cNvPr id="6" name="Picture 5">
              <a:extLst>
                <a:ext uri="{FF2B5EF4-FFF2-40B4-BE49-F238E27FC236}">
                  <a16:creationId xmlns:a16="http://schemas.microsoft.com/office/drawing/2014/main" id="{A767B04F-1682-43A3-9B02-2466533BCDBE}"/>
                </a:ext>
              </a:extLst>
            </p:cNvPr>
            <p:cNvPicPr>
              <a:picLocks noChangeAspect="1"/>
            </p:cNvPicPr>
            <p:nvPr/>
          </p:nvPicPr>
          <p:blipFill>
            <a:blip r:embed="rId11"/>
            <a:stretch>
              <a:fillRect/>
            </a:stretch>
          </p:blipFill>
          <p:spPr>
            <a:xfrm>
              <a:off x="26652153" y="30235567"/>
              <a:ext cx="977967" cy="4908465"/>
            </a:xfrm>
            <a:prstGeom prst="rect">
              <a:avLst/>
            </a:prstGeom>
          </p:spPr>
        </p:pic>
        <p:pic>
          <p:nvPicPr>
            <p:cNvPr id="8" name="Picture 7">
              <a:extLst>
                <a:ext uri="{FF2B5EF4-FFF2-40B4-BE49-F238E27FC236}">
                  <a16:creationId xmlns:a16="http://schemas.microsoft.com/office/drawing/2014/main" id="{BE140DBE-A0FA-416A-AC68-F7CBBADC278B}"/>
                </a:ext>
              </a:extLst>
            </p:cNvPr>
            <p:cNvPicPr>
              <a:picLocks noChangeAspect="1"/>
            </p:cNvPicPr>
            <p:nvPr/>
          </p:nvPicPr>
          <p:blipFill>
            <a:blip r:embed="rId12"/>
            <a:stretch>
              <a:fillRect/>
            </a:stretch>
          </p:blipFill>
          <p:spPr>
            <a:xfrm>
              <a:off x="20116800" y="30236641"/>
              <a:ext cx="6558496" cy="4906483"/>
            </a:xfrm>
            <a:prstGeom prst="rect">
              <a:avLst/>
            </a:prstGeom>
          </p:spPr>
        </p:pic>
      </p:grpSp>
      <p:sp>
        <p:nvSpPr>
          <p:cNvPr id="37" name="TextBox 36">
            <a:extLst>
              <a:ext uri="{FF2B5EF4-FFF2-40B4-BE49-F238E27FC236}">
                <a16:creationId xmlns:a16="http://schemas.microsoft.com/office/drawing/2014/main" id="{7D523E05-4E5D-411C-B5D7-AABB27AB10A7}"/>
              </a:ext>
            </a:extLst>
          </p:cNvPr>
          <p:cNvSpPr txBox="1"/>
          <p:nvPr/>
        </p:nvSpPr>
        <p:spPr>
          <a:xfrm>
            <a:off x="20116800" y="35835336"/>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3b: </a:t>
            </a:r>
            <a:r>
              <a:rPr lang="en-US" sz="3200" dirty="0"/>
              <a:t>Palette Example from Claude Monet’s </a:t>
            </a:r>
            <a:r>
              <a:rPr lang="en-US" sz="3200" i="1" dirty="0"/>
              <a:t>Spring Water Lilies</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688</TotalTime>
  <Words>1112</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117</cp:revision>
  <cp:lastPrinted>2016-07-13T23:56:52Z</cp:lastPrinted>
  <dcterms:created xsi:type="dcterms:W3CDTF">2016-06-13T20:02:52Z</dcterms:created>
  <dcterms:modified xsi:type="dcterms:W3CDTF">2022-04-14T18:26:19Z</dcterms:modified>
</cp:coreProperties>
</file>