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AA5E30-ABAD-4DB3-AEAC-D33BFF4F00D1}" v="1" dt="2022-04-05T18:04:43.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3" autoAdjust="0"/>
    <p:restoredTop sz="94660"/>
  </p:normalViewPr>
  <p:slideViewPr>
    <p:cSldViewPr snapToGrid="0">
      <p:cViewPr>
        <p:scale>
          <a:sx n="25" d="100"/>
          <a:sy n="25" d="100"/>
        </p:scale>
        <p:origin x="67" y="-12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ly thompson" userId="b73c81c5cd046671" providerId="LiveId" clId="{3BAA5E30-ABAD-4DB3-AEAC-D33BFF4F00D1}"/>
    <pc:docChg chg="undo redo custSel modSld">
      <pc:chgData name="lily thompson" userId="b73c81c5cd046671" providerId="LiveId" clId="{3BAA5E30-ABAD-4DB3-AEAC-D33BFF4F00D1}" dt="2022-04-05T18:24:19.152" v="195" actId="20577"/>
      <pc:docMkLst>
        <pc:docMk/>
      </pc:docMkLst>
      <pc:sldChg chg="modSp mod">
        <pc:chgData name="lily thompson" userId="b73c81c5cd046671" providerId="LiveId" clId="{3BAA5E30-ABAD-4DB3-AEAC-D33BFF4F00D1}" dt="2022-04-05T18:24:19.152" v="195" actId="20577"/>
        <pc:sldMkLst>
          <pc:docMk/>
          <pc:sldMk cId="2709660663" sldId="257"/>
        </pc:sldMkLst>
        <pc:spChg chg="mod">
          <ac:chgData name="lily thompson" userId="b73c81c5cd046671" providerId="LiveId" clId="{3BAA5E30-ABAD-4DB3-AEAC-D33BFF4F00D1}" dt="2022-04-05T18:09:21.253" v="67" actId="20577"/>
          <ac:spMkLst>
            <pc:docMk/>
            <pc:sldMk cId="2709660663" sldId="257"/>
            <ac:spMk id="9" creationId="{00000000-0000-0000-0000-000000000000}"/>
          </ac:spMkLst>
        </pc:spChg>
        <pc:spChg chg="mod">
          <ac:chgData name="lily thompson" userId="b73c81c5cd046671" providerId="LiveId" clId="{3BAA5E30-ABAD-4DB3-AEAC-D33BFF4F00D1}" dt="2022-04-05T18:09:56.324" v="74"/>
          <ac:spMkLst>
            <pc:docMk/>
            <pc:sldMk cId="2709660663" sldId="257"/>
            <ac:spMk id="11" creationId="{00000000-0000-0000-0000-000000000000}"/>
          </ac:spMkLst>
        </pc:spChg>
        <pc:spChg chg="mod">
          <ac:chgData name="lily thompson" userId="b73c81c5cd046671" providerId="LiveId" clId="{3BAA5E30-ABAD-4DB3-AEAC-D33BFF4F00D1}" dt="2022-04-05T18:24:19.152" v="195" actId="20577"/>
          <ac:spMkLst>
            <pc:docMk/>
            <pc:sldMk cId="2709660663" sldId="257"/>
            <ac:spMk id="52" creationId="{122B8F71-E134-414F-9A2A-89B6A9482606}"/>
          </ac:spMkLst>
        </pc:spChg>
        <pc:spChg chg="mod">
          <ac:chgData name="lily thompson" userId="b73c81c5cd046671" providerId="LiveId" clId="{3BAA5E30-ABAD-4DB3-AEAC-D33BFF4F00D1}" dt="2022-04-05T18:23:58.818" v="192" actId="1035"/>
          <ac:spMkLst>
            <pc:docMk/>
            <pc:sldMk cId="2709660663" sldId="257"/>
            <ac:spMk id="64" creationId="{FE4ABEB6-42E0-5448-8797-D240D1D728E0}"/>
          </ac:spMkLst>
        </pc:spChg>
        <pc:picChg chg="mod">
          <ac:chgData name="lily thompson" userId="b73c81c5cd046671" providerId="LiveId" clId="{3BAA5E30-ABAD-4DB3-AEAC-D33BFF4F00D1}" dt="2022-04-05T18:23:47.511" v="189" actId="1036"/>
          <ac:picMkLst>
            <pc:docMk/>
            <pc:sldMk cId="2709660663" sldId="257"/>
            <ac:picMk id="32" creationId="{E2A355EF-BF37-1941-A838-15E3E50CF59D}"/>
          </ac:picMkLst>
        </pc:picChg>
        <pc:picChg chg="mod">
          <ac:chgData name="lily thompson" userId="b73c81c5cd046671" providerId="LiveId" clId="{3BAA5E30-ABAD-4DB3-AEAC-D33BFF4F00D1}" dt="2022-04-05T18:02:33.306" v="1" actId="1076"/>
          <ac:picMkLst>
            <pc:docMk/>
            <pc:sldMk cId="2709660663" sldId="257"/>
            <ac:picMk id="76" creationId="{437D038A-EC4F-AB43-9790-21762BF482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a:t>
            </a:r>
            <a:r>
              <a:rPr lang="en-US" sz="3200" dirty="0">
                <a:solidFill>
                  <a:srgbClr val="000000"/>
                </a:solidFill>
              </a:rPr>
              <a:t>The Palette Picker</a:t>
            </a:r>
            <a:r>
              <a:rPr lang="en-US" sz="3200" b="0" i="0" u="none" strike="noStrike" dirty="0">
                <a:solidFill>
                  <a:srgbClr val="000000"/>
                </a:solidFill>
                <a:effectLst/>
              </a:rPr>
              <a:t> is a web-based application that will allow users to create personalized five color </a:t>
            </a:r>
            <a:r>
              <a:rPr lang="en-US" sz="3200" dirty="0">
                <a:solidFill>
                  <a:srgbClr val="000000"/>
                </a:solidFill>
              </a:rPr>
              <a:t>palette</a:t>
            </a:r>
            <a:r>
              <a:rPr lang="en-US" sz="3200" b="0" i="0" u="none" strike="noStrike" dirty="0">
                <a:solidFill>
                  <a:srgbClr val="000000"/>
                </a:solidFill>
                <a:effectLst/>
              </a:rPr>
              <a:t>s, and then share those patterns with friends and the community. These palettes can be referenced when creating pottery, painting your home, using a digital art program, or other activities that utilize color and require a cohesive look or </a:t>
            </a:r>
            <a:r>
              <a:rPr lang="en-US" sz="3200" dirty="0">
                <a:solidFill>
                  <a:srgbClr val="000000"/>
                </a:solidFill>
              </a:rPr>
              <a:t>feel. This application will also allow users to create profiles on the site, allowing the sharing of palettes between members with accounts. Having an account will also allow users to access features such as saving palettes, adding other members as friends, and viewing activity of friends. </a:t>
            </a: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Palette Picker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Simon Stockton, Lily Thompson, Victoria </a:t>
            </a:r>
            <a:r>
              <a:rPr lang="en-US" sz="5400" dirty="0" err="1"/>
              <a:t>Senn</a:t>
            </a:r>
            <a:r>
              <a:rPr lang="en-US" sz="5400" dirty="0"/>
              <a:t>, Eric Brewer</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501675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 This project was developed utilizing Windows operating systems and is hosted using </a:t>
            </a:r>
            <a:r>
              <a:rPr lang="en-US" sz="3200" dirty="0" err="1"/>
              <a:t>Linode</a:t>
            </a:r>
            <a:r>
              <a:rPr lang="en-US" sz="3200" dirty="0"/>
              <a:t>, a third-party hosting company. The code base consists of JavaScript, HTML, CSS, and PHP, and was developed on Visual Studio Code. For version control we connected GitHub </a:t>
            </a:r>
            <a:r>
              <a:rPr lang="en-US" sz="3200"/>
              <a:t>to GitHub Desktop</a:t>
            </a:r>
            <a:r>
              <a:rPr lang="en-US" sz="3200" dirty="0"/>
              <a:t>, which ensured that unsafe states could be reversed and corrected. The database is relational, developed in MySQL.</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286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Our project uses JavaScript, PHP, and HTML. Since some of the primary functions of the application include creating and saving palettes, we also utilize MySQL for storing that information.</a:t>
            </a:r>
          </a:p>
          <a:p>
            <a:pPr algn="just"/>
            <a:endParaRPr lang="en-US" sz="3200" dirty="0"/>
          </a:p>
          <a:p>
            <a:pPr algn="just"/>
            <a:r>
              <a:rPr lang="en-US" sz="3200" dirty="0"/>
              <a:t>The Palette Picker component diagram (Figure 1) illustrates how our components interact with each other starting with the UI. The UI has two required interfaces, which are the Credentials interface and the </a:t>
            </a:r>
            <a:r>
              <a:rPr lang="en-US" sz="3200" dirty="0" err="1"/>
              <a:t>ColorsIn</a:t>
            </a:r>
            <a:r>
              <a:rPr lang="en-US" sz="3200" dirty="0"/>
              <a:t> interface. The </a:t>
            </a:r>
            <a:r>
              <a:rPr lang="en-US" sz="3200" dirty="0" err="1"/>
              <a:t>ColorsIn</a:t>
            </a:r>
            <a:r>
              <a:rPr lang="en-US" sz="3200" dirty="0"/>
              <a:t> interface connects the UI to the palette creator component and gives the new palette its colors. The Credentials interface connects to the login component and gives it a username and password. It also contains a provided interface which will allow users to sort their search results. The palette creator component contains a provided interface called </a:t>
            </a:r>
            <a:r>
              <a:rPr lang="en-US" sz="3200" dirty="0" err="1"/>
              <a:t>PalleteOut</a:t>
            </a:r>
            <a:r>
              <a:rPr lang="en-US" sz="3200" dirty="0"/>
              <a:t>, that connects to the profile component, which allows users to send newly created palettes to their profile. The login component has a required interface called </a:t>
            </a:r>
            <a:r>
              <a:rPr lang="en-US" sz="3200" dirty="0" err="1"/>
              <a:t>EncryptPassword</a:t>
            </a:r>
            <a:r>
              <a:rPr lang="en-US" sz="3200" dirty="0"/>
              <a:t>, that connects to the database component. </a:t>
            </a:r>
            <a:r>
              <a:rPr lang="en-US" sz="3200" dirty="0" err="1"/>
              <a:t>EncryptPassword</a:t>
            </a:r>
            <a:r>
              <a:rPr lang="en-US" sz="3200" dirty="0"/>
              <a:t> makes sure the password is encrypted before reaching the database or searching the database. The login component also connects to the profile component once the user's login credentials have been confirmed. The search palettes component searches the database for relevant palettes from the users search parameters. The profile component has a provided </a:t>
            </a:r>
            <a:r>
              <a:rPr lang="en-US" sz="3200" dirty="0" err="1"/>
              <a:t>AddFriend</a:t>
            </a:r>
            <a:r>
              <a:rPr lang="en-US" sz="3200" dirty="0"/>
              <a:t> interface that connects to the database. This connects two users to one another in the database and gives them more access to interact with each other. </a:t>
            </a:r>
          </a:p>
          <a:p>
            <a:pPr algn="just"/>
            <a:endParaRPr lang="en-US" sz="3200" dirty="0"/>
          </a:p>
          <a:p>
            <a:pPr algn="just"/>
            <a:r>
              <a:rPr lang="en-US" sz="3200" dirty="0"/>
              <a:t>The database (ERD shown in Figure 2) includes four tables: a User table, a Palette table, a </a:t>
            </a:r>
            <a:r>
              <a:rPr lang="en-US" sz="3200" dirty="0" err="1"/>
              <a:t>User_Friend</a:t>
            </a:r>
            <a:r>
              <a:rPr lang="en-US" sz="3200" dirty="0"/>
              <a:t> table, and a </a:t>
            </a:r>
            <a:r>
              <a:rPr lang="en-US" sz="3200" dirty="0" err="1"/>
              <a:t>Saved_Palette</a:t>
            </a:r>
            <a:r>
              <a:rPr lang="en-US" sz="3200" dirty="0"/>
              <a:t> table. The User table has 3 classes: an ID as the primary key, a username, and a password. The Palette table has ten classes: an integer ID as a primary key, an integer user id that is a foreign key, a title, 6 hex codes representing each color in the palette, a date representing the day the palette was created, and the number of times a person has clicked the palette’s page. The </a:t>
            </a:r>
            <a:r>
              <a:rPr lang="en-US" sz="3200" dirty="0" err="1"/>
              <a:t>User_friend</a:t>
            </a:r>
            <a:r>
              <a:rPr lang="en-US" sz="3200" dirty="0"/>
              <a:t> table has two classes that make its primary key: a user id and another </a:t>
            </a:r>
            <a:r>
              <a:rPr lang="en-US" sz="3200" dirty="0" err="1"/>
              <a:t>user_id</a:t>
            </a:r>
            <a:r>
              <a:rPr lang="en-US" sz="3200" dirty="0"/>
              <a:t> representing the person’s friend. The </a:t>
            </a:r>
            <a:r>
              <a:rPr lang="en-US" sz="3200" dirty="0" err="1"/>
              <a:t>Saved_palette</a:t>
            </a:r>
            <a:r>
              <a:rPr lang="en-US" sz="3200" dirty="0"/>
              <a:t> table also has two fields as a primary key: a user id and a palette id. </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315200"/>
            <a:ext cx="7543800" cy="64940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There are also some features we would like to add but will not have the opportunity to implement. One feature would create a second palette of colors that compliment the first. For example, by uploading an image of a room, a user could learn what color items or furniture would work well with the room. Another feature would allow users to download a PNG of a palette, including the hex codes of the colors. While this could be nice, users could already snip a palette, making it of minor importance in comparison.</a:t>
            </a:r>
            <a:endParaRPr lang="en-US" sz="3200" b="1"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371598" y="1571853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600" y="16632936"/>
            <a:ext cx="7543800" cy="202824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rtl="0">
              <a:spcBef>
                <a:spcPts val="0"/>
              </a:spcBef>
              <a:spcAft>
                <a:spcPts val="0"/>
              </a:spcAft>
            </a:pPr>
            <a:r>
              <a:rPr lang="en-US" sz="3200" dirty="0"/>
              <a:t> The primary functions of the application include creating and saving palettes to a personal library, as well as searching palettes made by others and saving those. </a:t>
            </a:r>
            <a:r>
              <a:rPr lang="en-US" sz="3200" b="0" i="0" u="none" strike="noStrike" dirty="0">
                <a:solidFill>
                  <a:srgbClr val="000000"/>
                </a:solidFill>
                <a:effectLst/>
              </a:rPr>
              <a:t>One of the application’s main features automatically creates a palette of five colors from a user-selected image, utilizing the most common color within. The user can upload their own image or choose a pre-existing image built into the site. Users will also be able to click on different areas of an image if they want to get the colors from specific points.</a:t>
            </a:r>
            <a:endParaRPr lang="en-US" sz="3200" b="0" dirty="0">
              <a:effectLst/>
            </a:endParaRPr>
          </a:p>
          <a:p>
            <a:pPr rtl="0">
              <a:spcBef>
                <a:spcPts val="0"/>
              </a:spcBef>
              <a:spcAft>
                <a:spcPts val="0"/>
              </a:spcAft>
            </a:pPr>
            <a:r>
              <a:rPr lang="en-US" sz="3200" b="0" i="0" u="none" strike="noStrike" dirty="0">
                <a:solidFill>
                  <a:srgbClr val="000000"/>
                </a:solidFill>
                <a:effectLst/>
              </a:rPr>
              <a:t>Users can also create palettes through a color search feature. This will allow the user to pick a base hue using a slider and change the selected color’s brightness and saturation. Then, the user will be prompted to pick the specific shade of that color that they are looking for. If the user would prefer to pick their own shades, there will be an option to create custom colors. </a:t>
            </a:r>
            <a:endParaRPr lang="en-US" sz="3200" b="0" dirty="0">
              <a:effectLst/>
            </a:endParaRPr>
          </a:p>
          <a:p>
            <a:pPr rtl="0">
              <a:spcBef>
                <a:spcPts val="0"/>
              </a:spcBef>
              <a:spcAft>
                <a:spcPts val="0"/>
              </a:spcAft>
            </a:pPr>
            <a:r>
              <a:rPr lang="en-US" sz="3200" b="0" i="0" u="none" strike="noStrike" dirty="0">
                <a:solidFill>
                  <a:srgbClr val="000000"/>
                </a:solidFill>
                <a:effectLst/>
              </a:rPr>
              <a:t>On the social side of the site users will be allowed to share their color palettes with friends and the community. The community page will allow users to find color palettes created by other users of the Palette Picker community. When users save a palette, it will automatically post to their profile, and be available through the community page. If users do not wish to share their post with the community there will be a privacy setting, in which you can disable posting to the community page, disable posting to your profile, and disable other users from viewing your profile. Users will also have the option of sharing palettes with friends</a:t>
            </a:r>
            <a:r>
              <a:rPr lang="en-US" sz="3200" dirty="0">
                <a:solidFill>
                  <a:srgbClr val="000000"/>
                </a:solidFill>
              </a:rPr>
              <a:t>, </a:t>
            </a:r>
            <a:r>
              <a:rPr lang="en-US" sz="3200" b="0" i="0" u="none" strike="noStrike" dirty="0">
                <a:solidFill>
                  <a:srgbClr val="000000"/>
                </a:solidFill>
                <a:effectLst/>
              </a:rPr>
              <a:t>uploading palettes, saving palettes, adding friends, and a few other of these features will be limited to users that have created an account on the site.</a:t>
            </a:r>
            <a:endParaRPr lang="en-US" sz="3200" dirty="0"/>
          </a:p>
        </p:txBody>
      </p:sp>
      <p:sp>
        <p:nvSpPr>
          <p:cNvPr id="63" name="TextBox 62">
            <a:extLst>
              <a:ext uri="{FF2B5EF4-FFF2-40B4-BE49-F238E27FC236}">
                <a16:creationId xmlns:a16="http://schemas.microsoft.com/office/drawing/2014/main" id="{9A32D62A-0501-F949-A5B2-821CB6B360C1}"/>
              </a:ext>
            </a:extLst>
          </p:cNvPr>
          <p:cNvSpPr txBox="1"/>
          <p:nvPr/>
        </p:nvSpPr>
        <p:spPr>
          <a:xfrm>
            <a:off x="10807948" y="21073955"/>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t>Component Diagram</a:t>
            </a:r>
          </a:p>
        </p:txBody>
      </p:sp>
      <p:pic>
        <p:nvPicPr>
          <p:cNvPr id="32" name="Picture 31">
            <a:extLst>
              <a:ext uri="{FF2B5EF4-FFF2-40B4-BE49-F238E27FC236}">
                <a16:creationId xmlns:a16="http://schemas.microsoft.com/office/drawing/2014/main" id="{E2A355EF-BF37-1941-A838-15E3E50CF59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489400" y="14165426"/>
            <a:ext cx="7543800" cy="5156777"/>
          </a:xfrm>
          <a:prstGeom prst="rect">
            <a:avLst/>
          </a:prstGeom>
        </p:spPr>
      </p:pic>
      <p:sp>
        <p:nvSpPr>
          <p:cNvPr id="64" name="TextBox 63">
            <a:extLst>
              <a:ext uri="{FF2B5EF4-FFF2-40B4-BE49-F238E27FC236}">
                <a16:creationId xmlns:a16="http://schemas.microsoft.com/office/drawing/2014/main" id="{FE4ABEB6-42E0-5448-8797-D240D1D728E0}"/>
              </a:ext>
            </a:extLst>
          </p:cNvPr>
          <p:cNvSpPr txBox="1"/>
          <p:nvPr/>
        </p:nvSpPr>
        <p:spPr>
          <a:xfrm>
            <a:off x="29413200" y="1967834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 </a:t>
            </a:r>
            <a:r>
              <a:rPr lang="en-US" sz="3200" dirty="0"/>
              <a:t>The database Entity Relationship Diagram is shown above. </a:t>
            </a:r>
          </a:p>
        </p:txBody>
      </p:sp>
      <p:pic>
        <p:nvPicPr>
          <p:cNvPr id="65" name="Picture 64">
            <a:extLst>
              <a:ext uri="{FF2B5EF4-FFF2-40B4-BE49-F238E27FC236}">
                <a16:creationId xmlns:a16="http://schemas.microsoft.com/office/drawing/2014/main" id="{F6801293-8C2D-DC4C-9773-5E5463ED4B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744199" y="22522079"/>
            <a:ext cx="7543800" cy="5920550"/>
          </a:xfrm>
          <a:prstGeom prst="rect">
            <a:avLst/>
          </a:prstGeom>
          <a:solidFill>
            <a:schemeClr val="bg1"/>
          </a:solidFill>
          <a:ln>
            <a:solidFill>
              <a:schemeClr val="accent1"/>
            </a:solidFill>
          </a:ln>
        </p:spPr>
      </p:pic>
      <p:sp>
        <p:nvSpPr>
          <p:cNvPr id="66" name="TextBox 65">
            <a:extLst>
              <a:ext uri="{FF2B5EF4-FFF2-40B4-BE49-F238E27FC236}">
                <a16:creationId xmlns:a16="http://schemas.microsoft.com/office/drawing/2014/main" id="{EC1F8AC7-7AEA-E74F-BE38-74113B20D5C9}"/>
              </a:ext>
            </a:extLst>
          </p:cNvPr>
          <p:cNvSpPr txBox="1"/>
          <p:nvPr/>
        </p:nvSpPr>
        <p:spPr>
          <a:xfrm>
            <a:off x="10744199" y="29130569"/>
            <a:ext cx="7543800"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3:</a:t>
            </a:r>
            <a:r>
              <a:rPr lang="en-US" sz="3200" dirty="0"/>
              <a:t> Palette Picker Home Page</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13200" y="2124323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2298841"/>
            <a:ext cx="7543800"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b="1" dirty="0"/>
              <a:t>MYSQL</a:t>
            </a:r>
            <a:r>
              <a:rPr lang="en-US" sz="3200" dirty="0"/>
              <a:t>-https://dev.mysql.com/doc/refman/8.0/</a:t>
            </a:r>
            <a:r>
              <a:rPr lang="en-US" sz="3200" dirty="0" err="1"/>
              <a:t>en</a:t>
            </a:r>
            <a:r>
              <a:rPr lang="en-US" sz="3200" dirty="0"/>
              <a:t>/</a:t>
            </a:r>
          </a:p>
          <a:p>
            <a:pPr marL="514350" indent="-514350" algn="just">
              <a:buAutoNum type="arabicPeriod"/>
            </a:pPr>
            <a:endParaRPr lang="en-US" sz="3200" dirty="0"/>
          </a:p>
          <a:p>
            <a:pPr marL="514350" indent="-514350" algn="just">
              <a:buAutoNum type="arabicPeriod"/>
            </a:pPr>
            <a:r>
              <a:rPr lang="en-US" sz="3200" b="1" dirty="0"/>
              <a:t>PHP</a:t>
            </a:r>
            <a:r>
              <a:rPr lang="en-US" sz="3200" dirty="0"/>
              <a:t>-https://www.php.net/manual/en/index.php</a:t>
            </a:r>
          </a:p>
          <a:p>
            <a:pPr marL="514350" indent="-514350" algn="just">
              <a:buAutoNum type="arabicPeriod"/>
            </a:pPr>
            <a:endParaRPr lang="en-US" sz="3200" dirty="0"/>
          </a:p>
          <a:p>
            <a:pPr marL="514350" indent="-514350" algn="just">
              <a:buAutoNum type="arabicPeriod"/>
            </a:pPr>
            <a:r>
              <a:rPr lang="en-US" sz="3200" b="1" dirty="0"/>
              <a:t>Ubuntu</a:t>
            </a:r>
            <a:r>
              <a:rPr lang="en-US" sz="3200" dirty="0"/>
              <a:t>-https://help.ubuntu.com/lts/ubuntu-help/index.html</a:t>
            </a:r>
          </a:p>
          <a:p>
            <a:pPr marL="514350" indent="-514350" algn="just">
              <a:buAutoNum type="arabicPeriod"/>
            </a:pPr>
            <a:endParaRPr lang="en-US" sz="3200" dirty="0"/>
          </a:p>
          <a:p>
            <a:pPr marL="514350" indent="-514350" algn="just">
              <a:buAutoNum type="arabicPeriod"/>
            </a:pPr>
            <a:r>
              <a:rPr lang="en-US" sz="3200" b="1" dirty="0"/>
              <a:t>APACHE</a:t>
            </a:r>
            <a:r>
              <a:rPr lang="en-US" sz="3200" dirty="0"/>
              <a:t>-https://httpd.apache.org/docs/2.4/</a:t>
            </a:r>
          </a:p>
          <a:p>
            <a:pPr marL="514350" indent="-514350" algn="just">
              <a:buAutoNum type="arabicPeriod"/>
            </a:pPr>
            <a:endParaRPr lang="en-US" sz="3200" dirty="0"/>
          </a:p>
          <a:p>
            <a:pPr marL="514350" indent="-514350" algn="just">
              <a:buAutoNum type="arabicPeriod"/>
            </a:pPr>
            <a:r>
              <a:rPr lang="en-US" sz="3200" b="1" dirty="0"/>
              <a:t>JavaScript-</a:t>
            </a:r>
          </a:p>
          <a:p>
            <a:pPr algn="just"/>
            <a:r>
              <a:rPr lang="en-US" sz="3200" dirty="0"/>
              <a:t>      https://devdocs.io/javascript/</a:t>
            </a:r>
          </a:p>
          <a:p>
            <a:pPr algn="just"/>
            <a:endParaRPr lang="en-US" sz="3200" dirty="0"/>
          </a:p>
        </p:txBody>
      </p:sp>
      <p:sp>
        <p:nvSpPr>
          <p:cNvPr id="72" name="TextBox 71">
            <a:extLst>
              <a:ext uri="{FF2B5EF4-FFF2-40B4-BE49-F238E27FC236}">
                <a16:creationId xmlns:a16="http://schemas.microsoft.com/office/drawing/2014/main" id="{5E014FC1-89AE-2C42-B656-71AC274FF794}"/>
              </a:ext>
            </a:extLst>
          </p:cNvPr>
          <p:cNvSpPr txBox="1"/>
          <p:nvPr/>
        </p:nvSpPr>
        <p:spPr>
          <a:xfrm>
            <a:off x="29389137" y="3174280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89137" y="32881821"/>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Karen Meisch for her support of students in the College of Science, Technology, Engineering &amp; Mathematics,  Dr. Leong Lee for his support of students in the Department of Computer Science and Information Technology, and Dr. John Nicholson, our mentor, for his help and support.</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33433248" y="812800"/>
            <a:ext cx="3653139"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letter&#10;&#10;Description automatically generated">
            <a:extLst>
              <a:ext uri="{FF2B5EF4-FFF2-40B4-BE49-F238E27FC236}">
                <a16:creationId xmlns:a16="http://schemas.microsoft.com/office/drawing/2014/main" id="{FC80CE1B-694D-4CA9-A0FF-2E65A25245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67998" y="12829949"/>
            <a:ext cx="7543800" cy="7554120"/>
          </a:xfrm>
          <a:prstGeom prst="rect">
            <a:avLst/>
          </a:prstGeom>
        </p:spPr>
      </p:pic>
      <p:grpSp>
        <p:nvGrpSpPr>
          <p:cNvPr id="7" name="Group 6">
            <a:extLst>
              <a:ext uri="{FF2B5EF4-FFF2-40B4-BE49-F238E27FC236}">
                <a16:creationId xmlns:a16="http://schemas.microsoft.com/office/drawing/2014/main" id="{ADFE2D24-B211-4002-8A49-498C97029A77}"/>
              </a:ext>
            </a:extLst>
          </p:cNvPr>
          <p:cNvGrpSpPr/>
          <p:nvPr/>
        </p:nvGrpSpPr>
        <p:grpSpPr>
          <a:xfrm>
            <a:off x="10744199" y="30402563"/>
            <a:ext cx="7543800" cy="5223960"/>
            <a:chOff x="10744199" y="30274924"/>
            <a:chExt cx="7543800" cy="5223960"/>
          </a:xfrm>
        </p:grpSpPr>
        <p:pic>
          <p:nvPicPr>
            <p:cNvPr id="2" name="Picture 1">
              <a:extLst>
                <a:ext uri="{FF2B5EF4-FFF2-40B4-BE49-F238E27FC236}">
                  <a16:creationId xmlns:a16="http://schemas.microsoft.com/office/drawing/2014/main" id="{F775657B-E4A6-4451-8066-DBA6E364CFFC}"/>
                </a:ext>
              </a:extLst>
            </p:cNvPr>
            <p:cNvPicPr>
              <a:picLocks noChangeAspect="1"/>
            </p:cNvPicPr>
            <p:nvPr/>
          </p:nvPicPr>
          <p:blipFill>
            <a:blip r:embed="rId9"/>
            <a:stretch>
              <a:fillRect/>
            </a:stretch>
          </p:blipFill>
          <p:spPr>
            <a:xfrm>
              <a:off x="10744199" y="30275645"/>
              <a:ext cx="6542680" cy="5223239"/>
            </a:xfrm>
            <a:prstGeom prst="rect">
              <a:avLst/>
            </a:prstGeom>
          </p:spPr>
        </p:pic>
        <p:pic>
          <p:nvPicPr>
            <p:cNvPr id="5" name="Picture 4">
              <a:extLst>
                <a:ext uri="{FF2B5EF4-FFF2-40B4-BE49-F238E27FC236}">
                  <a16:creationId xmlns:a16="http://schemas.microsoft.com/office/drawing/2014/main" id="{2FF717F3-6575-433F-A12B-360400511D64}"/>
                </a:ext>
              </a:extLst>
            </p:cNvPr>
            <p:cNvPicPr>
              <a:picLocks noChangeAspect="1"/>
            </p:cNvPicPr>
            <p:nvPr/>
          </p:nvPicPr>
          <p:blipFill>
            <a:blip r:embed="rId10"/>
            <a:stretch>
              <a:fillRect/>
            </a:stretch>
          </p:blipFill>
          <p:spPr>
            <a:xfrm>
              <a:off x="17272916" y="30274924"/>
              <a:ext cx="1015083" cy="5223239"/>
            </a:xfrm>
            <a:prstGeom prst="rect">
              <a:avLst/>
            </a:prstGeom>
          </p:spPr>
        </p:pic>
      </p:grpSp>
      <p:sp>
        <p:nvSpPr>
          <p:cNvPr id="34" name="TextBox 33">
            <a:extLst>
              <a:ext uri="{FF2B5EF4-FFF2-40B4-BE49-F238E27FC236}">
                <a16:creationId xmlns:a16="http://schemas.microsoft.com/office/drawing/2014/main" id="{8A633DC7-95FC-4436-AC20-14FF6C5F35DD}"/>
              </a:ext>
            </a:extLst>
          </p:cNvPr>
          <p:cNvSpPr txBox="1"/>
          <p:nvPr/>
        </p:nvSpPr>
        <p:spPr>
          <a:xfrm>
            <a:off x="10744199" y="35834614"/>
            <a:ext cx="7543800"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4: </a:t>
            </a:r>
            <a:r>
              <a:rPr lang="en-US" sz="3200" dirty="0"/>
              <a:t>Palette Example from Van Gogh’s Starry Night</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658</TotalTime>
  <Words>1223</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lily thompson</cp:lastModifiedBy>
  <cp:revision>114</cp:revision>
  <cp:lastPrinted>2016-07-13T23:56:52Z</cp:lastPrinted>
  <dcterms:created xsi:type="dcterms:W3CDTF">2016-06-13T20:02:52Z</dcterms:created>
  <dcterms:modified xsi:type="dcterms:W3CDTF">2022-04-14T17:56:33Z</dcterms:modified>
</cp:coreProperties>
</file>