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varScale="1">
        <p:scale>
          <a:sx n="15" d="100"/>
          <a:sy n="15" d="100"/>
        </p:scale>
        <p:origin x="1277"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4/14/2022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4/14/2022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rtl="0">
              <a:spcBef>
                <a:spcPts val="0"/>
              </a:spcBef>
              <a:spcAft>
                <a:spcPts val="0"/>
              </a:spcAft>
            </a:pPr>
            <a:r>
              <a:rPr lang="en-US" sz="3200" dirty="0"/>
              <a:t> </a:t>
            </a:r>
            <a:r>
              <a:rPr lang="en-US" sz="3200" dirty="0">
                <a:solidFill>
                  <a:srgbClr val="000000"/>
                </a:solidFill>
              </a:rPr>
              <a:t>The Palette Picker</a:t>
            </a:r>
            <a:r>
              <a:rPr lang="en-US" sz="3200" b="0" i="0" u="none" strike="noStrike" dirty="0">
                <a:solidFill>
                  <a:srgbClr val="000000"/>
                </a:solidFill>
                <a:effectLst/>
              </a:rPr>
              <a:t> is a web-based application that will allow users to create personalized five color </a:t>
            </a:r>
            <a:r>
              <a:rPr lang="en-US" sz="3200" dirty="0">
                <a:solidFill>
                  <a:srgbClr val="000000"/>
                </a:solidFill>
              </a:rPr>
              <a:t>palette</a:t>
            </a:r>
            <a:r>
              <a:rPr lang="en-US" sz="3200" b="0" i="0" u="none" strike="noStrike" dirty="0">
                <a:solidFill>
                  <a:srgbClr val="000000"/>
                </a:solidFill>
                <a:effectLst/>
              </a:rPr>
              <a:t>s, and then share those patterns with friends and the community. These palettes can be referenced when creating pottery, painting your home, using a digital art program, or other activities that utilize color and require a cohesive look or </a:t>
            </a:r>
            <a:r>
              <a:rPr lang="en-US" sz="3200" dirty="0">
                <a:solidFill>
                  <a:srgbClr val="000000"/>
                </a:solidFill>
              </a:rPr>
              <a:t>feel. This application will also allow users to create profiles on the site, allowing the sharing of palettes between members with accounts. Having an account will also allow users to access features such as saving palettes, adding other members as friends, and viewing activity of friends.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This project was developed utilizing Windows operating systems and is hosted using </a:t>
            </a:r>
            <a:r>
              <a:rPr lang="en-US" sz="3200" dirty="0" err="1"/>
              <a:t>Linode</a:t>
            </a:r>
            <a:r>
              <a:rPr lang="en-US" sz="3200" dirty="0"/>
              <a:t>, a third-party hosting company. The code base consists of JavaScript, HTML, and CSS on the client side and PHP on the server side and was developed on Visual Studio Code. For version control we connected GitHub to GitHub Desktop. The system uses the relational database MySQL.</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217598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Our project uses JavaScript, PHP, and HTML. Since some of the main functions of the application include creating and saving palettes, we also utilize MySQL for storing the information. The general feel of the website is shown by our Home Page (Figure 2).</a:t>
            </a:r>
          </a:p>
          <a:p>
            <a:pPr algn="just"/>
            <a:r>
              <a:rPr lang="en-US" sz="3200" dirty="0"/>
              <a:t>The Palette Picker component diagram (Figure 1) illustrates how our components interact with each other starting with the UI. The UI has two required interfaces, which are the Credentials interface and the </a:t>
            </a:r>
            <a:r>
              <a:rPr lang="en-US" sz="3200" dirty="0" err="1"/>
              <a:t>ColorsIn</a:t>
            </a:r>
            <a:r>
              <a:rPr lang="en-US" sz="3200" dirty="0"/>
              <a:t> interface. The </a:t>
            </a:r>
            <a:r>
              <a:rPr lang="en-US" sz="3200" dirty="0" err="1"/>
              <a:t>ColorsIn</a:t>
            </a:r>
            <a:r>
              <a:rPr lang="en-US" sz="3200" dirty="0"/>
              <a:t> interface connects the UI to the palette creator component and gives the new palette its colors. The Credentials interface connects to the login component and gives it a username and password. It also contains a provided interface which will allow users to sort their search results. The palette creator component contains a provided interface called </a:t>
            </a:r>
            <a:r>
              <a:rPr lang="en-US" sz="3200" dirty="0" err="1"/>
              <a:t>PalleteOut</a:t>
            </a:r>
            <a:r>
              <a:rPr lang="en-US" sz="3200" dirty="0"/>
              <a:t>, that connects to the profile component, which allows users to send newly created palettes to their profile. The login component has a required interface called </a:t>
            </a:r>
            <a:r>
              <a:rPr lang="en-US" sz="3200" dirty="0" err="1"/>
              <a:t>EncryptPassword</a:t>
            </a:r>
            <a:r>
              <a:rPr lang="en-US" sz="3200" dirty="0"/>
              <a:t>, that connects to the database component. </a:t>
            </a:r>
            <a:r>
              <a:rPr lang="en-US" sz="3200" dirty="0" err="1"/>
              <a:t>EncryptPassword</a:t>
            </a:r>
            <a:r>
              <a:rPr lang="en-US" sz="3200" dirty="0"/>
              <a:t> makes sure the password is encrypted before reaching the database or searching the database. The login component also connects to the profile component once the user's login credentials have been confirmed. The search palettes component searches the database for relevant palettes from the users search parameters. The profile component has a provided </a:t>
            </a:r>
            <a:r>
              <a:rPr lang="en-US" sz="3200" dirty="0" err="1"/>
              <a:t>AddFriend</a:t>
            </a:r>
            <a:r>
              <a:rPr lang="en-US" sz="3200" dirty="0"/>
              <a:t> interface that connects to the database. This connects two users to one another in the database and gives them more access to interact with each other.</a:t>
            </a:r>
          </a:p>
          <a:p>
            <a:pPr algn="just"/>
            <a:r>
              <a:rPr lang="en-US" sz="3200" dirty="0"/>
              <a:t>The database (ERD shown in Figure 4) includes four tables: a User table, a Palette table, a </a:t>
            </a:r>
            <a:r>
              <a:rPr lang="en-US" sz="3200" dirty="0" err="1"/>
              <a:t>User_Friend</a:t>
            </a:r>
            <a:r>
              <a:rPr lang="en-US" sz="3200" dirty="0"/>
              <a:t> table, and a </a:t>
            </a:r>
            <a:r>
              <a:rPr lang="en-US" sz="3200" dirty="0" err="1"/>
              <a:t>Saved_Palette</a:t>
            </a:r>
            <a:r>
              <a:rPr lang="en-US" sz="3200" dirty="0"/>
              <a:t> table. </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315200"/>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There are also some features we would like to add but will not have the opportunity to implement this semester. One feature would create a second palette of colors that compliment the first. For example, by uploading an image of a room, a user could learn what color items or furniture would work well with the room. Another feature would allow users to download a PNG of a palette, including the hex codes of the colors. While this could be nice, users could already snip a palette, making it of minor importance in comparison.</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598" y="15718536"/>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1600" y="16632936"/>
            <a:ext cx="7543800" cy="202824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rtl="0">
              <a:spcBef>
                <a:spcPts val="0"/>
              </a:spcBef>
              <a:spcAft>
                <a:spcPts val="0"/>
              </a:spcAft>
            </a:pPr>
            <a:r>
              <a:rPr lang="en-US" sz="3200" dirty="0"/>
              <a:t> The primary functions of the application include creating and saving palettes to a personal library, as well as searching palettes made by others and saving those.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algn="just" rtl="0">
              <a:spcBef>
                <a:spcPts val="0"/>
              </a:spcBef>
              <a:spcAft>
                <a:spcPts val="0"/>
              </a:spcAft>
            </a:pPr>
            <a:r>
              <a:rPr lang="en-US" sz="3200" b="0" i="0" u="none" strike="noStrike" dirty="0">
                <a:solidFill>
                  <a:srgbClr val="000000"/>
                </a:solidFill>
                <a:effectLst/>
              </a:rPr>
              <a:t>Users can also create palettes through a color search feature. This will allow the user to pick a base hue using a slider and change the selected color’s brightness and saturation. Then, the user will be prompted to pick the specific shade of that color that they are looking for. If the user would prefer to pick their own shades, there will be an option to create custom colors. </a:t>
            </a:r>
            <a:endParaRPr lang="en-US" sz="3200" b="0" dirty="0">
              <a:effectLst/>
            </a:endParaRPr>
          </a:p>
          <a:p>
            <a:pPr algn="just"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 palette, 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friends</a:t>
            </a:r>
            <a:r>
              <a:rPr lang="en-US" sz="3200" dirty="0">
                <a:solidFill>
                  <a:srgbClr val="000000"/>
                </a:solidFill>
              </a:rPr>
              <a:t>, </a:t>
            </a:r>
            <a:r>
              <a:rPr lang="en-US" sz="3200" b="0" i="0" u="none" strike="noStrike" dirty="0">
                <a:solidFill>
                  <a:srgbClr val="000000"/>
                </a:solidFill>
                <a:effectLst/>
              </a:rPr>
              <a:t>uploading palettes, saving palettes, adding friends, and a few other of these features will be limited to users that have created an account on the site.</a:t>
            </a:r>
            <a:endParaRPr lang="en-US" sz="3200" dirty="0"/>
          </a:p>
        </p:txBody>
      </p:sp>
      <p:sp>
        <p:nvSpPr>
          <p:cNvPr id="63" name="TextBox 62">
            <a:extLst>
              <a:ext uri="{FF2B5EF4-FFF2-40B4-BE49-F238E27FC236}">
                <a16:creationId xmlns:a16="http://schemas.microsoft.com/office/drawing/2014/main" id="{9A32D62A-0501-F949-A5B2-821CB6B360C1}"/>
              </a:ext>
            </a:extLst>
          </p:cNvPr>
          <p:cNvSpPr txBox="1"/>
          <p:nvPr/>
        </p:nvSpPr>
        <p:spPr>
          <a:xfrm>
            <a:off x="10807948" y="20769275"/>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Component Diagram</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489400" y="14165426"/>
            <a:ext cx="7543800" cy="5156777"/>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9413200" y="1967834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4: </a:t>
            </a:r>
            <a:r>
              <a:rPr lang="en-US" sz="3200" dirty="0"/>
              <a:t>The database Entity Relationship Diagram</a:t>
            </a:r>
          </a:p>
        </p:txBody>
      </p:sp>
      <p:pic>
        <p:nvPicPr>
          <p:cNvPr id="65" name="Picture 64">
            <a:extLst>
              <a:ext uri="{FF2B5EF4-FFF2-40B4-BE49-F238E27FC236}">
                <a16:creationId xmlns:a16="http://schemas.microsoft.com/office/drawing/2014/main" id="{F6801293-8C2D-DC4C-9773-5E5463ED4B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744199" y="22041870"/>
            <a:ext cx="7543800" cy="5920550"/>
          </a:xfrm>
          <a:prstGeom prst="rect">
            <a:avLst/>
          </a:prstGeom>
          <a:solidFill>
            <a:schemeClr val="bg1"/>
          </a:solidFill>
          <a:ln>
            <a:solidFill>
              <a:schemeClr val="accent1"/>
            </a:solidFill>
          </a:ln>
        </p:spPr>
      </p:pic>
      <p:sp>
        <p:nvSpPr>
          <p:cNvPr id="66" name="TextBox 65">
            <a:extLst>
              <a:ext uri="{FF2B5EF4-FFF2-40B4-BE49-F238E27FC236}">
                <a16:creationId xmlns:a16="http://schemas.microsoft.com/office/drawing/2014/main" id="{EC1F8AC7-7AEA-E74F-BE38-74113B20D5C9}"/>
              </a:ext>
            </a:extLst>
          </p:cNvPr>
          <p:cNvSpPr txBox="1"/>
          <p:nvPr/>
        </p:nvSpPr>
        <p:spPr>
          <a:xfrm>
            <a:off x="10744199" y="28650240"/>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a:t>
            </a:r>
            <a:r>
              <a:rPr lang="en-US" sz="3200" dirty="0"/>
              <a:t> Palette Picker Home Page</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13200" y="2124323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13200" y="22298841"/>
            <a:ext cx="7543800" cy="89562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b="1" dirty="0"/>
              <a:t>MYSQL</a:t>
            </a:r>
            <a:r>
              <a:rPr lang="en-US" sz="3200" dirty="0"/>
              <a:t>-https://dev.mysql.com/doc/refman/8.0/</a:t>
            </a:r>
            <a:r>
              <a:rPr lang="en-US" sz="3200" dirty="0" err="1"/>
              <a:t>en</a:t>
            </a:r>
            <a:r>
              <a:rPr lang="en-US" sz="3200" dirty="0"/>
              <a:t>/</a:t>
            </a:r>
          </a:p>
          <a:p>
            <a:pPr marL="514350" indent="-514350" algn="just">
              <a:buAutoNum type="arabicPeriod"/>
            </a:pPr>
            <a:endParaRPr lang="en-US" sz="3200" dirty="0"/>
          </a:p>
          <a:p>
            <a:pPr marL="514350" indent="-514350" algn="just">
              <a:buAutoNum type="arabicPeriod"/>
            </a:pPr>
            <a:r>
              <a:rPr lang="en-US" sz="3200" b="1" dirty="0"/>
              <a:t>PHP</a:t>
            </a:r>
            <a:r>
              <a:rPr lang="en-US" sz="3200" dirty="0"/>
              <a:t>-https://www.php.net/manual/en/index.php</a:t>
            </a:r>
          </a:p>
          <a:p>
            <a:pPr marL="514350" indent="-514350" algn="just">
              <a:buAutoNum type="arabicPeriod"/>
            </a:pPr>
            <a:endParaRPr lang="en-US" sz="3200" dirty="0"/>
          </a:p>
          <a:p>
            <a:pPr marL="514350" indent="-514350" algn="just">
              <a:buAutoNum type="arabicPeriod"/>
            </a:pPr>
            <a:r>
              <a:rPr lang="en-US" sz="3200" b="1" dirty="0"/>
              <a:t>Ubuntu</a:t>
            </a:r>
            <a:r>
              <a:rPr lang="en-US" sz="3200" dirty="0"/>
              <a:t>-https://help.ubuntu.com/lts/ubuntu-help/index.html</a:t>
            </a:r>
          </a:p>
          <a:p>
            <a:pPr marL="514350" indent="-514350" algn="just">
              <a:buAutoNum type="arabicPeriod"/>
            </a:pPr>
            <a:endParaRPr lang="en-US" sz="3200" dirty="0"/>
          </a:p>
          <a:p>
            <a:pPr marL="514350" indent="-514350" algn="just">
              <a:buAutoNum type="arabicPeriod"/>
            </a:pPr>
            <a:r>
              <a:rPr lang="en-US" sz="3200" b="1" dirty="0"/>
              <a:t>APACHE</a:t>
            </a:r>
            <a:r>
              <a:rPr lang="en-US" sz="3200" dirty="0"/>
              <a:t>-https://httpd.apache.org/docs/2.4/</a:t>
            </a:r>
          </a:p>
          <a:p>
            <a:pPr marL="514350" indent="-514350" algn="just">
              <a:buAutoNum type="arabicPeriod"/>
            </a:pPr>
            <a:endParaRPr lang="en-US" sz="3200" dirty="0"/>
          </a:p>
          <a:p>
            <a:pPr marL="514350" indent="-514350" algn="just">
              <a:buAutoNum type="arabicPeriod"/>
            </a:pPr>
            <a:r>
              <a:rPr lang="en-US" sz="3200" b="1" dirty="0"/>
              <a:t>JavaScript-</a:t>
            </a:r>
          </a:p>
          <a:p>
            <a:pPr algn="just"/>
            <a:r>
              <a:rPr lang="en-US" sz="3200" dirty="0"/>
              <a:t>      https://devdocs.io/javascript/</a:t>
            </a:r>
          </a:p>
          <a:p>
            <a:pPr algn="just"/>
            <a:endParaRPr lang="en-US" sz="3200" dirty="0"/>
          </a:p>
        </p:txBody>
      </p:sp>
      <p:sp>
        <p:nvSpPr>
          <p:cNvPr id="72" name="TextBox 71">
            <a:extLst>
              <a:ext uri="{FF2B5EF4-FFF2-40B4-BE49-F238E27FC236}">
                <a16:creationId xmlns:a16="http://schemas.microsoft.com/office/drawing/2014/main" id="{5E014FC1-89AE-2C42-B656-71AC274FF794}"/>
              </a:ext>
            </a:extLst>
          </p:cNvPr>
          <p:cNvSpPr txBox="1"/>
          <p:nvPr/>
        </p:nvSpPr>
        <p:spPr>
          <a:xfrm>
            <a:off x="29389137" y="3174280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389137" y="32881821"/>
            <a:ext cx="7543800"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Dr. Leong Lee for his support of students in the Department of Computer Science and Information Technology, and Dr. John Nicholson, our mentor, for his help and support.</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3433248" y="812800"/>
            <a:ext cx="3653139"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letter&#10;&#10;Description automatically generated">
            <a:extLst>
              <a:ext uri="{FF2B5EF4-FFF2-40B4-BE49-F238E27FC236}">
                <a16:creationId xmlns:a16="http://schemas.microsoft.com/office/drawing/2014/main" id="{FC80CE1B-694D-4CA9-A0FF-2E65A25245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7998" y="12527335"/>
            <a:ext cx="7543800" cy="7554120"/>
          </a:xfrm>
          <a:prstGeom prst="rect">
            <a:avLst/>
          </a:prstGeom>
        </p:spPr>
      </p:pic>
      <p:grpSp>
        <p:nvGrpSpPr>
          <p:cNvPr id="7" name="Group 6">
            <a:extLst>
              <a:ext uri="{FF2B5EF4-FFF2-40B4-BE49-F238E27FC236}">
                <a16:creationId xmlns:a16="http://schemas.microsoft.com/office/drawing/2014/main" id="{ADFE2D24-B211-4002-8A49-498C97029A77}"/>
              </a:ext>
            </a:extLst>
          </p:cNvPr>
          <p:cNvGrpSpPr/>
          <p:nvPr/>
        </p:nvGrpSpPr>
        <p:grpSpPr>
          <a:xfrm>
            <a:off x="10744199" y="29922835"/>
            <a:ext cx="7543800" cy="5223960"/>
            <a:chOff x="10744199" y="30274924"/>
            <a:chExt cx="7543800" cy="5223960"/>
          </a:xfrm>
        </p:grpSpPr>
        <p:pic>
          <p:nvPicPr>
            <p:cNvPr id="2" name="Picture 1">
              <a:extLst>
                <a:ext uri="{FF2B5EF4-FFF2-40B4-BE49-F238E27FC236}">
                  <a16:creationId xmlns:a16="http://schemas.microsoft.com/office/drawing/2014/main" id="{F775657B-E4A6-4451-8066-DBA6E364CFFC}"/>
                </a:ext>
              </a:extLst>
            </p:cNvPr>
            <p:cNvPicPr>
              <a:picLocks noChangeAspect="1"/>
            </p:cNvPicPr>
            <p:nvPr/>
          </p:nvPicPr>
          <p:blipFill>
            <a:blip r:embed="rId9"/>
            <a:stretch>
              <a:fillRect/>
            </a:stretch>
          </p:blipFill>
          <p:spPr>
            <a:xfrm>
              <a:off x="10744199" y="30275645"/>
              <a:ext cx="6542680" cy="5223239"/>
            </a:xfrm>
            <a:prstGeom prst="rect">
              <a:avLst/>
            </a:prstGeom>
          </p:spPr>
        </p:pic>
        <p:pic>
          <p:nvPicPr>
            <p:cNvPr id="5" name="Picture 4">
              <a:extLst>
                <a:ext uri="{FF2B5EF4-FFF2-40B4-BE49-F238E27FC236}">
                  <a16:creationId xmlns:a16="http://schemas.microsoft.com/office/drawing/2014/main" id="{2FF717F3-6575-433F-A12B-360400511D64}"/>
                </a:ext>
              </a:extLst>
            </p:cNvPr>
            <p:cNvPicPr>
              <a:picLocks noChangeAspect="1"/>
            </p:cNvPicPr>
            <p:nvPr/>
          </p:nvPicPr>
          <p:blipFill>
            <a:blip r:embed="rId10"/>
            <a:stretch>
              <a:fillRect/>
            </a:stretch>
          </p:blipFill>
          <p:spPr>
            <a:xfrm>
              <a:off x="17272916" y="30274924"/>
              <a:ext cx="1015083" cy="5223239"/>
            </a:xfrm>
            <a:prstGeom prst="rect">
              <a:avLst/>
            </a:prstGeom>
          </p:spPr>
        </p:pic>
      </p:grpSp>
      <p:sp>
        <p:nvSpPr>
          <p:cNvPr id="34" name="TextBox 33">
            <a:extLst>
              <a:ext uri="{FF2B5EF4-FFF2-40B4-BE49-F238E27FC236}">
                <a16:creationId xmlns:a16="http://schemas.microsoft.com/office/drawing/2014/main" id="{8A633DC7-95FC-4436-AC20-14FF6C5F35DD}"/>
              </a:ext>
            </a:extLst>
          </p:cNvPr>
          <p:cNvSpPr txBox="1"/>
          <p:nvPr/>
        </p:nvSpPr>
        <p:spPr>
          <a:xfrm>
            <a:off x="10744199" y="3583461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3a: </a:t>
            </a:r>
            <a:r>
              <a:rPr lang="en-US" sz="3200" dirty="0"/>
              <a:t>Palette Example from Van Gogh’s </a:t>
            </a:r>
            <a:r>
              <a:rPr lang="en-US" sz="3200" i="1" dirty="0"/>
              <a:t>Starry Night</a:t>
            </a:r>
          </a:p>
        </p:txBody>
      </p:sp>
      <p:grpSp>
        <p:nvGrpSpPr>
          <p:cNvPr id="12" name="Group 11">
            <a:extLst>
              <a:ext uri="{FF2B5EF4-FFF2-40B4-BE49-F238E27FC236}">
                <a16:creationId xmlns:a16="http://schemas.microsoft.com/office/drawing/2014/main" id="{B84AFED9-641E-464A-A4A4-6A5DEF052393}"/>
              </a:ext>
            </a:extLst>
          </p:cNvPr>
          <p:cNvGrpSpPr/>
          <p:nvPr/>
        </p:nvGrpSpPr>
        <p:grpSpPr>
          <a:xfrm>
            <a:off x="20116800" y="30000937"/>
            <a:ext cx="7543800" cy="4908465"/>
            <a:chOff x="20116800" y="30235567"/>
            <a:chExt cx="7513320" cy="4908465"/>
          </a:xfrm>
        </p:grpSpPr>
        <p:pic>
          <p:nvPicPr>
            <p:cNvPr id="6" name="Picture 5">
              <a:extLst>
                <a:ext uri="{FF2B5EF4-FFF2-40B4-BE49-F238E27FC236}">
                  <a16:creationId xmlns:a16="http://schemas.microsoft.com/office/drawing/2014/main" id="{A767B04F-1682-43A3-9B02-2466533BCDBE}"/>
                </a:ext>
              </a:extLst>
            </p:cNvPr>
            <p:cNvPicPr>
              <a:picLocks noChangeAspect="1"/>
            </p:cNvPicPr>
            <p:nvPr/>
          </p:nvPicPr>
          <p:blipFill>
            <a:blip r:embed="rId11"/>
            <a:stretch>
              <a:fillRect/>
            </a:stretch>
          </p:blipFill>
          <p:spPr>
            <a:xfrm>
              <a:off x="26652153" y="30235567"/>
              <a:ext cx="977967" cy="4908465"/>
            </a:xfrm>
            <a:prstGeom prst="rect">
              <a:avLst/>
            </a:prstGeom>
          </p:spPr>
        </p:pic>
        <p:pic>
          <p:nvPicPr>
            <p:cNvPr id="8" name="Picture 7">
              <a:extLst>
                <a:ext uri="{FF2B5EF4-FFF2-40B4-BE49-F238E27FC236}">
                  <a16:creationId xmlns:a16="http://schemas.microsoft.com/office/drawing/2014/main" id="{BE140DBE-A0FA-416A-AC68-F7CBBADC278B}"/>
                </a:ext>
              </a:extLst>
            </p:cNvPr>
            <p:cNvPicPr>
              <a:picLocks noChangeAspect="1"/>
            </p:cNvPicPr>
            <p:nvPr/>
          </p:nvPicPr>
          <p:blipFill>
            <a:blip r:embed="rId12"/>
            <a:stretch>
              <a:fillRect/>
            </a:stretch>
          </p:blipFill>
          <p:spPr>
            <a:xfrm>
              <a:off x="20116800" y="30236641"/>
              <a:ext cx="6558496" cy="4906483"/>
            </a:xfrm>
            <a:prstGeom prst="rect">
              <a:avLst/>
            </a:prstGeom>
          </p:spPr>
        </p:pic>
      </p:grpSp>
      <p:sp>
        <p:nvSpPr>
          <p:cNvPr id="37" name="TextBox 36">
            <a:extLst>
              <a:ext uri="{FF2B5EF4-FFF2-40B4-BE49-F238E27FC236}">
                <a16:creationId xmlns:a16="http://schemas.microsoft.com/office/drawing/2014/main" id="{7D523E05-4E5D-411C-B5D7-AABB27AB10A7}"/>
              </a:ext>
            </a:extLst>
          </p:cNvPr>
          <p:cNvSpPr txBox="1"/>
          <p:nvPr/>
        </p:nvSpPr>
        <p:spPr>
          <a:xfrm>
            <a:off x="20116800" y="35835336"/>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3b: </a:t>
            </a:r>
            <a:r>
              <a:rPr lang="en-US" sz="3200" dirty="0"/>
              <a:t>Palette Example from Claude Monet’s </a:t>
            </a:r>
            <a:r>
              <a:rPr lang="en-US" sz="3200" i="1" dirty="0"/>
              <a:t>Spring Water Lilies</a:t>
            </a: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682</TotalTime>
  <Words>1112</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lily thompson</cp:lastModifiedBy>
  <cp:revision>117</cp:revision>
  <cp:lastPrinted>2016-07-13T23:56:52Z</cp:lastPrinted>
  <dcterms:created xsi:type="dcterms:W3CDTF">2016-06-13T20:02:52Z</dcterms:created>
  <dcterms:modified xsi:type="dcterms:W3CDTF">2022-04-14T18:21:04Z</dcterms:modified>
</cp:coreProperties>
</file>