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64" r:id="rId3"/>
    <p:sldId id="257" r:id="rId4"/>
    <p:sldId id="258" r:id="rId5"/>
    <p:sldId id="260" r:id="rId6"/>
    <p:sldId id="261" r:id="rId7"/>
    <p:sldId id="262" r:id="rId8"/>
    <p:sldId id="263" r:id="rId9"/>
  </p:sldIdLst>
  <p:sldSz cx="14630400" cy="8229600"/>
  <p:notesSz cx="8229600" cy="14630400"/>
  <p:embeddedFontLst>
    <p:embeddedFont>
      <p:font typeface="Syne" pitchFamily="2" charset="77"/>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1A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p:restoredTop sz="94610"/>
  </p:normalViewPr>
  <p:slideViewPr>
    <p:cSldViewPr snapToGrid="0" snapToObjects="1">
      <p:cViewPr varScale="1">
        <p:scale>
          <a:sx n="73" d="100"/>
          <a:sy n="73" d="100"/>
        </p:scale>
        <p:origin x="12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3469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52025">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32934"/>
          </a:xfrm>
          <a:prstGeom prst="rect">
            <a:avLst/>
          </a:prstGeom>
          <a:solidFill>
            <a:srgbClr val="152025">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52025">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31386"/>
          </a:xfrm>
          <a:prstGeom prst="rect">
            <a:avLst/>
          </a:prstGeom>
          <a:solidFill>
            <a:srgbClr val="152025">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52025">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838"/>
          </a:xfrm>
          <a:prstGeom prst="rect">
            <a:avLst/>
          </a:prstGeom>
          <a:solidFill>
            <a:srgbClr val="152025">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52025">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52025">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4360985" cy="8229600"/>
          </a:xfrm>
          <a:prstGeom prst="rect">
            <a:avLst/>
          </a:prstGeom>
        </p:spPr>
      </p:pic>
      <p:sp>
        <p:nvSpPr>
          <p:cNvPr id="4" name="Text 0"/>
          <p:cNvSpPr/>
          <p:nvPr/>
        </p:nvSpPr>
        <p:spPr>
          <a:xfrm>
            <a:off x="6280190" y="2198077"/>
            <a:ext cx="7556421" cy="2343563"/>
          </a:xfrm>
          <a:prstGeom prst="rect">
            <a:avLst/>
          </a:prstGeom>
          <a:noFill/>
          <a:ln/>
        </p:spPr>
        <p:txBody>
          <a:bodyPr wrap="square" lIns="0" tIns="0" rIns="0" bIns="0" rtlCol="0" anchor="t"/>
          <a:lstStyle/>
          <a:p>
            <a:pPr marL="0" indent="0">
              <a:lnSpc>
                <a:spcPts val="7700"/>
              </a:lnSpc>
              <a:buNone/>
            </a:pPr>
            <a:r>
              <a:rPr lang="en-US" sz="9600" b="1" dirty="0">
                <a:solidFill>
                  <a:srgbClr val="F0F4F1"/>
                </a:solidFill>
                <a:latin typeface="Syne" pitchFamily="34" charset="0"/>
                <a:ea typeface="Syne" pitchFamily="34" charset="-122"/>
                <a:cs typeface="Syne" pitchFamily="34" charset="-120"/>
              </a:rPr>
              <a:t>Farmer’s Aid</a:t>
            </a:r>
            <a:endParaRPr lang="en-US" sz="9600" dirty="0"/>
          </a:p>
        </p:txBody>
      </p:sp>
      <p:sp>
        <p:nvSpPr>
          <p:cNvPr id="5" name="Text 1"/>
          <p:cNvSpPr/>
          <p:nvPr/>
        </p:nvSpPr>
        <p:spPr>
          <a:xfrm>
            <a:off x="6280190" y="4881801"/>
            <a:ext cx="7556421" cy="1088708"/>
          </a:xfrm>
          <a:prstGeom prst="rect">
            <a:avLst/>
          </a:prstGeom>
          <a:noFill/>
          <a:ln/>
        </p:spPr>
        <p:txBody>
          <a:bodyPr wrap="square" lIns="0" tIns="0" rIns="0" bIns="0" rtlCol="0" anchor="t"/>
          <a:lstStyle/>
          <a:p>
            <a:pPr marL="0" indent="0">
              <a:lnSpc>
                <a:spcPts val="2850"/>
              </a:lnSpc>
              <a:buNone/>
            </a:pPr>
            <a:r>
              <a:rPr lang="en-US" sz="1750" dirty="0">
                <a:solidFill>
                  <a:srgbClr val="D7E5D8"/>
                </a:solidFill>
                <a:latin typeface="Syne" pitchFamily="34" charset="0"/>
                <a:ea typeface="Syne" pitchFamily="34" charset="-122"/>
                <a:cs typeface="Syne" pitchFamily="34" charset="-120"/>
              </a:rPr>
              <a:t>Welcome to the presentation of "Farmers Aid," a project designed to empower farmers with advanced technology, improving irrigation efficiency and crop yields.</a:t>
            </a:r>
            <a:endParaRPr lang="en-US" sz="1750" dirty="0"/>
          </a:p>
        </p:txBody>
      </p:sp>
      <p:sp>
        <p:nvSpPr>
          <p:cNvPr id="6" name="Shape 2"/>
          <p:cNvSpPr/>
          <p:nvPr/>
        </p:nvSpPr>
        <p:spPr>
          <a:xfrm>
            <a:off x="6280190" y="6242566"/>
            <a:ext cx="362903" cy="362903"/>
          </a:xfrm>
          <a:prstGeom prst="roundRect">
            <a:avLst>
              <a:gd name="adj" fmla="val 25194296"/>
            </a:avLst>
          </a:prstGeom>
          <a:noFill/>
          <a:ln w="7620">
            <a:solidFill>
              <a:srgbClr val="FFFFFF"/>
            </a:solidFill>
            <a:prstDash val="solid"/>
          </a:ln>
        </p:spPr>
      </p:sp>
      <p:pic>
        <p:nvPicPr>
          <p:cNvPr id="7" name="Image 2" descr="preencoded.png"/>
          <p:cNvPicPr>
            <a:picLocks noChangeAspect="1"/>
          </p:cNvPicPr>
          <p:nvPr/>
        </p:nvPicPr>
        <p:blipFill>
          <a:blip r:embed="rId4"/>
          <a:stretch>
            <a:fillRect/>
          </a:stretch>
        </p:blipFill>
        <p:spPr>
          <a:xfrm>
            <a:off x="6287810" y="6250186"/>
            <a:ext cx="347663" cy="347663"/>
          </a:xfrm>
          <a:prstGeom prst="rect">
            <a:avLst/>
          </a:prstGeom>
        </p:spPr>
      </p:pic>
      <p:sp>
        <p:nvSpPr>
          <p:cNvPr id="8" name="Text 3"/>
          <p:cNvSpPr/>
          <p:nvPr/>
        </p:nvSpPr>
        <p:spPr>
          <a:xfrm>
            <a:off x="6756440" y="6225659"/>
            <a:ext cx="2482929" cy="396835"/>
          </a:xfrm>
          <a:prstGeom prst="rect">
            <a:avLst/>
          </a:prstGeom>
          <a:noFill/>
          <a:ln/>
        </p:spPr>
        <p:txBody>
          <a:bodyPr wrap="none" lIns="0" tIns="0" rIns="0" bIns="0" rtlCol="0" anchor="t"/>
          <a:lstStyle/>
          <a:p>
            <a:pPr marL="0" indent="0" algn="l">
              <a:lnSpc>
                <a:spcPts val="3100"/>
              </a:lnSpc>
              <a:buNone/>
            </a:pPr>
            <a:r>
              <a:rPr lang="en-US" sz="2200" b="1" dirty="0">
                <a:solidFill>
                  <a:srgbClr val="D7E5D8"/>
                </a:solidFill>
                <a:latin typeface="Syne" pitchFamily="34" charset="0"/>
                <a:ea typeface="Syne" pitchFamily="34" charset="-122"/>
                <a:cs typeface="Syne" pitchFamily="34" charset="-120"/>
              </a:rPr>
              <a:t>by Advait Muley</a:t>
            </a:r>
            <a:endParaRPr lang="en-US" sz="2200" dirty="0"/>
          </a:p>
        </p:txBody>
      </p:sp>
      <p:sp>
        <p:nvSpPr>
          <p:cNvPr id="9" name="Rectangle 8">
            <a:extLst>
              <a:ext uri="{FF2B5EF4-FFF2-40B4-BE49-F238E27FC236}">
                <a16:creationId xmlns:a16="http://schemas.microsoft.com/office/drawing/2014/main" id="{AB2EA805-7819-2CD5-5416-3948AD12FB7B}"/>
              </a:ext>
            </a:extLst>
          </p:cNvPr>
          <p:cNvSpPr/>
          <p:nvPr/>
        </p:nvSpPr>
        <p:spPr>
          <a:xfrm>
            <a:off x="12555415" y="7455877"/>
            <a:ext cx="1934308" cy="650631"/>
          </a:xfrm>
          <a:prstGeom prst="rect">
            <a:avLst/>
          </a:prstGeom>
          <a:solidFill>
            <a:srgbClr val="111A21"/>
          </a:solidFill>
          <a:ln>
            <a:solidFill>
              <a:srgbClr val="111A2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0C1B5D2-F236-6EC0-C0B7-E1E5E2986D35}"/>
              </a:ext>
            </a:extLst>
          </p:cNvPr>
          <p:cNvSpPr/>
          <p:nvPr/>
        </p:nvSpPr>
        <p:spPr>
          <a:xfrm>
            <a:off x="12555415" y="7455877"/>
            <a:ext cx="1934308" cy="650631"/>
          </a:xfrm>
          <a:prstGeom prst="rect">
            <a:avLst/>
          </a:prstGeom>
          <a:solidFill>
            <a:srgbClr val="111A21"/>
          </a:solidFill>
          <a:ln>
            <a:solidFill>
              <a:srgbClr val="111A2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0">
            <a:extLst>
              <a:ext uri="{FF2B5EF4-FFF2-40B4-BE49-F238E27FC236}">
                <a16:creationId xmlns:a16="http://schemas.microsoft.com/office/drawing/2014/main" id="{9A517BFD-B465-D94D-D58B-4DFE808B3242}"/>
              </a:ext>
            </a:extLst>
          </p:cNvPr>
          <p:cNvSpPr/>
          <p:nvPr/>
        </p:nvSpPr>
        <p:spPr>
          <a:xfrm>
            <a:off x="777240" y="645841"/>
            <a:ext cx="7589520" cy="1387793"/>
          </a:xfrm>
          <a:prstGeom prst="rect">
            <a:avLst/>
          </a:prstGeom>
          <a:noFill/>
          <a:ln/>
        </p:spPr>
        <p:txBody>
          <a:bodyPr wrap="square" lIns="0" tIns="0" rIns="0" bIns="0" rtlCol="0" anchor="t"/>
          <a:lstStyle/>
          <a:p>
            <a:pPr marL="0" indent="0">
              <a:lnSpc>
                <a:spcPts val="5450"/>
              </a:lnSpc>
              <a:buNone/>
            </a:pPr>
            <a:r>
              <a:rPr lang="en-US" sz="4350" b="1" dirty="0">
                <a:solidFill>
                  <a:srgbClr val="F0F4F1"/>
                </a:solidFill>
                <a:latin typeface="Syne" pitchFamily="34" charset="0"/>
                <a:ea typeface="Syne" pitchFamily="34" charset="-122"/>
                <a:cs typeface="Syne" pitchFamily="34" charset="-120"/>
              </a:rPr>
              <a:t>Abstract</a:t>
            </a:r>
            <a:endParaRPr lang="en-US" sz="4350" dirty="0"/>
          </a:p>
        </p:txBody>
      </p:sp>
      <p:sp>
        <p:nvSpPr>
          <p:cNvPr id="6" name="Text 4">
            <a:extLst>
              <a:ext uri="{FF2B5EF4-FFF2-40B4-BE49-F238E27FC236}">
                <a16:creationId xmlns:a16="http://schemas.microsoft.com/office/drawing/2014/main" id="{566D2916-AC48-4D7A-CC0B-99937F31E763}"/>
              </a:ext>
            </a:extLst>
          </p:cNvPr>
          <p:cNvSpPr/>
          <p:nvPr/>
        </p:nvSpPr>
        <p:spPr>
          <a:xfrm>
            <a:off x="777240" y="1840202"/>
            <a:ext cx="13075920" cy="5193643"/>
          </a:xfrm>
          <a:prstGeom prst="rect">
            <a:avLst/>
          </a:prstGeom>
          <a:noFill/>
          <a:ln/>
        </p:spPr>
        <p:txBody>
          <a:bodyPr wrap="square" lIns="0" tIns="0" rIns="0" bIns="0" rtlCol="0" anchor="t"/>
          <a:lstStyle/>
          <a:p>
            <a:pPr marL="0" indent="0">
              <a:buNone/>
            </a:pPr>
            <a:r>
              <a:rPr lang="en-US" sz="2800" dirty="0">
                <a:solidFill>
                  <a:srgbClr val="D7E5D8"/>
                </a:solidFill>
                <a:latin typeface="Syne" pitchFamily="34" charset="0"/>
                <a:ea typeface="Syne" pitchFamily="34" charset="-122"/>
                <a:cs typeface="Syne" pitchFamily="34" charset="-120"/>
              </a:rPr>
              <a:t>My Project “Farmer’s Aid”  aims to innovate the current state of Indian agricultural, specifically irrigation practices. Nowadays, irrigation solutions, provide us the ability to control the water pump through mobile applications, but yet, we do not have well known solutions to actually check the moisture level of the soil in the farm before deciding whether to provide irrigation or not. My Project is an IoT (Internet of Things) based project that uses Blynk IoT Server as a platform for data storage and access. </a:t>
            </a:r>
          </a:p>
          <a:p>
            <a:pPr marL="0" indent="0">
              <a:buNone/>
            </a:pPr>
            <a:endParaRPr lang="en-US" sz="2800" dirty="0">
              <a:solidFill>
                <a:srgbClr val="D7E5D8"/>
              </a:solidFill>
              <a:latin typeface="Syne" pitchFamily="34" charset="0"/>
            </a:endParaRPr>
          </a:p>
          <a:p>
            <a:pPr marL="0" indent="0">
              <a:buNone/>
            </a:pPr>
            <a:r>
              <a:rPr lang="en-US" sz="2800" dirty="0">
                <a:solidFill>
                  <a:srgbClr val="D7E5D8"/>
                </a:solidFill>
                <a:latin typeface="Syne" pitchFamily="34" charset="0"/>
              </a:rPr>
              <a:t>My project allows the user to first check the moisture level of soil (in %age) and then decide whether to turn the water pump ON or OFF.  It not only shows the current moisture level, but also presents a </a:t>
            </a:r>
            <a:r>
              <a:rPr lang="en-US" sz="2800" dirty="0" err="1">
                <a:solidFill>
                  <a:srgbClr val="D7E5D8"/>
                </a:solidFill>
                <a:latin typeface="Syne" pitchFamily="34" charset="0"/>
              </a:rPr>
              <a:t>realtime</a:t>
            </a:r>
            <a:r>
              <a:rPr lang="en-US" sz="2800" dirty="0">
                <a:solidFill>
                  <a:srgbClr val="D7E5D8"/>
                </a:solidFill>
                <a:latin typeface="Syne" pitchFamily="34" charset="0"/>
              </a:rPr>
              <a:t> graph that allows us to check the moisture level in the past hours.</a:t>
            </a:r>
            <a:endParaRPr lang="en-US" sz="2800" dirty="0"/>
          </a:p>
        </p:txBody>
      </p:sp>
    </p:spTree>
    <p:extLst>
      <p:ext uri="{BB962C8B-B14F-4D97-AF65-F5344CB8AC3E}">
        <p14:creationId xmlns:p14="http://schemas.microsoft.com/office/powerpoint/2010/main" val="3990761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32934"/>
          </a:xfrm>
          <a:prstGeom prst="rect">
            <a:avLst/>
          </a:prstGeom>
        </p:spPr>
      </p:pic>
      <p:pic>
        <p:nvPicPr>
          <p:cNvPr id="3" name="Image 1" descr="preencoded.png"/>
          <p:cNvPicPr>
            <a:picLocks noChangeAspect="1"/>
          </p:cNvPicPr>
          <p:nvPr/>
        </p:nvPicPr>
        <p:blipFill>
          <a:blip r:embed="rId4"/>
          <a:stretch>
            <a:fillRect/>
          </a:stretch>
        </p:blipFill>
        <p:spPr>
          <a:xfrm>
            <a:off x="9732510" y="1650802"/>
            <a:ext cx="2200230" cy="2200229"/>
          </a:xfrm>
          <a:prstGeom prst="rect">
            <a:avLst/>
          </a:prstGeom>
        </p:spPr>
      </p:pic>
      <p:sp>
        <p:nvSpPr>
          <p:cNvPr id="4" name="Text 0"/>
          <p:cNvSpPr/>
          <p:nvPr/>
        </p:nvSpPr>
        <p:spPr>
          <a:xfrm>
            <a:off x="777240" y="610672"/>
            <a:ext cx="7589520" cy="1387793"/>
          </a:xfrm>
          <a:prstGeom prst="rect">
            <a:avLst/>
          </a:prstGeom>
          <a:noFill/>
          <a:ln/>
        </p:spPr>
        <p:txBody>
          <a:bodyPr wrap="square" lIns="0" tIns="0" rIns="0" bIns="0" rtlCol="0" anchor="t"/>
          <a:lstStyle/>
          <a:p>
            <a:pPr marL="0" indent="0">
              <a:lnSpc>
                <a:spcPts val="5450"/>
              </a:lnSpc>
              <a:buNone/>
            </a:pPr>
            <a:r>
              <a:rPr lang="en-US" sz="4350" b="1" dirty="0">
                <a:solidFill>
                  <a:srgbClr val="F0F4F1"/>
                </a:solidFill>
                <a:latin typeface="Syne" pitchFamily="34" charset="0"/>
                <a:ea typeface="Syne" pitchFamily="34" charset="-122"/>
                <a:cs typeface="Syne" pitchFamily="34" charset="-120"/>
              </a:rPr>
              <a:t>Overview of Components</a:t>
            </a:r>
            <a:endParaRPr lang="en-US" sz="4350" dirty="0"/>
          </a:p>
        </p:txBody>
      </p:sp>
      <p:sp>
        <p:nvSpPr>
          <p:cNvPr id="5" name="Shape 1"/>
          <p:cNvSpPr/>
          <p:nvPr/>
        </p:nvSpPr>
        <p:spPr>
          <a:xfrm>
            <a:off x="777240" y="2331601"/>
            <a:ext cx="3683794" cy="2360771"/>
          </a:xfrm>
          <a:prstGeom prst="roundRect">
            <a:avLst>
              <a:gd name="adj" fmla="val 3951"/>
            </a:avLst>
          </a:prstGeom>
          <a:solidFill>
            <a:srgbClr val="547808"/>
          </a:solidFill>
          <a:ln w="7620">
            <a:solidFill>
              <a:srgbClr val="6D9121"/>
            </a:solidFill>
            <a:prstDash val="solid"/>
          </a:ln>
        </p:spPr>
      </p:sp>
      <p:sp>
        <p:nvSpPr>
          <p:cNvPr id="6" name="Text 2"/>
          <p:cNvSpPr/>
          <p:nvPr/>
        </p:nvSpPr>
        <p:spPr>
          <a:xfrm>
            <a:off x="1006912" y="2561273"/>
            <a:ext cx="2776180" cy="347067"/>
          </a:xfrm>
          <a:prstGeom prst="rect">
            <a:avLst/>
          </a:prstGeom>
          <a:noFill/>
          <a:ln/>
        </p:spPr>
        <p:txBody>
          <a:bodyPr wrap="none" lIns="0" tIns="0" rIns="0" bIns="0" rtlCol="0" anchor="t"/>
          <a:lstStyle/>
          <a:p>
            <a:pPr marL="0" indent="0">
              <a:lnSpc>
                <a:spcPts val="2700"/>
              </a:lnSpc>
              <a:buNone/>
            </a:pPr>
            <a:r>
              <a:rPr lang="en-US" sz="2150" b="1" dirty="0">
                <a:solidFill>
                  <a:srgbClr val="FFFFFF"/>
                </a:solidFill>
                <a:latin typeface="Syne" pitchFamily="34" charset="0"/>
                <a:ea typeface="Syne" pitchFamily="34" charset="-122"/>
                <a:cs typeface="Syne" pitchFamily="34" charset="-120"/>
              </a:rPr>
              <a:t>NodeMCU</a:t>
            </a:r>
            <a:endParaRPr lang="en-US" sz="2150" dirty="0"/>
          </a:p>
        </p:txBody>
      </p:sp>
      <p:sp>
        <p:nvSpPr>
          <p:cNvPr id="7" name="Text 3"/>
          <p:cNvSpPr/>
          <p:nvPr/>
        </p:nvSpPr>
        <p:spPr>
          <a:xfrm>
            <a:off x="1006912" y="3041571"/>
            <a:ext cx="3224451" cy="1421130"/>
          </a:xfrm>
          <a:prstGeom prst="rect">
            <a:avLst/>
          </a:prstGeom>
          <a:noFill/>
          <a:ln/>
        </p:spPr>
        <p:txBody>
          <a:bodyPr wrap="square" lIns="0" tIns="0" rIns="0" bIns="0" rtlCol="0" anchor="t"/>
          <a:lstStyle/>
          <a:p>
            <a:pPr marL="0" indent="0">
              <a:lnSpc>
                <a:spcPts val="2750"/>
              </a:lnSpc>
              <a:buNone/>
            </a:pPr>
            <a:r>
              <a:rPr lang="en-US" sz="1700" dirty="0">
                <a:solidFill>
                  <a:srgbClr val="FFFFFF"/>
                </a:solidFill>
                <a:latin typeface="Syne" pitchFamily="34" charset="0"/>
                <a:ea typeface="Syne" pitchFamily="34" charset="-122"/>
                <a:cs typeface="Syne" pitchFamily="34" charset="-120"/>
              </a:rPr>
              <a:t>The brain of the system, NodeMCU is a microcontroller that provides connectivity and control.</a:t>
            </a:r>
            <a:endParaRPr lang="en-US" sz="1700" dirty="0"/>
          </a:p>
        </p:txBody>
      </p:sp>
      <p:sp>
        <p:nvSpPr>
          <p:cNvPr id="8" name="Shape 4"/>
          <p:cNvSpPr/>
          <p:nvPr/>
        </p:nvSpPr>
        <p:spPr>
          <a:xfrm>
            <a:off x="4683085" y="2331601"/>
            <a:ext cx="3683794" cy="2360771"/>
          </a:xfrm>
          <a:prstGeom prst="roundRect">
            <a:avLst>
              <a:gd name="adj" fmla="val 3951"/>
            </a:avLst>
          </a:prstGeom>
          <a:solidFill>
            <a:srgbClr val="547808"/>
          </a:solidFill>
          <a:ln w="7620">
            <a:solidFill>
              <a:srgbClr val="6D9121"/>
            </a:solidFill>
            <a:prstDash val="solid"/>
          </a:ln>
        </p:spPr>
      </p:sp>
      <p:sp>
        <p:nvSpPr>
          <p:cNvPr id="9" name="Text 5"/>
          <p:cNvSpPr/>
          <p:nvPr/>
        </p:nvSpPr>
        <p:spPr>
          <a:xfrm>
            <a:off x="4912757" y="2561273"/>
            <a:ext cx="2839760" cy="347067"/>
          </a:xfrm>
          <a:prstGeom prst="rect">
            <a:avLst/>
          </a:prstGeom>
          <a:noFill/>
          <a:ln/>
        </p:spPr>
        <p:txBody>
          <a:bodyPr wrap="none" lIns="0" tIns="0" rIns="0" bIns="0" rtlCol="0" anchor="t"/>
          <a:lstStyle/>
          <a:p>
            <a:pPr marL="0" indent="0">
              <a:lnSpc>
                <a:spcPts val="2700"/>
              </a:lnSpc>
              <a:buNone/>
            </a:pPr>
            <a:r>
              <a:rPr lang="en-US" sz="2150" b="1" dirty="0">
                <a:solidFill>
                  <a:srgbClr val="FFFFFF"/>
                </a:solidFill>
                <a:latin typeface="Syne" pitchFamily="34" charset="0"/>
                <a:ea typeface="Syne" pitchFamily="34" charset="-122"/>
                <a:cs typeface="Syne" pitchFamily="34" charset="-120"/>
              </a:rPr>
              <a:t>Water Pump</a:t>
            </a:r>
            <a:endParaRPr lang="en-US" sz="2150" dirty="0"/>
          </a:p>
        </p:txBody>
      </p:sp>
      <p:sp>
        <p:nvSpPr>
          <p:cNvPr id="10" name="Text 6"/>
          <p:cNvSpPr/>
          <p:nvPr/>
        </p:nvSpPr>
        <p:spPr>
          <a:xfrm>
            <a:off x="4912757" y="3041571"/>
            <a:ext cx="3224451" cy="1065848"/>
          </a:xfrm>
          <a:prstGeom prst="rect">
            <a:avLst/>
          </a:prstGeom>
          <a:noFill/>
          <a:ln/>
        </p:spPr>
        <p:txBody>
          <a:bodyPr wrap="square" lIns="0" tIns="0" rIns="0" bIns="0" rtlCol="0" anchor="t"/>
          <a:lstStyle/>
          <a:p>
            <a:pPr marL="0" indent="0">
              <a:lnSpc>
                <a:spcPts val="2750"/>
              </a:lnSpc>
              <a:buNone/>
            </a:pPr>
            <a:r>
              <a:rPr lang="en-US" sz="1700" dirty="0">
                <a:solidFill>
                  <a:srgbClr val="FFFFFF"/>
                </a:solidFill>
                <a:latin typeface="Syne" pitchFamily="34" charset="0"/>
                <a:ea typeface="Syne" pitchFamily="34" charset="-122"/>
                <a:cs typeface="Syne" pitchFamily="34" charset="-120"/>
              </a:rPr>
              <a:t>The water pump delivers water to the crops based on the soil moisture levels.</a:t>
            </a:r>
            <a:endParaRPr lang="en-US" sz="1700" dirty="0"/>
          </a:p>
        </p:txBody>
      </p:sp>
      <p:sp>
        <p:nvSpPr>
          <p:cNvPr id="11" name="Shape 7"/>
          <p:cNvSpPr/>
          <p:nvPr/>
        </p:nvSpPr>
        <p:spPr>
          <a:xfrm>
            <a:off x="777240" y="4914424"/>
            <a:ext cx="3683794" cy="2707838"/>
          </a:xfrm>
          <a:prstGeom prst="roundRect">
            <a:avLst>
              <a:gd name="adj" fmla="val 3445"/>
            </a:avLst>
          </a:prstGeom>
          <a:solidFill>
            <a:srgbClr val="547808"/>
          </a:solidFill>
          <a:ln w="7620">
            <a:solidFill>
              <a:srgbClr val="6D9121"/>
            </a:solidFill>
            <a:prstDash val="solid"/>
          </a:ln>
        </p:spPr>
      </p:sp>
      <p:sp>
        <p:nvSpPr>
          <p:cNvPr id="12" name="Text 8"/>
          <p:cNvSpPr/>
          <p:nvPr/>
        </p:nvSpPr>
        <p:spPr>
          <a:xfrm>
            <a:off x="1006912" y="5144095"/>
            <a:ext cx="2776180" cy="347067"/>
          </a:xfrm>
          <a:prstGeom prst="rect">
            <a:avLst/>
          </a:prstGeom>
          <a:noFill/>
          <a:ln/>
        </p:spPr>
        <p:txBody>
          <a:bodyPr wrap="none" lIns="0" tIns="0" rIns="0" bIns="0" rtlCol="0" anchor="t"/>
          <a:lstStyle/>
          <a:p>
            <a:pPr marL="0" indent="0">
              <a:lnSpc>
                <a:spcPts val="2700"/>
              </a:lnSpc>
              <a:buNone/>
            </a:pPr>
            <a:r>
              <a:rPr lang="en-US" sz="2150" b="1" dirty="0">
                <a:solidFill>
                  <a:srgbClr val="FFFFFF"/>
                </a:solidFill>
                <a:latin typeface="Syne" pitchFamily="34" charset="0"/>
                <a:ea typeface="Syne" pitchFamily="34" charset="-122"/>
                <a:cs typeface="Syne" pitchFamily="34" charset="-120"/>
              </a:rPr>
              <a:t>Relay</a:t>
            </a:r>
            <a:endParaRPr lang="en-US" sz="2150" dirty="0"/>
          </a:p>
        </p:txBody>
      </p:sp>
      <p:sp>
        <p:nvSpPr>
          <p:cNvPr id="13" name="Text 9"/>
          <p:cNvSpPr/>
          <p:nvPr/>
        </p:nvSpPr>
        <p:spPr>
          <a:xfrm>
            <a:off x="1006912" y="5624393"/>
            <a:ext cx="3224451" cy="1065848"/>
          </a:xfrm>
          <a:prstGeom prst="rect">
            <a:avLst/>
          </a:prstGeom>
          <a:noFill/>
          <a:ln/>
        </p:spPr>
        <p:txBody>
          <a:bodyPr wrap="square" lIns="0" tIns="0" rIns="0" bIns="0" rtlCol="0" anchor="t"/>
          <a:lstStyle/>
          <a:p>
            <a:pPr marL="0" indent="0">
              <a:lnSpc>
                <a:spcPts val="2750"/>
              </a:lnSpc>
              <a:buNone/>
            </a:pPr>
            <a:r>
              <a:rPr lang="en-US" sz="1700" dirty="0">
                <a:solidFill>
                  <a:srgbClr val="FFFFFF"/>
                </a:solidFill>
                <a:latin typeface="Syne" pitchFamily="34" charset="0"/>
                <a:ea typeface="Syne" pitchFamily="34" charset="-122"/>
                <a:cs typeface="Syne" pitchFamily="34" charset="-120"/>
              </a:rPr>
              <a:t>The relay acts as a switch, allowing the NodeMCU to control the water pump.</a:t>
            </a:r>
            <a:endParaRPr lang="en-US" sz="1700" dirty="0"/>
          </a:p>
        </p:txBody>
      </p:sp>
      <p:sp>
        <p:nvSpPr>
          <p:cNvPr id="14" name="Shape 10"/>
          <p:cNvSpPr/>
          <p:nvPr/>
        </p:nvSpPr>
        <p:spPr>
          <a:xfrm>
            <a:off x="4683085" y="4914424"/>
            <a:ext cx="3683794" cy="2707838"/>
          </a:xfrm>
          <a:prstGeom prst="roundRect">
            <a:avLst>
              <a:gd name="adj" fmla="val 3445"/>
            </a:avLst>
          </a:prstGeom>
          <a:solidFill>
            <a:srgbClr val="547808"/>
          </a:solidFill>
          <a:ln w="7620">
            <a:solidFill>
              <a:srgbClr val="6D9121"/>
            </a:solidFill>
            <a:prstDash val="solid"/>
          </a:ln>
        </p:spPr>
      </p:sp>
      <p:sp>
        <p:nvSpPr>
          <p:cNvPr id="15" name="Text 11"/>
          <p:cNvSpPr/>
          <p:nvPr/>
        </p:nvSpPr>
        <p:spPr>
          <a:xfrm>
            <a:off x="4912757" y="5144095"/>
            <a:ext cx="3224451" cy="694134"/>
          </a:xfrm>
          <a:prstGeom prst="rect">
            <a:avLst/>
          </a:prstGeom>
          <a:noFill/>
          <a:ln/>
        </p:spPr>
        <p:txBody>
          <a:bodyPr wrap="square" lIns="0" tIns="0" rIns="0" bIns="0" rtlCol="0" anchor="t"/>
          <a:lstStyle/>
          <a:p>
            <a:pPr marL="0" indent="0">
              <a:lnSpc>
                <a:spcPts val="2700"/>
              </a:lnSpc>
              <a:buNone/>
            </a:pPr>
            <a:r>
              <a:rPr lang="en-US" sz="2150" b="1" dirty="0">
                <a:solidFill>
                  <a:srgbClr val="FFFFFF"/>
                </a:solidFill>
                <a:latin typeface="Syne" pitchFamily="34" charset="0"/>
                <a:ea typeface="Syne" pitchFamily="34" charset="-122"/>
                <a:cs typeface="Syne" pitchFamily="34" charset="-120"/>
              </a:rPr>
              <a:t>Soil Moisture Sensor</a:t>
            </a:r>
            <a:endParaRPr lang="en-US" sz="2150" dirty="0"/>
          </a:p>
        </p:txBody>
      </p:sp>
      <p:sp>
        <p:nvSpPr>
          <p:cNvPr id="16" name="Text 12"/>
          <p:cNvSpPr/>
          <p:nvPr/>
        </p:nvSpPr>
        <p:spPr>
          <a:xfrm>
            <a:off x="4912757" y="5971461"/>
            <a:ext cx="3224451" cy="1421130"/>
          </a:xfrm>
          <a:prstGeom prst="rect">
            <a:avLst/>
          </a:prstGeom>
          <a:noFill/>
          <a:ln/>
        </p:spPr>
        <p:txBody>
          <a:bodyPr wrap="square" lIns="0" tIns="0" rIns="0" bIns="0" rtlCol="0" anchor="t"/>
          <a:lstStyle/>
          <a:p>
            <a:pPr marL="0" indent="0">
              <a:lnSpc>
                <a:spcPts val="2750"/>
              </a:lnSpc>
              <a:buNone/>
            </a:pPr>
            <a:r>
              <a:rPr lang="en-US" sz="1700" dirty="0">
                <a:solidFill>
                  <a:srgbClr val="FFFFFF"/>
                </a:solidFill>
                <a:latin typeface="Syne" pitchFamily="34" charset="0"/>
                <a:ea typeface="Syne" pitchFamily="34" charset="-122"/>
                <a:cs typeface="Syne" pitchFamily="34" charset="-120"/>
              </a:rPr>
              <a:t>The soil moisture sensor monitors the moisture content of the soil, sending data to the NodeMCU.</a:t>
            </a:r>
            <a:endParaRPr lang="en-US" sz="1700" dirty="0"/>
          </a:p>
        </p:txBody>
      </p:sp>
      <p:pic>
        <p:nvPicPr>
          <p:cNvPr id="1026" name="Picture 2" descr="Non Submersible Mini Water Pump ...">
            <a:extLst>
              <a:ext uri="{FF2B5EF4-FFF2-40B4-BE49-F238E27FC236}">
                <a16:creationId xmlns:a16="http://schemas.microsoft.com/office/drawing/2014/main" id="{752DAB6E-F554-46E4-8E08-C5DF31875E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79970" y="1650802"/>
            <a:ext cx="2203200" cy="2203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5V Single Channel RELAY Module">
            <a:extLst>
              <a:ext uri="{FF2B5EF4-FFF2-40B4-BE49-F238E27FC236}">
                <a16:creationId xmlns:a16="http://schemas.microsoft.com/office/drawing/2014/main" id="{A1F88634-2E2E-4B45-D2B0-E9AB77FB89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32510" y="4114800"/>
            <a:ext cx="2203200" cy="2203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YL-69 Soil Moisture Detection Sensor Module">
            <a:extLst>
              <a:ext uri="{FF2B5EF4-FFF2-40B4-BE49-F238E27FC236}">
                <a16:creationId xmlns:a16="http://schemas.microsoft.com/office/drawing/2014/main" id="{C93F41B5-46F8-213B-599C-44D041E4E3D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79970" y="4107419"/>
            <a:ext cx="2203200" cy="2203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386888" y="2031206"/>
            <a:ext cx="5000625" cy="4167188"/>
          </a:xfrm>
          <a:prstGeom prst="rect">
            <a:avLst/>
          </a:prstGeom>
        </p:spPr>
      </p:pic>
      <p:sp>
        <p:nvSpPr>
          <p:cNvPr id="4" name="Text 0"/>
          <p:cNvSpPr/>
          <p:nvPr/>
        </p:nvSpPr>
        <p:spPr>
          <a:xfrm>
            <a:off x="680323" y="925949"/>
            <a:ext cx="7783354" cy="1822371"/>
          </a:xfrm>
          <a:prstGeom prst="rect">
            <a:avLst/>
          </a:prstGeom>
          <a:noFill/>
          <a:ln/>
        </p:spPr>
        <p:txBody>
          <a:bodyPr wrap="square" lIns="0" tIns="0" rIns="0" bIns="0" rtlCol="0" anchor="t"/>
          <a:lstStyle/>
          <a:p>
            <a:pPr marL="0" indent="0">
              <a:lnSpc>
                <a:spcPts val="4750"/>
              </a:lnSpc>
              <a:buNone/>
            </a:pPr>
            <a:r>
              <a:rPr lang="en-US" sz="3800" b="1" dirty="0">
                <a:solidFill>
                  <a:srgbClr val="F0F4F1"/>
                </a:solidFill>
                <a:latin typeface="Syne" pitchFamily="34" charset="0"/>
                <a:ea typeface="Syne" pitchFamily="34" charset="-122"/>
                <a:cs typeface="Syne" pitchFamily="34" charset="-120"/>
              </a:rPr>
              <a:t>NodeMCU: Microcontroller and Connectivity</a:t>
            </a:r>
            <a:endParaRPr lang="en-US" sz="3800" dirty="0"/>
          </a:p>
        </p:txBody>
      </p:sp>
      <p:sp>
        <p:nvSpPr>
          <p:cNvPr id="5" name="Shape 1"/>
          <p:cNvSpPr/>
          <p:nvPr/>
        </p:nvSpPr>
        <p:spPr>
          <a:xfrm>
            <a:off x="680323" y="3258383"/>
            <a:ext cx="437317" cy="437317"/>
          </a:xfrm>
          <a:prstGeom prst="roundRect">
            <a:avLst>
              <a:gd name="adj" fmla="val 18669"/>
            </a:avLst>
          </a:prstGeom>
          <a:solidFill>
            <a:srgbClr val="547808"/>
          </a:solidFill>
          <a:ln w="7620">
            <a:solidFill>
              <a:srgbClr val="6D9121"/>
            </a:solidFill>
            <a:prstDash val="solid"/>
          </a:ln>
        </p:spPr>
      </p:sp>
      <p:sp>
        <p:nvSpPr>
          <p:cNvPr id="6" name="Text 2"/>
          <p:cNvSpPr/>
          <p:nvPr/>
        </p:nvSpPr>
        <p:spPr>
          <a:xfrm>
            <a:off x="821888" y="3331250"/>
            <a:ext cx="154186" cy="291584"/>
          </a:xfrm>
          <a:prstGeom prst="rect">
            <a:avLst/>
          </a:prstGeom>
          <a:noFill/>
          <a:ln/>
        </p:spPr>
        <p:txBody>
          <a:bodyPr wrap="none" lIns="0" tIns="0" rIns="0" bIns="0" rtlCol="0" anchor="t"/>
          <a:lstStyle/>
          <a:p>
            <a:pPr marL="0" indent="0" algn="ctr">
              <a:lnSpc>
                <a:spcPts val="2250"/>
              </a:lnSpc>
              <a:buNone/>
            </a:pPr>
            <a:r>
              <a:rPr lang="en-US" sz="2250" b="1" dirty="0">
                <a:solidFill>
                  <a:srgbClr val="FFFFFF"/>
                </a:solidFill>
                <a:latin typeface="Syne" pitchFamily="34" charset="0"/>
                <a:ea typeface="Syne" pitchFamily="34" charset="-122"/>
                <a:cs typeface="Syne" pitchFamily="34" charset="-120"/>
              </a:rPr>
              <a:t>1</a:t>
            </a:r>
            <a:endParaRPr lang="en-US" sz="2250" dirty="0"/>
          </a:p>
        </p:txBody>
      </p:sp>
      <p:sp>
        <p:nvSpPr>
          <p:cNvPr id="7" name="Text 3"/>
          <p:cNvSpPr/>
          <p:nvPr/>
        </p:nvSpPr>
        <p:spPr>
          <a:xfrm>
            <a:off x="1311950" y="3258383"/>
            <a:ext cx="2916912" cy="303728"/>
          </a:xfrm>
          <a:prstGeom prst="rect">
            <a:avLst/>
          </a:prstGeom>
          <a:noFill/>
          <a:ln/>
        </p:spPr>
        <p:txBody>
          <a:bodyPr wrap="none" lIns="0" tIns="0" rIns="0" bIns="0" rtlCol="0" anchor="t"/>
          <a:lstStyle/>
          <a:p>
            <a:pPr marL="0" indent="0">
              <a:lnSpc>
                <a:spcPts val="2350"/>
              </a:lnSpc>
              <a:buNone/>
            </a:pPr>
            <a:r>
              <a:rPr lang="en-US" sz="1900" b="1" dirty="0">
                <a:solidFill>
                  <a:srgbClr val="D7E5D8"/>
                </a:solidFill>
                <a:latin typeface="Syne" pitchFamily="34" charset="0"/>
                <a:ea typeface="Syne" pitchFamily="34" charset="-122"/>
                <a:cs typeface="Syne" pitchFamily="34" charset="-120"/>
              </a:rPr>
              <a:t>Microcontroller</a:t>
            </a:r>
            <a:endParaRPr lang="en-US" sz="1900" dirty="0"/>
          </a:p>
        </p:txBody>
      </p:sp>
      <p:sp>
        <p:nvSpPr>
          <p:cNvPr id="8" name="Text 4"/>
          <p:cNvSpPr/>
          <p:nvPr/>
        </p:nvSpPr>
        <p:spPr>
          <a:xfrm>
            <a:off x="1311950" y="3678674"/>
            <a:ext cx="3162895" cy="1243965"/>
          </a:xfrm>
          <a:prstGeom prst="rect">
            <a:avLst/>
          </a:prstGeom>
          <a:noFill/>
          <a:ln/>
        </p:spPr>
        <p:txBody>
          <a:bodyPr wrap="square" lIns="0" tIns="0" rIns="0" bIns="0" rtlCol="0" anchor="t"/>
          <a:lstStyle/>
          <a:p>
            <a:pPr marL="0" indent="0">
              <a:lnSpc>
                <a:spcPts val="2400"/>
              </a:lnSpc>
              <a:buNone/>
            </a:pPr>
            <a:r>
              <a:rPr lang="en-US" sz="1500" dirty="0">
                <a:solidFill>
                  <a:srgbClr val="D7E5D8"/>
                </a:solidFill>
                <a:latin typeface="Syne" pitchFamily="34" charset="0"/>
                <a:ea typeface="Syne" pitchFamily="34" charset="-122"/>
                <a:cs typeface="Syne" pitchFamily="34" charset="-120"/>
              </a:rPr>
              <a:t>The NodeMCU serves as the brains of the "Farmers Aid" system, processing data and controlling the irrigation system.</a:t>
            </a:r>
            <a:endParaRPr lang="en-US" sz="1500" dirty="0"/>
          </a:p>
        </p:txBody>
      </p:sp>
      <p:sp>
        <p:nvSpPr>
          <p:cNvPr id="9" name="Shape 5"/>
          <p:cNvSpPr/>
          <p:nvPr/>
        </p:nvSpPr>
        <p:spPr>
          <a:xfrm>
            <a:off x="4669155" y="3258383"/>
            <a:ext cx="437317" cy="437317"/>
          </a:xfrm>
          <a:prstGeom prst="roundRect">
            <a:avLst>
              <a:gd name="adj" fmla="val 18669"/>
            </a:avLst>
          </a:prstGeom>
          <a:solidFill>
            <a:srgbClr val="547808"/>
          </a:solidFill>
          <a:ln w="7620">
            <a:solidFill>
              <a:srgbClr val="6D9121"/>
            </a:solidFill>
            <a:prstDash val="solid"/>
          </a:ln>
        </p:spPr>
      </p:sp>
      <p:sp>
        <p:nvSpPr>
          <p:cNvPr id="10" name="Text 6"/>
          <p:cNvSpPr/>
          <p:nvPr/>
        </p:nvSpPr>
        <p:spPr>
          <a:xfrm>
            <a:off x="4741545" y="3331250"/>
            <a:ext cx="292418" cy="291584"/>
          </a:xfrm>
          <a:prstGeom prst="rect">
            <a:avLst/>
          </a:prstGeom>
          <a:noFill/>
          <a:ln/>
        </p:spPr>
        <p:txBody>
          <a:bodyPr wrap="none" lIns="0" tIns="0" rIns="0" bIns="0" rtlCol="0" anchor="t"/>
          <a:lstStyle/>
          <a:p>
            <a:pPr marL="0" indent="0" algn="ctr">
              <a:lnSpc>
                <a:spcPts val="2250"/>
              </a:lnSpc>
              <a:buNone/>
            </a:pPr>
            <a:r>
              <a:rPr lang="en-US" sz="2250" b="1" dirty="0">
                <a:solidFill>
                  <a:srgbClr val="FFFFFF"/>
                </a:solidFill>
                <a:latin typeface="Syne" pitchFamily="34" charset="0"/>
                <a:ea typeface="Syne" pitchFamily="34" charset="-122"/>
                <a:cs typeface="Syne" pitchFamily="34" charset="-120"/>
              </a:rPr>
              <a:t>2</a:t>
            </a:r>
            <a:endParaRPr lang="en-US" sz="2250" dirty="0"/>
          </a:p>
        </p:txBody>
      </p:sp>
      <p:sp>
        <p:nvSpPr>
          <p:cNvPr id="11" name="Text 7"/>
          <p:cNvSpPr/>
          <p:nvPr/>
        </p:nvSpPr>
        <p:spPr>
          <a:xfrm>
            <a:off x="5300782" y="3258383"/>
            <a:ext cx="2464832" cy="303728"/>
          </a:xfrm>
          <a:prstGeom prst="rect">
            <a:avLst/>
          </a:prstGeom>
          <a:noFill/>
          <a:ln/>
        </p:spPr>
        <p:txBody>
          <a:bodyPr wrap="none" lIns="0" tIns="0" rIns="0" bIns="0" rtlCol="0" anchor="t"/>
          <a:lstStyle/>
          <a:p>
            <a:pPr marL="0" indent="0">
              <a:lnSpc>
                <a:spcPts val="2350"/>
              </a:lnSpc>
              <a:buNone/>
            </a:pPr>
            <a:r>
              <a:rPr lang="en-US" sz="1900" b="1" dirty="0">
                <a:solidFill>
                  <a:srgbClr val="D7E5D8"/>
                </a:solidFill>
                <a:latin typeface="Syne" pitchFamily="34" charset="0"/>
                <a:ea typeface="Syne" pitchFamily="34" charset="-122"/>
                <a:cs typeface="Syne" pitchFamily="34" charset="-120"/>
              </a:rPr>
              <a:t>Connectivity</a:t>
            </a:r>
            <a:endParaRPr lang="en-US" sz="1900" dirty="0"/>
          </a:p>
        </p:txBody>
      </p:sp>
      <p:sp>
        <p:nvSpPr>
          <p:cNvPr id="12" name="Text 8"/>
          <p:cNvSpPr/>
          <p:nvPr/>
        </p:nvSpPr>
        <p:spPr>
          <a:xfrm>
            <a:off x="5300782" y="3678674"/>
            <a:ext cx="3162895" cy="1243965"/>
          </a:xfrm>
          <a:prstGeom prst="rect">
            <a:avLst/>
          </a:prstGeom>
          <a:noFill/>
          <a:ln/>
        </p:spPr>
        <p:txBody>
          <a:bodyPr wrap="square" lIns="0" tIns="0" rIns="0" bIns="0" rtlCol="0" anchor="t"/>
          <a:lstStyle/>
          <a:p>
            <a:pPr marL="0" indent="0">
              <a:lnSpc>
                <a:spcPts val="2400"/>
              </a:lnSpc>
              <a:buNone/>
            </a:pPr>
            <a:r>
              <a:rPr lang="en-US" sz="1500" dirty="0">
                <a:solidFill>
                  <a:srgbClr val="D7E5D8"/>
                </a:solidFill>
                <a:latin typeface="Syne" pitchFamily="34" charset="0"/>
                <a:ea typeface="Syne" pitchFamily="34" charset="-122"/>
                <a:cs typeface="Syne" pitchFamily="34" charset="-120"/>
              </a:rPr>
              <a:t>The NodeMCU utilizes Wi-Fi to connect to the internet, enabling remote monitoring and control of the irrigation system through Blynk IOT Platform</a:t>
            </a:r>
            <a:endParaRPr lang="en-US" sz="1500" dirty="0"/>
          </a:p>
        </p:txBody>
      </p:sp>
      <p:sp>
        <p:nvSpPr>
          <p:cNvPr id="13" name="Shape 9"/>
          <p:cNvSpPr/>
          <p:nvPr/>
        </p:nvSpPr>
        <p:spPr>
          <a:xfrm>
            <a:off x="680323" y="5335548"/>
            <a:ext cx="437317" cy="437317"/>
          </a:xfrm>
          <a:prstGeom prst="roundRect">
            <a:avLst>
              <a:gd name="adj" fmla="val 18669"/>
            </a:avLst>
          </a:prstGeom>
          <a:solidFill>
            <a:srgbClr val="547808"/>
          </a:solidFill>
          <a:ln w="7620">
            <a:solidFill>
              <a:srgbClr val="6D9121"/>
            </a:solidFill>
            <a:prstDash val="solid"/>
          </a:ln>
        </p:spPr>
      </p:sp>
      <p:sp>
        <p:nvSpPr>
          <p:cNvPr id="14" name="Text 10"/>
          <p:cNvSpPr/>
          <p:nvPr/>
        </p:nvSpPr>
        <p:spPr>
          <a:xfrm>
            <a:off x="745212" y="5408414"/>
            <a:ext cx="307538" cy="291584"/>
          </a:xfrm>
          <a:prstGeom prst="rect">
            <a:avLst/>
          </a:prstGeom>
          <a:noFill/>
          <a:ln/>
        </p:spPr>
        <p:txBody>
          <a:bodyPr wrap="none" lIns="0" tIns="0" rIns="0" bIns="0" rtlCol="0" anchor="t"/>
          <a:lstStyle/>
          <a:p>
            <a:pPr marL="0" indent="0" algn="ctr">
              <a:lnSpc>
                <a:spcPts val="2250"/>
              </a:lnSpc>
              <a:buNone/>
            </a:pPr>
            <a:r>
              <a:rPr lang="en-US" sz="2250" b="1" dirty="0">
                <a:solidFill>
                  <a:srgbClr val="FFFFFF"/>
                </a:solidFill>
                <a:latin typeface="Syne" pitchFamily="34" charset="0"/>
                <a:ea typeface="Syne" pitchFamily="34" charset="-122"/>
                <a:cs typeface="Syne" pitchFamily="34" charset="-120"/>
              </a:rPr>
              <a:t>3</a:t>
            </a:r>
            <a:endParaRPr lang="en-US" sz="2250" dirty="0"/>
          </a:p>
        </p:txBody>
      </p:sp>
      <p:sp>
        <p:nvSpPr>
          <p:cNvPr id="15" name="Text 11"/>
          <p:cNvSpPr/>
          <p:nvPr/>
        </p:nvSpPr>
        <p:spPr>
          <a:xfrm>
            <a:off x="1311950" y="5335548"/>
            <a:ext cx="2669381" cy="303728"/>
          </a:xfrm>
          <a:prstGeom prst="rect">
            <a:avLst/>
          </a:prstGeom>
          <a:noFill/>
          <a:ln/>
        </p:spPr>
        <p:txBody>
          <a:bodyPr wrap="none" lIns="0" tIns="0" rIns="0" bIns="0" rtlCol="0" anchor="t"/>
          <a:lstStyle/>
          <a:p>
            <a:pPr marL="0" indent="0">
              <a:lnSpc>
                <a:spcPts val="2350"/>
              </a:lnSpc>
              <a:buNone/>
            </a:pPr>
            <a:r>
              <a:rPr lang="en-US" sz="1900" b="1" dirty="0">
                <a:solidFill>
                  <a:srgbClr val="D7E5D8"/>
                </a:solidFill>
                <a:latin typeface="Syne" pitchFamily="34" charset="0"/>
                <a:ea typeface="Syne" pitchFamily="34" charset="-122"/>
                <a:cs typeface="Syne" pitchFamily="34" charset="-120"/>
              </a:rPr>
              <a:t>Programming</a:t>
            </a:r>
            <a:endParaRPr lang="en-US" sz="1900" dirty="0"/>
          </a:p>
        </p:txBody>
      </p:sp>
      <p:sp>
        <p:nvSpPr>
          <p:cNvPr id="16" name="Text 12"/>
          <p:cNvSpPr/>
          <p:nvPr/>
        </p:nvSpPr>
        <p:spPr>
          <a:xfrm>
            <a:off x="1311950" y="5755838"/>
            <a:ext cx="3162895" cy="1243965"/>
          </a:xfrm>
          <a:prstGeom prst="rect">
            <a:avLst/>
          </a:prstGeom>
          <a:noFill/>
          <a:ln/>
        </p:spPr>
        <p:txBody>
          <a:bodyPr wrap="square" lIns="0" tIns="0" rIns="0" bIns="0" rtlCol="0" anchor="t"/>
          <a:lstStyle/>
          <a:p>
            <a:pPr marL="0" indent="0">
              <a:lnSpc>
                <a:spcPts val="2400"/>
              </a:lnSpc>
              <a:buNone/>
            </a:pPr>
            <a:r>
              <a:rPr lang="en-US" sz="1500" dirty="0">
                <a:solidFill>
                  <a:srgbClr val="D7E5D8"/>
                </a:solidFill>
                <a:latin typeface="Syne" pitchFamily="34" charset="0"/>
                <a:ea typeface="Syne" pitchFamily="34" charset="-122"/>
                <a:cs typeface="Syne" pitchFamily="34" charset="-120"/>
              </a:rPr>
              <a:t>The NodeMCU can be programmed using the Arduino IDE for adding new features to the project</a:t>
            </a:r>
            <a:endParaRPr lang="en-US" sz="1500" dirty="0"/>
          </a:p>
        </p:txBody>
      </p:sp>
      <p:sp>
        <p:nvSpPr>
          <p:cNvPr id="17" name="Shape 13"/>
          <p:cNvSpPr/>
          <p:nvPr/>
        </p:nvSpPr>
        <p:spPr>
          <a:xfrm>
            <a:off x="4669155" y="5335548"/>
            <a:ext cx="437317" cy="437317"/>
          </a:xfrm>
          <a:prstGeom prst="roundRect">
            <a:avLst>
              <a:gd name="adj" fmla="val 18669"/>
            </a:avLst>
          </a:prstGeom>
          <a:solidFill>
            <a:srgbClr val="547808"/>
          </a:solidFill>
          <a:ln w="7620">
            <a:solidFill>
              <a:srgbClr val="6D9121"/>
            </a:solidFill>
            <a:prstDash val="solid"/>
          </a:ln>
        </p:spPr>
      </p:sp>
      <p:sp>
        <p:nvSpPr>
          <p:cNvPr id="18" name="Text 14"/>
          <p:cNvSpPr/>
          <p:nvPr/>
        </p:nvSpPr>
        <p:spPr>
          <a:xfrm>
            <a:off x="4728329" y="5408414"/>
            <a:ext cx="318968" cy="291584"/>
          </a:xfrm>
          <a:prstGeom prst="rect">
            <a:avLst/>
          </a:prstGeom>
          <a:noFill/>
          <a:ln/>
        </p:spPr>
        <p:txBody>
          <a:bodyPr wrap="none" lIns="0" tIns="0" rIns="0" bIns="0" rtlCol="0" anchor="t"/>
          <a:lstStyle/>
          <a:p>
            <a:pPr marL="0" indent="0" algn="ctr">
              <a:lnSpc>
                <a:spcPts val="2250"/>
              </a:lnSpc>
              <a:buNone/>
            </a:pPr>
            <a:r>
              <a:rPr lang="en-US" sz="2250" b="1" dirty="0">
                <a:solidFill>
                  <a:srgbClr val="FFFFFF"/>
                </a:solidFill>
                <a:latin typeface="Syne" pitchFamily="34" charset="0"/>
                <a:ea typeface="Syne" pitchFamily="34" charset="-122"/>
                <a:cs typeface="Syne" pitchFamily="34" charset="-120"/>
              </a:rPr>
              <a:t>4</a:t>
            </a:r>
            <a:endParaRPr lang="en-US" sz="2250" dirty="0"/>
          </a:p>
        </p:txBody>
      </p:sp>
      <p:sp>
        <p:nvSpPr>
          <p:cNvPr id="19" name="Text 15"/>
          <p:cNvSpPr/>
          <p:nvPr/>
        </p:nvSpPr>
        <p:spPr>
          <a:xfrm>
            <a:off x="5300782" y="5335548"/>
            <a:ext cx="3162895" cy="607457"/>
          </a:xfrm>
          <a:prstGeom prst="rect">
            <a:avLst/>
          </a:prstGeom>
          <a:noFill/>
          <a:ln/>
        </p:spPr>
        <p:txBody>
          <a:bodyPr wrap="square" lIns="0" tIns="0" rIns="0" bIns="0" rtlCol="0" anchor="t"/>
          <a:lstStyle/>
          <a:p>
            <a:pPr marL="0" indent="0">
              <a:lnSpc>
                <a:spcPts val="2350"/>
              </a:lnSpc>
              <a:buNone/>
            </a:pPr>
            <a:r>
              <a:rPr lang="en-US" sz="1900" b="1" dirty="0">
                <a:solidFill>
                  <a:srgbClr val="D7E5D8"/>
                </a:solidFill>
                <a:latin typeface="Syne" pitchFamily="34" charset="0"/>
                <a:ea typeface="Syne" pitchFamily="34" charset="-122"/>
                <a:cs typeface="Syne" pitchFamily="34" charset="-120"/>
              </a:rPr>
              <a:t>Data Processing</a:t>
            </a:r>
            <a:endParaRPr lang="en-US" sz="1900" dirty="0"/>
          </a:p>
        </p:txBody>
      </p:sp>
      <p:sp>
        <p:nvSpPr>
          <p:cNvPr id="20" name="Text 16"/>
          <p:cNvSpPr/>
          <p:nvPr/>
        </p:nvSpPr>
        <p:spPr>
          <a:xfrm>
            <a:off x="5300782" y="6059567"/>
            <a:ext cx="3162895" cy="1243965"/>
          </a:xfrm>
          <a:prstGeom prst="rect">
            <a:avLst/>
          </a:prstGeom>
          <a:noFill/>
          <a:ln/>
        </p:spPr>
        <p:txBody>
          <a:bodyPr wrap="square" lIns="0" tIns="0" rIns="0" bIns="0" rtlCol="0" anchor="t"/>
          <a:lstStyle/>
          <a:p>
            <a:pPr marL="0" indent="0">
              <a:lnSpc>
                <a:spcPts val="2400"/>
              </a:lnSpc>
              <a:buNone/>
            </a:pPr>
            <a:r>
              <a:rPr lang="en-US" sz="1500" dirty="0">
                <a:solidFill>
                  <a:srgbClr val="D7E5D8"/>
                </a:solidFill>
                <a:latin typeface="Syne" pitchFamily="34" charset="0"/>
                <a:ea typeface="Syne" pitchFamily="34" charset="-122"/>
                <a:cs typeface="Syne" pitchFamily="34" charset="-120"/>
              </a:rPr>
              <a:t>The NodeMCU collects data from the soil moisture sensor and  uploads it to Blynk IOT Cloud Server.</a:t>
            </a:r>
            <a:endParaRPr lang="en-US" sz="1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2689865"/>
            <a:ext cx="13042821" cy="1417558"/>
          </a:xfrm>
          <a:prstGeom prst="rect">
            <a:avLst/>
          </a:prstGeom>
          <a:noFill/>
          <a:ln/>
        </p:spPr>
        <p:txBody>
          <a:bodyPr wrap="square" lIns="0" tIns="0" rIns="0" bIns="0" rtlCol="0" anchor="t"/>
          <a:lstStyle/>
          <a:p>
            <a:pPr marL="0" indent="0">
              <a:lnSpc>
                <a:spcPts val="5550"/>
              </a:lnSpc>
              <a:buNone/>
            </a:pPr>
            <a:r>
              <a:rPr lang="en-US" sz="4450" b="1" dirty="0">
                <a:solidFill>
                  <a:srgbClr val="F0F4F1"/>
                </a:solidFill>
                <a:latin typeface="Syne" pitchFamily="34" charset="0"/>
                <a:ea typeface="Syne" pitchFamily="34" charset="-122"/>
                <a:cs typeface="Syne" pitchFamily="34" charset="-120"/>
              </a:rPr>
              <a:t>Relay: Controlling the Water Pump</a:t>
            </a:r>
            <a:endParaRPr lang="en-US" sz="4450" dirty="0"/>
          </a:p>
        </p:txBody>
      </p:sp>
      <p:sp>
        <p:nvSpPr>
          <p:cNvPr id="3" name="Text 1"/>
          <p:cNvSpPr/>
          <p:nvPr/>
        </p:nvSpPr>
        <p:spPr>
          <a:xfrm>
            <a:off x="793790" y="3988594"/>
            <a:ext cx="3389948" cy="354330"/>
          </a:xfrm>
          <a:prstGeom prst="rect">
            <a:avLst/>
          </a:prstGeom>
          <a:noFill/>
          <a:ln/>
        </p:spPr>
        <p:txBody>
          <a:bodyPr wrap="none" lIns="0" tIns="0" rIns="0" bIns="0" rtlCol="0" anchor="t"/>
          <a:lstStyle/>
          <a:p>
            <a:pPr marL="0" indent="0">
              <a:lnSpc>
                <a:spcPts val="2750"/>
              </a:lnSpc>
              <a:buNone/>
            </a:pPr>
            <a:r>
              <a:rPr lang="en-US" sz="2200" b="1" dirty="0">
                <a:solidFill>
                  <a:srgbClr val="F0F4F1"/>
                </a:solidFill>
                <a:latin typeface="Syne" pitchFamily="34" charset="0"/>
                <a:ea typeface="Syne" pitchFamily="34" charset="-122"/>
                <a:cs typeface="Syne" pitchFamily="34" charset="-120"/>
              </a:rPr>
              <a:t>Relay Function</a:t>
            </a:r>
            <a:endParaRPr lang="en-US" sz="2200" dirty="0"/>
          </a:p>
        </p:txBody>
      </p:sp>
      <p:sp>
        <p:nvSpPr>
          <p:cNvPr id="4" name="Text 2"/>
          <p:cNvSpPr/>
          <p:nvPr/>
        </p:nvSpPr>
        <p:spPr>
          <a:xfrm>
            <a:off x="793790" y="4569738"/>
            <a:ext cx="3978116" cy="1451610"/>
          </a:xfrm>
          <a:prstGeom prst="rect">
            <a:avLst/>
          </a:prstGeom>
          <a:noFill/>
          <a:ln/>
        </p:spPr>
        <p:txBody>
          <a:bodyPr wrap="square" lIns="0" tIns="0" rIns="0" bIns="0" rtlCol="0" anchor="t"/>
          <a:lstStyle/>
          <a:p>
            <a:pPr marL="0" indent="0">
              <a:lnSpc>
                <a:spcPts val="2850"/>
              </a:lnSpc>
              <a:buNone/>
            </a:pPr>
            <a:r>
              <a:rPr lang="en-US" sz="1750" dirty="0">
                <a:solidFill>
                  <a:srgbClr val="D7E5D8"/>
                </a:solidFill>
                <a:latin typeface="Syne" pitchFamily="34" charset="0"/>
                <a:ea typeface="Syne" pitchFamily="34" charset="-122"/>
                <a:cs typeface="Syne" pitchFamily="34" charset="-120"/>
              </a:rPr>
              <a:t>The relay acts as a switch, allowing the NodeMCU to control the high voltage current needed to operate the water pump.</a:t>
            </a:r>
            <a:endParaRPr lang="en-US" sz="1750" dirty="0"/>
          </a:p>
        </p:txBody>
      </p:sp>
      <p:sp>
        <p:nvSpPr>
          <p:cNvPr id="5" name="Text 3"/>
          <p:cNvSpPr/>
          <p:nvPr/>
        </p:nvSpPr>
        <p:spPr>
          <a:xfrm>
            <a:off x="5332928" y="3988594"/>
            <a:ext cx="3716417" cy="354330"/>
          </a:xfrm>
          <a:prstGeom prst="rect">
            <a:avLst/>
          </a:prstGeom>
          <a:noFill/>
          <a:ln/>
        </p:spPr>
        <p:txBody>
          <a:bodyPr wrap="none" lIns="0" tIns="0" rIns="0" bIns="0" rtlCol="0" anchor="t"/>
          <a:lstStyle/>
          <a:p>
            <a:pPr marL="0" indent="0">
              <a:lnSpc>
                <a:spcPts val="2750"/>
              </a:lnSpc>
              <a:buNone/>
            </a:pPr>
            <a:r>
              <a:rPr lang="en-US" sz="2200" b="1" dirty="0">
                <a:solidFill>
                  <a:srgbClr val="F0F4F1"/>
                </a:solidFill>
                <a:latin typeface="Syne" pitchFamily="34" charset="0"/>
                <a:ea typeface="Syne" pitchFamily="34" charset="-122"/>
                <a:cs typeface="Syne" pitchFamily="34" charset="-120"/>
              </a:rPr>
              <a:t>Electrical Safety</a:t>
            </a:r>
            <a:endParaRPr lang="en-US" sz="2200" dirty="0"/>
          </a:p>
        </p:txBody>
      </p:sp>
      <p:sp>
        <p:nvSpPr>
          <p:cNvPr id="6" name="Text 4"/>
          <p:cNvSpPr/>
          <p:nvPr/>
        </p:nvSpPr>
        <p:spPr>
          <a:xfrm>
            <a:off x="5332928" y="4569738"/>
            <a:ext cx="3978116" cy="1088708"/>
          </a:xfrm>
          <a:prstGeom prst="rect">
            <a:avLst/>
          </a:prstGeom>
          <a:noFill/>
          <a:ln/>
        </p:spPr>
        <p:txBody>
          <a:bodyPr wrap="square" lIns="0" tIns="0" rIns="0" bIns="0" rtlCol="0" anchor="t"/>
          <a:lstStyle/>
          <a:p>
            <a:pPr marL="0" indent="0">
              <a:lnSpc>
                <a:spcPts val="2850"/>
              </a:lnSpc>
              <a:buNone/>
            </a:pPr>
            <a:r>
              <a:rPr lang="en-US" sz="1750" dirty="0">
                <a:solidFill>
                  <a:srgbClr val="D7E5D8"/>
                </a:solidFill>
                <a:latin typeface="Syne" pitchFamily="34" charset="0"/>
                <a:ea typeface="Syne" pitchFamily="34" charset="-122"/>
                <a:cs typeface="Syne" pitchFamily="34" charset="-120"/>
              </a:rPr>
              <a:t>The relay ensures that the NodeMCU is isolated from the high voltage current, preventing damage.</a:t>
            </a:r>
            <a:endParaRPr lang="en-US" sz="1750" dirty="0"/>
          </a:p>
        </p:txBody>
      </p:sp>
      <p:sp>
        <p:nvSpPr>
          <p:cNvPr id="7" name="Text 5"/>
          <p:cNvSpPr/>
          <p:nvPr/>
        </p:nvSpPr>
        <p:spPr>
          <a:xfrm>
            <a:off x="9872067" y="3988594"/>
            <a:ext cx="3978116" cy="708660"/>
          </a:xfrm>
          <a:prstGeom prst="rect">
            <a:avLst/>
          </a:prstGeom>
          <a:noFill/>
          <a:ln/>
        </p:spPr>
        <p:txBody>
          <a:bodyPr wrap="square" lIns="0" tIns="0" rIns="0" bIns="0" rtlCol="0" anchor="t"/>
          <a:lstStyle/>
          <a:p>
            <a:pPr marL="0" indent="0">
              <a:lnSpc>
                <a:spcPts val="2750"/>
              </a:lnSpc>
              <a:buNone/>
            </a:pPr>
            <a:r>
              <a:rPr lang="en-US" sz="2200" b="1" dirty="0">
                <a:solidFill>
                  <a:srgbClr val="F0F4F1"/>
                </a:solidFill>
                <a:latin typeface="Syne" pitchFamily="34" charset="0"/>
                <a:ea typeface="Syne" pitchFamily="34" charset="-122"/>
                <a:cs typeface="Syne" pitchFamily="34" charset="-120"/>
              </a:rPr>
              <a:t>NodeMCU Control</a:t>
            </a:r>
            <a:endParaRPr lang="en-US" sz="2200" dirty="0"/>
          </a:p>
        </p:txBody>
      </p:sp>
      <p:sp>
        <p:nvSpPr>
          <p:cNvPr id="8" name="Text 6"/>
          <p:cNvSpPr/>
          <p:nvPr/>
        </p:nvSpPr>
        <p:spPr>
          <a:xfrm>
            <a:off x="9872067" y="4924068"/>
            <a:ext cx="3978116" cy="1088708"/>
          </a:xfrm>
          <a:prstGeom prst="rect">
            <a:avLst/>
          </a:prstGeom>
          <a:noFill/>
          <a:ln/>
        </p:spPr>
        <p:txBody>
          <a:bodyPr wrap="square" lIns="0" tIns="0" rIns="0" bIns="0" rtlCol="0" anchor="t"/>
          <a:lstStyle/>
          <a:p>
            <a:pPr marL="0" indent="0">
              <a:lnSpc>
                <a:spcPts val="2850"/>
              </a:lnSpc>
              <a:buNone/>
            </a:pPr>
            <a:r>
              <a:rPr lang="en-US" sz="1750" dirty="0">
                <a:solidFill>
                  <a:srgbClr val="D7E5D8"/>
                </a:solidFill>
                <a:latin typeface="Syne" pitchFamily="34" charset="0"/>
                <a:ea typeface="Syne" pitchFamily="34" charset="-122"/>
                <a:cs typeface="Syne" pitchFamily="34" charset="-120"/>
              </a:rPr>
              <a:t>The relay is connected to the NodeMCU, which sends signals to activate or deactivate the pump.</a:t>
            </a:r>
            <a:endParaRPr lang="en-US" sz="1750" dirty="0"/>
          </a:p>
        </p:txBody>
      </p:sp>
      <p:sp>
        <p:nvSpPr>
          <p:cNvPr id="9" name="Rectangle 8">
            <a:extLst>
              <a:ext uri="{FF2B5EF4-FFF2-40B4-BE49-F238E27FC236}">
                <a16:creationId xmlns:a16="http://schemas.microsoft.com/office/drawing/2014/main" id="{C44CA790-F41C-C0AC-7652-AE25EC77F49B}"/>
              </a:ext>
            </a:extLst>
          </p:cNvPr>
          <p:cNvSpPr/>
          <p:nvPr/>
        </p:nvSpPr>
        <p:spPr>
          <a:xfrm>
            <a:off x="12555415" y="7455877"/>
            <a:ext cx="1934308" cy="650631"/>
          </a:xfrm>
          <a:prstGeom prst="rect">
            <a:avLst/>
          </a:prstGeom>
          <a:solidFill>
            <a:srgbClr val="111A21"/>
          </a:solidFill>
          <a:ln>
            <a:solidFill>
              <a:srgbClr val="111A2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 0" descr="preencoded.png">
            <a:extLst>
              <a:ext uri="{FF2B5EF4-FFF2-40B4-BE49-F238E27FC236}">
                <a16:creationId xmlns:a16="http://schemas.microsoft.com/office/drawing/2014/main" id="{50E64370-EEFC-1EA8-03CA-A74876AD1D84}"/>
              </a:ext>
            </a:extLst>
          </p:cNvPr>
          <p:cNvPicPr>
            <a:picLocks noChangeAspect="1"/>
          </p:cNvPicPr>
          <p:nvPr/>
        </p:nvPicPr>
        <p:blipFill>
          <a:blip r:embed="rId3"/>
          <a:stretch>
            <a:fillRect/>
          </a:stretch>
        </p:blipFill>
        <p:spPr>
          <a:xfrm>
            <a:off x="0" y="0"/>
            <a:ext cx="14630400" cy="2262188"/>
          </a:xfrm>
          <a:prstGeom prst="rect">
            <a:avLst/>
          </a:prstGeom>
        </p:spPr>
      </p:pic>
      <p:pic>
        <p:nvPicPr>
          <p:cNvPr id="11" name="Picture 4" descr="5V Single Channel RELAY Module">
            <a:extLst>
              <a:ext uri="{FF2B5EF4-FFF2-40B4-BE49-F238E27FC236}">
                <a16:creationId xmlns:a16="http://schemas.microsoft.com/office/drawing/2014/main" id="{4A58EDB2-D8C6-DE96-AF6C-0FEAD2C1D3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6289" y="162679"/>
            <a:ext cx="1877822" cy="18778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262188"/>
          </a:xfrm>
          <a:prstGeom prst="rect">
            <a:avLst/>
          </a:prstGeom>
        </p:spPr>
      </p:pic>
      <p:sp>
        <p:nvSpPr>
          <p:cNvPr id="4" name="Text 0"/>
          <p:cNvSpPr/>
          <p:nvPr/>
        </p:nvSpPr>
        <p:spPr>
          <a:xfrm>
            <a:off x="633412" y="2759869"/>
            <a:ext cx="13363575" cy="1131094"/>
          </a:xfrm>
          <a:prstGeom prst="rect">
            <a:avLst/>
          </a:prstGeom>
          <a:noFill/>
          <a:ln/>
        </p:spPr>
        <p:txBody>
          <a:bodyPr wrap="square" lIns="0" tIns="0" rIns="0" bIns="0" rtlCol="0" anchor="t"/>
          <a:lstStyle/>
          <a:p>
            <a:pPr marL="0" indent="0">
              <a:lnSpc>
                <a:spcPts val="4450"/>
              </a:lnSpc>
              <a:buNone/>
            </a:pPr>
            <a:r>
              <a:rPr lang="en-US" sz="3550" b="1" dirty="0">
                <a:solidFill>
                  <a:srgbClr val="F0F4F1"/>
                </a:solidFill>
                <a:latin typeface="Syne" pitchFamily="34" charset="0"/>
                <a:ea typeface="Syne" pitchFamily="34" charset="-122"/>
                <a:cs typeface="Syne" pitchFamily="34" charset="-120"/>
              </a:rPr>
              <a:t>Soil Moisture Sensor: Monitoring Soil Conditions</a:t>
            </a:r>
            <a:endParaRPr lang="en-US" sz="3550" dirty="0"/>
          </a:p>
        </p:txBody>
      </p:sp>
      <p:sp>
        <p:nvSpPr>
          <p:cNvPr id="5" name="Shape 1"/>
          <p:cNvSpPr/>
          <p:nvPr/>
        </p:nvSpPr>
        <p:spPr>
          <a:xfrm>
            <a:off x="633412" y="5947291"/>
            <a:ext cx="13363575" cy="22860"/>
          </a:xfrm>
          <a:prstGeom prst="roundRect">
            <a:avLst>
              <a:gd name="adj" fmla="val 332505"/>
            </a:avLst>
          </a:prstGeom>
          <a:solidFill>
            <a:srgbClr val="6D9121"/>
          </a:solidFill>
          <a:ln/>
        </p:spPr>
      </p:sp>
      <p:sp>
        <p:nvSpPr>
          <p:cNvPr id="6" name="Shape 2"/>
          <p:cNvSpPr/>
          <p:nvPr/>
        </p:nvSpPr>
        <p:spPr>
          <a:xfrm>
            <a:off x="3917633" y="5313878"/>
            <a:ext cx="22860" cy="633413"/>
          </a:xfrm>
          <a:prstGeom prst="roundRect">
            <a:avLst>
              <a:gd name="adj" fmla="val 332505"/>
            </a:avLst>
          </a:prstGeom>
          <a:solidFill>
            <a:srgbClr val="6D9121"/>
          </a:solidFill>
          <a:ln/>
        </p:spPr>
      </p:sp>
      <p:sp>
        <p:nvSpPr>
          <p:cNvPr id="7" name="Shape 3"/>
          <p:cNvSpPr/>
          <p:nvPr/>
        </p:nvSpPr>
        <p:spPr>
          <a:xfrm>
            <a:off x="3725466" y="5743694"/>
            <a:ext cx="407194" cy="407194"/>
          </a:xfrm>
          <a:prstGeom prst="roundRect">
            <a:avLst>
              <a:gd name="adj" fmla="val 18667"/>
            </a:avLst>
          </a:prstGeom>
          <a:solidFill>
            <a:srgbClr val="547808"/>
          </a:solidFill>
          <a:ln w="7620">
            <a:solidFill>
              <a:srgbClr val="6D9121"/>
            </a:solidFill>
            <a:prstDash val="solid"/>
          </a:ln>
        </p:spPr>
      </p:sp>
      <p:sp>
        <p:nvSpPr>
          <p:cNvPr id="8" name="Text 4"/>
          <p:cNvSpPr/>
          <p:nvPr/>
        </p:nvSpPr>
        <p:spPr>
          <a:xfrm>
            <a:off x="3857268" y="5811560"/>
            <a:ext cx="143589" cy="271463"/>
          </a:xfrm>
          <a:prstGeom prst="rect">
            <a:avLst/>
          </a:prstGeom>
          <a:noFill/>
          <a:ln/>
        </p:spPr>
        <p:txBody>
          <a:bodyPr wrap="none" lIns="0" tIns="0" rIns="0" bIns="0" rtlCol="0" anchor="t"/>
          <a:lstStyle/>
          <a:p>
            <a:pPr marL="0" indent="0" algn="ctr">
              <a:lnSpc>
                <a:spcPts val="2100"/>
              </a:lnSpc>
              <a:buNone/>
            </a:pPr>
            <a:r>
              <a:rPr lang="en-US" sz="2100" b="1" dirty="0">
                <a:solidFill>
                  <a:srgbClr val="FFFFFF"/>
                </a:solidFill>
                <a:latin typeface="Syne" pitchFamily="34" charset="0"/>
                <a:ea typeface="Syne" pitchFamily="34" charset="-122"/>
                <a:cs typeface="Syne" pitchFamily="34" charset="-120"/>
              </a:rPr>
              <a:t>1</a:t>
            </a:r>
            <a:endParaRPr lang="en-US" sz="2100" dirty="0"/>
          </a:p>
        </p:txBody>
      </p:sp>
      <p:sp>
        <p:nvSpPr>
          <p:cNvPr id="9" name="Text 5"/>
          <p:cNvSpPr/>
          <p:nvPr/>
        </p:nvSpPr>
        <p:spPr>
          <a:xfrm>
            <a:off x="2797969" y="4162425"/>
            <a:ext cx="2262188" cy="282773"/>
          </a:xfrm>
          <a:prstGeom prst="rect">
            <a:avLst/>
          </a:prstGeom>
          <a:noFill/>
          <a:ln/>
        </p:spPr>
        <p:txBody>
          <a:bodyPr wrap="none" lIns="0" tIns="0" rIns="0" bIns="0" rtlCol="0" anchor="t"/>
          <a:lstStyle/>
          <a:p>
            <a:pPr marL="0" indent="0" algn="ctr">
              <a:lnSpc>
                <a:spcPts val="2200"/>
              </a:lnSpc>
              <a:buNone/>
            </a:pPr>
            <a:r>
              <a:rPr lang="en-US" sz="1750" b="1" dirty="0">
                <a:solidFill>
                  <a:srgbClr val="D7E5D8"/>
                </a:solidFill>
                <a:latin typeface="Syne" pitchFamily="34" charset="0"/>
                <a:ea typeface="Syne" pitchFamily="34" charset="-122"/>
                <a:cs typeface="Syne" pitchFamily="34" charset="-120"/>
              </a:rPr>
              <a:t>Sensor Type</a:t>
            </a:r>
            <a:endParaRPr lang="en-US" sz="1750" dirty="0"/>
          </a:p>
        </p:txBody>
      </p:sp>
      <p:sp>
        <p:nvSpPr>
          <p:cNvPr id="10" name="Text 6"/>
          <p:cNvSpPr/>
          <p:nvPr/>
        </p:nvSpPr>
        <p:spPr>
          <a:xfrm>
            <a:off x="814388" y="4553783"/>
            <a:ext cx="6229350" cy="579120"/>
          </a:xfrm>
          <a:prstGeom prst="rect">
            <a:avLst/>
          </a:prstGeom>
          <a:noFill/>
          <a:ln/>
        </p:spPr>
        <p:txBody>
          <a:bodyPr wrap="square" lIns="0" tIns="0" rIns="0" bIns="0" rtlCol="0" anchor="t"/>
          <a:lstStyle/>
          <a:p>
            <a:pPr marL="0" indent="0" algn="ctr">
              <a:lnSpc>
                <a:spcPts val="2250"/>
              </a:lnSpc>
              <a:buNone/>
            </a:pPr>
            <a:r>
              <a:rPr lang="en-US" sz="1400" dirty="0">
                <a:solidFill>
                  <a:srgbClr val="D7E5D8"/>
                </a:solidFill>
                <a:latin typeface="Syne" pitchFamily="34" charset="0"/>
                <a:ea typeface="Syne" pitchFamily="34" charset="-122"/>
                <a:cs typeface="Syne" pitchFamily="34" charset="-120"/>
              </a:rPr>
              <a:t>Analog and digital soil moisture sensors are available, each offering different levels of precision and sensitivity.</a:t>
            </a:r>
            <a:endParaRPr lang="en-US" sz="1400" dirty="0"/>
          </a:p>
        </p:txBody>
      </p:sp>
      <p:sp>
        <p:nvSpPr>
          <p:cNvPr id="11" name="Shape 7"/>
          <p:cNvSpPr/>
          <p:nvPr/>
        </p:nvSpPr>
        <p:spPr>
          <a:xfrm>
            <a:off x="7303770" y="5947291"/>
            <a:ext cx="22860" cy="633413"/>
          </a:xfrm>
          <a:prstGeom prst="roundRect">
            <a:avLst>
              <a:gd name="adj" fmla="val 332505"/>
            </a:avLst>
          </a:prstGeom>
          <a:solidFill>
            <a:srgbClr val="6D9121"/>
          </a:solidFill>
          <a:ln/>
        </p:spPr>
      </p:sp>
      <p:sp>
        <p:nvSpPr>
          <p:cNvPr id="12" name="Shape 8"/>
          <p:cNvSpPr/>
          <p:nvPr/>
        </p:nvSpPr>
        <p:spPr>
          <a:xfrm>
            <a:off x="7111603" y="5743694"/>
            <a:ext cx="407194" cy="407194"/>
          </a:xfrm>
          <a:prstGeom prst="roundRect">
            <a:avLst>
              <a:gd name="adj" fmla="val 18667"/>
            </a:avLst>
          </a:prstGeom>
          <a:solidFill>
            <a:srgbClr val="547808"/>
          </a:solidFill>
          <a:ln w="7620">
            <a:solidFill>
              <a:srgbClr val="6D9121"/>
            </a:solidFill>
            <a:prstDash val="solid"/>
          </a:ln>
        </p:spPr>
      </p:sp>
      <p:sp>
        <p:nvSpPr>
          <p:cNvPr id="13" name="Text 9"/>
          <p:cNvSpPr/>
          <p:nvPr/>
        </p:nvSpPr>
        <p:spPr>
          <a:xfrm>
            <a:off x="7179112" y="5811560"/>
            <a:ext cx="272177" cy="271463"/>
          </a:xfrm>
          <a:prstGeom prst="rect">
            <a:avLst/>
          </a:prstGeom>
          <a:noFill/>
          <a:ln/>
        </p:spPr>
        <p:txBody>
          <a:bodyPr wrap="none" lIns="0" tIns="0" rIns="0" bIns="0" rtlCol="0" anchor="t"/>
          <a:lstStyle/>
          <a:p>
            <a:pPr marL="0" indent="0" algn="ctr">
              <a:lnSpc>
                <a:spcPts val="2100"/>
              </a:lnSpc>
              <a:buNone/>
            </a:pPr>
            <a:r>
              <a:rPr lang="en-US" sz="2100" b="1" dirty="0">
                <a:solidFill>
                  <a:srgbClr val="FFFFFF"/>
                </a:solidFill>
                <a:latin typeface="Syne" pitchFamily="34" charset="0"/>
                <a:ea typeface="Syne" pitchFamily="34" charset="-122"/>
                <a:cs typeface="Syne" pitchFamily="34" charset="-120"/>
              </a:rPr>
              <a:t>2</a:t>
            </a:r>
            <a:endParaRPr lang="en-US" sz="2100" dirty="0"/>
          </a:p>
        </p:txBody>
      </p:sp>
      <p:sp>
        <p:nvSpPr>
          <p:cNvPr id="14" name="Text 10"/>
          <p:cNvSpPr/>
          <p:nvPr/>
        </p:nvSpPr>
        <p:spPr>
          <a:xfrm>
            <a:off x="5659993" y="6761678"/>
            <a:ext cx="3310414" cy="282773"/>
          </a:xfrm>
          <a:prstGeom prst="rect">
            <a:avLst/>
          </a:prstGeom>
          <a:noFill/>
          <a:ln/>
        </p:spPr>
        <p:txBody>
          <a:bodyPr wrap="none" lIns="0" tIns="0" rIns="0" bIns="0" rtlCol="0" anchor="t"/>
          <a:lstStyle/>
          <a:p>
            <a:pPr marL="0" indent="0" algn="ctr">
              <a:lnSpc>
                <a:spcPts val="2200"/>
              </a:lnSpc>
              <a:buNone/>
            </a:pPr>
            <a:r>
              <a:rPr lang="en-US" sz="1750" b="1" dirty="0">
                <a:solidFill>
                  <a:srgbClr val="D7E5D8"/>
                </a:solidFill>
                <a:latin typeface="Syne" pitchFamily="34" charset="0"/>
                <a:ea typeface="Syne" pitchFamily="34" charset="-122"/>
                <a:cs typeface="Syne" pitchFamily="34" charset="-120"/>
              </a:rPr>
              <a:t>Sensor Placement</a:t>
            </a:r>
            <a:endParaRPr lang="en-US" sz="1750" dirty="0"/>
          </a:p>
        </p:txBody>
      </p:sp>
      <p:sp>
        <p:nvSpPr>
          <p:cNvPr id="15" name="Text 11"/>
          <p:cNvSpPr/>
          <p:nvPr/>
        </p:nvSpPr>
        <p:spPr>
          <a:xfrm>
            <a:off x="4200525" y="7153037"/>
            <a:ext cx="6229350" cy="579120"/>
          </a:xfrm>
          <a:prstGeom prst="rect">
            <a:avLst/>
          </a:prstGeom>
          <a:noFill/>
          <a:ln/>
        </p:spPr>
        <p:txBody>
          <a:bodyPr wrap="square" lIns="0" tIns="0" rIns="0" bIns="0" rtlCol="0" anchor="t"/>
          <a:lstStyle/>
          <a:p>
            <a:pPr marL="0" indent="0" algn="ctr">
              <a:lnSpc>
                <a:spcPts val="2250"/>
              </a:lnSpc>
              <a:buNone/>
            </a:pPr>
            <a:r>
              <a:rPr lang="en-US" sz="1400" dirty="0">
                <a:solidFill>
                  <a:srgbClr val="D7E5D8"/>
                </a:solidFill>
                <a:latin typeface="Syne" pitchFamily="34" charset="0"/>
                <a:ea typeface="Syne" pitchFamily="34" charset="-122"/>
                <a:cs typeface="Syne" pitchFamily="34" charset="-120"/>
              </a:rPr>
              <a:t>The sensor is placed in the soil to measure its moisture content, providing real-time data to the NodeMCU.</a:t>
            </a:r>
            <a:endParaRPr lang="en-US" sz="1400" dirty="0"/>
          </a:p>
        </p:txBody>
      </p:sp>
      <p:sp>
        <p:nvSpPr>
          <p:cNvPr id="16" name="Shape 12"/>
          <p:cNvSpPr/>
          <p:nvPr/>
        </p:nvSpPr>
        <p:spPr>
          <a:xfrm>
            <a:off x="10689908" y="5313878"/>
            <a:ext cx="22860" cy="633413"/>
          </a:xfrm>
          <a:prstGeom prst="roundRect">
            <a:avLst>
              <a:gd name="adj" fmla="val 332505"/>
            </a:avLst>
          </a:prstGeom>
          <a:solidFill>
            <a:srgbClr val="6D9121"/>
          </a:solidFill>
          <a:ln/>
        </p:spPr>
      </p:sp>
      <p:sp>
        <p:nvSpPr>
          <p:cNvPr id="17" name="Shape 13"/>
          <p:cNvSpPr/>
          <p:nvPr/>
        </p:nvSpPr>
        <p:spPr>
          <a:xfrm>
            <a:off x="10497741" y="5743694"/>
            <a:ext cx="407194" cy="407194"/>
          </a:xfrm>
          <a:prstGeom prst="roundRect">
            <a:avLst>
              <a:gd name="adj" fmla="val 18667"/>
            </a:avLst>
          </a:prstGeom>
          <a:solidFill>
            <a:srgbClr val="547808"/>
          </a:solidFill>
          <a:ln w="7620">
            <a:solidFill>
              <a:srgbClr val="6D9121"/>
            </a:solidFill>
            <a:prstDash val="solid"/>
          </a:ln>
        </p:spPr>
      </p:sp>
      <p:sp>
        <p:nvSpPr>
          <p:cNvPr id="18" name="Text 14"/>
          <p:cNvSpPr/>
          <p:nvPr/>
        </p:nvSpPr>
        <p:spPr>
          <a:xfrm>
            <a:off x="10558105" y="5811560"/>
            <a:ext cx="286345" cy="271463"/>
          </a:xfrm>
          <a:prstGeom prst="rect">
            <a:avLst/>
          </a:prstGeom>
          <a:noFill/>
          <a:ln/>
        </p:spPr>
        <p:txBody>
          <a:bodyPr wrap="none" lIns="0" tIns="0" rIns="0" bIns="0" rtlCol="0" anchor="t"/>
          <a:lstStyle/>
          <a:p>
            <a:pPr marL="0" indent="0" algn="ctr">
              <a:lnSpc>
                <a:spcPts val="2100"/>
              </a:lnSpc>
              <a:buNone/>
            </a:pPr>
            <a:r>
              <a:rPr lang="en-US" sz="2100" b="1" dirty="0">
                <a:solidFill>
                  <a:srgbClr val="FFFFFF"/>
                </a:solidFill>
                <a:latin typeface="Syne" pitchFamily="34" charset="0"/>
                <a:ea typeface="Syne" pitchFamily="34" charset="-122"/>
                <a:cs typeface="Syne" pitchFamily="34" charset="-120"/>
              </a:rPr>
              <a:t>3</a:t>
            </a:r>
            <a:endParaRPr lang="en-US" sz="2100" dirty="0"/>
          </a:p>
        </p:txBody>
      </p:sp>
      <p:sp>
        <p:nvSpPr>
          <p:cNvPr id="19" name="Text 15"/>
          <p:cNvSpPr/>
          <p:nvPr/>
        </p:nvSpPr>
        <p:spPr>
          <a:xfrm>
            <a:off x="9008745" y="4162425"/>
            <a:ext cx="3385185" cy="282773"/>
          </a:xfrm>
          <a:prstGeom prst="rect">
            <a:avLst/>
          </a:prstGeom>
          <a:noFill/>
          <a:ln/>
        </p:spPr>
        <p:txBody>
          <a:bodyPr wrap="none" lIns="0" tIns="0" rIns="0" bIns="0" rtlCol="0" anchor="t"/>
          <a:lstStyle/>
          <a:p>
            <a:pPr marL="0" indent="0" algn="ctr">
              <a:lnSpc>
                <a:spcPts val="2200"/>
              </a:lnSpc>
              <a:buNone/>
            </a:pPr>
            <a:r>
              <a:rPr lang="en-US" sz="1750" b="1" dirty="0">
                <a:solidFill>
                  <a:srgbClr val="D7E5D8"/>
                </a:solidFill>
                <a:latin typeface="Syne" pitchFamily="34" charset="0"/>
                <a:ea typeface="Syne" pitchFamily="34" charset="-122"/>
                <a:cs typeface="Syne" pitchFamily="34" charset="-120"/>
              </a:rPr>
              <a:t>Data Transmission</a:t>
            </a:r>
            <a:endParaRPr lang="en-US" sz="1750" dirty="0"/>
          </a:p>
        </p:txBody>
      </p:sp>
      <p:sp>
        <p:nvSpPr>
          <p:cNvPr id="20" name="Text 16"/>
          <p:cNvSpPr/>
          <p:nvPr/>
        </p:nvSpPr>
        <p:spPr>
          <a:xfrm>
            <a:off x="7293412" y="4553783"/>
            <a:ext cx="6522601" cy="579120"/>
          </a:xfrm>
          <a:prstGeom prst="rect">
            <a:avLst/>
          </a:prstGeom>
          <a:noFill/>
          <a:ln/>
        </p:spPr>
        <p:txBody>
          <a:bodyPr wrap="square" lIns="0" tIns="0" rIns="0" bIns="0" rtlCol="0" anchor="t"/>
          <a:lstStyle/>
          <a:p>
            <a:pPr marL="0" indent="0" algn="ctr">
              <a:lnSpc>
                <a:spcPts val="2250"/>
              </a:lnSpc>
              <a:buNone/>
            </a:pPr>
            <a:r>
              <a:rPr lang="en-US" sz="1400" dirty="0">
                <a:solidFill>
                  <a:srgbClr val="D7E5D8"/>
                </a:solidFill>
                <a:latin typeface="Syne" pitchFamily="34" charset="0"/>
                <a:ea typeface="Syne" pitchFamily="34" charset="-122"/>
                <a:cs typeface="Syne" pitchFamily="34" charset="-120"/>
              </a:rPr>
              <a:t>The sensor sends data to the NodeMCU, which interprets the readings and  uploads it to IoT sever which then can be accessed through  Mobile or Web.</a:t>
            </a:r>
            <a:endParaRPr lang="en-US" sz="1400" dirty="0"/>
          </a:p>
        </p:txBody>
      </p:sp>
      <p:sp>
        <p:nvSpPr>
          <p:cNvPr id="21" name="Rectangle 20">
            <a:extLst>
              <a:ext uri="{FF2B5EF4-FFF2-40B4-BE49-F238E27FC236}">
                <a16:creationId xmlns:a16="http://schemas.microsoft.com/office/drawing/2014/main" id="{992FACEE-F74A-4116-E4AF-6CE6FDE97C04}"/>
              </a:ext>
            </a:extLst>
          </p:cNvPr>
          <p:cNvSpPr/>
          <p:nvPr/>
        </p:nvSpPr>
        <p:spPr>
          <a:xfrm>
            <a:off x="12555415" y="7455877"/>
            <a:ext cx="1934308" cy="650631"/>
          </a:xfrm>
          <a:prstGeom prst="rect">
            <a:avLst/>
          </a:prstGeom>
          <a:solidFill>
            <a:srgbClr val="111A21"/>
          </a:solidFill>
          <a:ln>
            <a:solidFill>
              <a:srgbClr val="111A2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8" descr="YL-69 Soil Moisture Detection Sensor Module">
            <a:extLst>
              <a:ext uri="{FF2B5EF4-FFF2-40B4-BE49-F238E27FC236}">
                <a16:creationId xmlns:a16="http://schemas.microsoft.com/office/drawing/2014/main" id="{EAC1EEEA-2546-FAB7-C47C-A167C86A1A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4787" y="220681"/>
            <a:ext cx="1820826" cy="18208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250865" y="2285048"/>
            <a:ext cx="4984552" cy="3659505"/>
          </a:xfrm>
          <a:prstGeom prst="rect">
            <a:avLst/>
          </a:prstGeom>
        </p:spPr>
      </p:pic>
      <p:sp>
        <p:nvSpPr>
          <p:cNvPr id="4" name="Text 0"/>
          <p:cNvSpPr/>
          <p:nvPr/>
        </p:nvSpPr>
        <p:spPr>
          <a:xfrm>
            <a:off x="6188988" y="584597"/>
            <a:ext cx="7738824" cy="2508885"/>
          </a:xfrm>
          <a:prstGeom prst="rect">
            <a:avLst/>
          </a:prstGeom>
          <a:noFill/>
          <a:ln/>
        </p:spPr>
        <p:txBody>
          <a:bodyPr wrap="square" lIns="0" tIns="0" rIns="0" bIns="0" rtlCol="0" anchor="t"/>
          <a:lstStyle/>
          <a:p>
            <a:pPr marL="0" indent="0">
              <a:lnSpc>
                <a:spcPts val="4900"/>
              </a:lnSpc>
              <a:buNone/>
            </a:pPr>
            <a:r>
              <a:rPr lang="en-US" sz="3950" b="1" dirty="0">
                <a:solidFill>
                  <a:srgbClr val="F0F4F1"/>
                </a:solidFill>
                <a:latin typeface="Syne" pitchFamily="34" charset="0"/>
                <a:ea typeface="Syne" pitchFamily="34" charset="-122"/>
                <a:cs typeface="Syne" pitchFamily="34" charset="-120"/>
              </a:rPr>
              <a:t>Integration of Components: Automated Irrigation System</a:t>
            </a:r>
            <a:endParaRPr lang="en-US" sz="3950" dirty="0"/>
          </a:p>
        </p:txBody>
      </p:sp>
      <p:sp>
        <p:nvSpPr>
          <p:cNvPr id="5" name="Shape 1"/>
          <p:cNvSpPr/>
          <p:nvPr/>
        </p:nvSpPr>
        <p:spPr>
          <a:xfrm>
            <a:off x="6188988" y="3394591"/>
            <a:ext cx="7738824" cy="4250293"/>
          </a:xfrm>
          <a:prstGeom prst="roundRect">
            <a:avLst>
              <a:gd name="adj" fmla="val 1984"/>
            </a:avLst>
          </a:prstGeom>
          <a:noFill/>
          <a:ln w="7620">
            <a:solidFill>
              <a:srgbClr val="FFFFFF">
                <a:alpha val="24000"/>
              </a:srgbClr>
            </a:solidFill>
            <a:prstDash val="solid"/>
          </a:ln>
        </p:spPr>
      </p:sp>
      <p:sp>
        <p:nvSpPr>
          <p:cNvPr id="6" name="Shape 2"/>
          <p:cNvSpPr/>
          <p:nvPr/>
        </p:nvSpPr>
        <p:spPr>
          <a:xfrm>
            <a:off x="6196608" y="3402211"/>
            <a:ext cx="7723584" cy="898208"/>
          </a:xfrm>
          <a:prstGeom prst="rect">
            <a:avLst/>
          </a:prstGeom>
          <a:solidFill>
            <a:srgbClr val="FFFFFF">
              <a:alpha val="4000"/>
            </a:srgbClr>
          </a:solidFill>
          <a:ln/>
        </p:spPr>
      </p:sp>
      <p:sp>
        <p:nvSpPr>
          <p:cNvPr id="7" name="Text 3"/>
          <p:cNvSpPr/>
          <p:nvPr/>
        </p:nvSpPr>
        <p:spPr>
          <a:xfrm>
            <a:off x="6397347" y="3530203"/>
            <a:ext cx="3456503" cy="321112"/>
          </a:xfrm>
          <a:prstGeom prst="rect">
            <a:avLst/>
          </a:prstGeom>
          <a:noFill/>
          <a:ln/>
        </p:spPr>
        <p:txBody>
          <a:bodyPr wrap="none" lIns="0" tIns="0" rIns="0" bIns="0" rtlCol="0" anchor="t"/>
          <a:lstStyle/>
          <a:p>
            <a:pPr marL="0" indent="0">
              <a:lnSpc>
                <a:spcPts val="2500"/>
              </a:lnSpc>
              <a:buNone/>
            </a:pPr>
            <a:r>
              <a:rPr lang="en-US" sz="1550" dirty="0">
                <a:solidFill>
                  <a:srgbClr val="D7E5D8"/>
                </a:solidFill>
                <a:latin typeface="Syne" pitchFamily="34" charset="0"/>
                <a:ea typeface="Syne" pitchFamily="34" charset="-122"/>
                <a:cs typeface="Syne" pitchFamily="34" charset="-120"/>
              </a:rPr>
              <a:t>NodeMCU</a:t>
            </a:r>
            <a:endParaRPr lang="en-US" sz="1550" dirty="0"/>
          </a:p>
        </p:txBody>
      </p:sp>
      <p:sp>
        <p:nvSpPr>
          <p:cNvPr id="8" name="Text 4"/>
          <p:cNvSpPr/>
          <p:nvPr/>
        </p:nvSpPr>
        <p:spPr>
          <a:xfrm>
            <a:off x="10262949" y="3530203"/>
            <a:ext cx="3456503" cy="642223"/>
          </a:xfrm>
          <a:prstGeom prst="rect">
            <a:avLst/>
          </a:prstGeom>
          <a:noFill/>
          <a:ln/>
        </p:spPr>
        <p:txBody>
          <a:bodyPr wrap="square" lIns="0" tIns="0" rIns="0" bIns="0" rtlCol="0" anchor="t"/>
          <a:lstStyle/>
          <a:p>
            <a:pPr marL="0" indent="0">
              <a:lnSpc>
                <a:spcPts val="2500"/>
              </a:lnSpc>
              <a:buNone/>
            </a:pPr>
            <a:r>
              <a:rPr lang="en-US" sz="1550" dirty="0">
                <a:solidFill>
                  <a:srgbClr val="D7E5D8"/>
                </a:solidFill>
                <a:latin typeface="Syne" pitchFamily="34" charset="0"/>
                <a:ea typeface="Syne" pitchFamily="34" charset="-122"/>
                <a:cs typeface="Syne" pitchFamily="34" charset="-120"/>
              </a:rPr>
              <a:t>Processes data from the soil moisture sensor and controls the relay.</a:t>
            </a:r>
            <a:endParaRPr lang="en-US" sz="1550" dirty="0"/>
          </a:p>
        </p:txBody>
      </p:sp>
      <p:sp>
        <p:nvSpPr>
          <p:cNvPr id="9" name="Shape 5"/>
          <p:cNvSpPr/>
          <p:nvPr/>
        </p:nvSpPr>
        <p:spPr>
          <a:xfrm>
            <a:off x="6196608" y="4300418"/>
            <a:ext cx="7723584" cy="1219319"/>
          </a:xfrm>
          <a:prstGeom prst="rect">
            <a:avLst/>
          </a:prstGeom>
          <a:solidFill>
            <a:srgbClr val="000000">
              <a:alpha val="4000"/>
            </a:srgbClr>
          </a:solidFill>
          <a:ln/>
        </p:spPr>
      </p:sp>
      <p:sp>
        <p:nvSpPr>
          <p:cNvPr id="10" name="Text 6"/>
          <p:cNvSpPr/>
          <p:nvPr/>
        </p:nvSpPr>
        <p:spPr>
          <a:xfrm>
            <a:off x="6397347" y="4428411"/>
            <a:ext cx="3456503" cy="321112"/>
          </a:xfrm>
          <a:prstGeom prst="rect">
            <a:avLst/>
          </a:prstGeom>
          <a:noFill/>
          <a:ln/>
        </p:spPr>
        <p:txBody>
          <a:bodyPr wrap="none" lIns="0" tIns="0" rIns="0" bIns="0" rtlCol="0" anchor="t"/>
          <a:lstStyle/>
          <a:p>
            <a:pPr marL="0" indent="0">
              <a:lnSpc>
                <a:spcPts val="2500"/>
              </a:lnSpc>
              <a:buNone/>
            </a:pPr>
            <a:r>
              <a:rPr lang="en-US" sz="1550" dirty="0">
                <a:solidFill>
                  <a:srgbClr val="D7E5D8"/>
                </a:solidFill>
                <a:latin typeface="Syne" pitchFamily="34" charset="0"/>
                <a:ea typeface="Syne" pitchFamily="34" charset="-122"/>
                <a:cs typeface="Syne" pitchFamily="34" charset="-120"/>
              </a:rPr>
              <a:t>Relay</a:t>
            </a:r>
            <a:endParaRPr lang="en-US" sz="1550" dirty="0"/>
          </a:p>
        </p:txBody>
      </p:sp>
      <p:sp>
        <p:nvSpPr>
          <p:cNvPr id="11" name="Text 7"/>
          <p:cNvSpPr/>
          <p:nvPr/>
        </p:nvSpPr>
        <p:spPr>
          <a:xfrm>
            <a:off x="10262949" y="4428411"/>
            <a:ext cx="3456503" cy="963335"/>
          </a:xfrm>
          <a:prstGeom prst="rect">
            <a:avLst/>
          </a:prstGeom>
          <a:noFill/>
          <a:ln/>
        </p:spPr>
        <p:txBody>
          <a:bodyPr wrap="square" lIns="0" tIns="0" rIns="0" bIns="0" rtlCol="0" anchor="t"/>
          <a:lstStyle/>
          <a:p>
            <a:pPr marL="0" indent="0">
              <a:lnSpc>
                <a:spcPts val="2500"/>
              </a:lnSpc>
              <a:buNone/>
            </a:pPr>
            <a:r>
              <a:rPr lang="en-US" sz="1550" dirty="0">
                <a:solidFill>
                  <a:srgbClr val="D7E5D8"/>
                </a:solidFill>
                <a:latin typeface="Syne" pitchFamily="34" charset="0"/>
                <a:ea typeface="Syne" pitchFamily="34" charset="-122"/>
                <a:cs typeface="Syne" pitchFamily="34" charset="-120"/>
              </a:rPr>
              <a:t>Activates or deactivates the water pump based on the NodeMCU's instructions.</a:t>
            </a:r>
            <a:endParaRPr lang="en-US" sz="1550" dirty="0"/>
          </a:p>
        </p:txBody>
      </p:sp>
      <p:sp>
        <p:nvSpPr>
          <p:cNvPr id="12" name="Shape 8"/>
          <p:cNvSpPr/>
          <p:nvPr/>
        </p:nvSpPr>
        <p:spPr>
          <a:xfrm>
            <a:off x="6196608" y="5519738"/>
            <a:ext cx="7723584" cy="898208"/>
          </a:xfrm>
          <a:prstGeom prst="rect">
            <a:avLst/>
          </a:prstGeom>
          <a:solidFill>
            <a:srgbClr val="FFFFFF">
              <a:alpha val="4000"/>
            </a:srgbClr>
          </a:solidFill>
          <a:ln/>
        </p:spPr>
      </p:sp>
      <p:sp>
        <p:nvSpPr>
          <p:cNvPr id="13" name="Text 9"/>
          <p:cNvSpPr/>
          <p:nvPr/>
        </p:nvSpPr>
        <p:spPr>
          <a:xfrm>
            <a:off x="6397347" y="5647730"/>
            <a:ext cx="3456503" cy="321112"/>
          </a:xfrm>
          <a:prstGeom prst="rect">
            <a:avLst/>
          </a:prstGeom>
          <a:noFill/>
          <a:ln/>
        </p:spPr>
        <p:txBody>
          <a:bodyPr wrap="none" lIns="0" tIns="0" rIns="0" bIns="0" rtlCol="0" anchor="t"/>
          <a:lstStyle/>
          <a:p>
            <a:pPr marL="0" indent="0">
              <a:lnSpc>
                <a:spcPts val="2500"/>
              </a:lnSpc>
              <a:buNone/>
            </a:pPr>
            <a:r>
              <a:rPr lang="en-US" sz="1550" dirty="0">
                <a:solidFill>
                  <a:srgbClr val="D7E5D8"/>
                </a:solidFill>
                <a:latin typeface="Syne" pitchFamily="34" charset="0"/>
                <a:ea typeface="Syne" pitchFamily="34" charset="-122"/>
                <a:cs typeface="Syne" pitchFamily="34" charset="-120"/>
              </a:rPr>
              <a:t>Water Pump</a:t>
            </a:r>
            <a:endParaRPr lang="en-US" sz="1550" dirty="0"/>
          </a:p>
        </p:txBody>
      </p:sp>
      <p:sp>
        <p:nvSpPr>
          <p:cNvPr id="14" name="Text 10"/>
          <p:cNvSpPr/>
          <p:nvPr/>
        </p:nvSpPr>
        <p:spPr>
          <a:xfrm>
            <a:off x="10262949" y="5647730"/>
            <a:ext cx="3456503" cy="642223"/>
          </a:xfrm>
          <a:prstGeom prst="rect">
            <a:avLst/>
          </a:prstGeom>
          <a:noFill/>
          <a:ln/>
        </p:spPr>
        <p:txBody>
          <a:bodyPr wrap="square" lIns="0" tIns="0" rIns="0" bIns="0" rtlCol="0" anchor="t"/>
          <a:lstStyle/>
          <a:p>
            <a:pPr marL="0" indent="0">
              <a:lnSpc>
                <a:spcPts val="2500"/>
              </a:lnSpc>
              <a:buNone/>
            </a:pPr>
            <a:r>
              <a:rPr lang="en-US" sz="1550" dirty="0">
                <a:solidFill>
                  <a:srgbClr val="D7E5D8"/>
                </a:solidFill>
                <a:latin typeface="Syne" pitchFamily="34" charset="0"/>
                <a:ea typeface="Syne" pitchFamily="34" charset="-122"/>
                <a:cs typeface="Syne" pitchFamily="34" charset="-120"/>
              </a:rPr>
              <a:t>Delivers water to the crops, optimizing water usage and reducing waste.</a:t>
            </a:r>
            <a:endParaRPr lang="en-US" sz="1550" dirty="0"/>
          </a:p>
        </p:txBody>
      </p:sp>
      <p:sp>
        <p:nvSpPr>
          <p:cNvPr id="15" name="Shape 11"/>
          <p:cNvSpPr/>
          <p:nvPr/>
        </p:nvSpPr>
        <p:spPr>
          <a:xfrm>
            <a:off x="6196608" y="6417945"/>
            <a:ext cx="7723584" cy="1219319"/>
          </a:xfrm>
          <a:prstGeom prst="rect">
            <a:avLst/>
          </a:prstGeom>
          <a:solidFill>
            <a:srgbClr val="000000">
              <a:alpha val="4000"/>
            </a:srgbClr>
          </a:solidFill>
          <a:ln/>
        </p:spPr>
      </p:sp>
      <p:sp>
        <p:nvSpPr>
          <p:cNvPr id="16" name="Text 12"/>
          <p:cNvSpPr/>
          <p:nvPr/>
        </p:nvSpPr>
        <p:spPr>
          <a:xfrm>
            <a:off x="6397347" y="6545937"/>
            <a:ext cx="3456503" cy="321112"/>
          </a:xfrm>
          <a:prstGeom prst="rect">
            <a:avLst/>
          </a:prstGeom>
          <a:noFill/>
          <a:ln/>
        </p:spPr>
        <p:txBody>
          <a:bodyPr wrap="none" lIns="0" tIns="0" rIns="0" bIns="0" rtlCol="0" anchor="t"/>
          <a:lstStyle/>
          <a:p>
            <a:pPr marL="0" indent="0">
              <a:lnSpc>
                <a:spcPts val="2500"/>
              </a:lnSpc>
              <a:buNone/>
            </a:pPr>
            <a:r>
              <a:rPr lang="en-US" sz="1550" dirty="0">
                <a:solidFill>
                  <a:srgbClr val="D7E5D8"/>
                </a:solidFill>
                <a:latin typeface="Syne" pitchFamily="34" charset="0"/>
                <a:ea typeface="Syne" pitchFamily="34" charset="-122"/>
                <a:cs typeface="Syne" pitchFamily="34" charset="-120"/>
              </a:rPr>
              <a:t>Soil Moisture Sensor</a:t>
            </a:r>
            <a:endParaRPr lang="en-US" sz="1550" dirty="0"/>
          </a:p>
        </p:txBody>
      </p:sp>
      <p:sp>
        <p:nvSpPr>
          <p:cNvPr id="17" name="Text 13"/>
          <p:cNvSpPr/>
          <p:nvPr/>
        </p:nvSpPr>
        <p:spPr>
          <a:xfrm>
            <a:off x="10262949" y="6545937"/>
            <a:ext cx="3456503" cy="963335"/>
          </a:xfrm>
          <a:prstGeom prst="rect">
            <a:avLst/>
          </a:prstGeom>
          <a:noFill/>
          <a:ln/>
        </p:spPr>
        <p:txBody>
          <a:bodyPr wrap="square" lIns="0" tIns="0" rIns="0" bIns="0" rtlCol="0" anchor="t"/>
          <a:lstStyle/>
          <a:p>
            <a:pPr marL="0" indent="0">
              <a:lnSpc>
                <a:spcPts val="2500"/>
              </a:lnSpc>
              <a:buNone/>
            </a:pPr>
            <a:r>
              <a:rPr lang="en-US" sz="1550" dirty="0">
                <a:solidFill>
                  <a:srgbClr val="D7E5D8"/>
                </a:solidFill>
                <a:latin typeface="Syne" pitchFamily="34" charset="0"/>
                <a:ea typeface="Syne" pitchFamily="34" charset="-122"/>
                <a:cs typeface="Syne" pitchFamily="34" charset="-120"/>
              </a:rPr>
              <a:t>Monitors the moisture content of the soil, providing real-time data to the NodeMCU.</a:t>
            </a:r>
            <a:endParaRPr lang="en-US" sz="1550" dirty="0"/>
          </a:p>
        </p:txBody>
      </p:sp>
      <p:sp>
        <p:nvSpPr>
          <p:cNvPr id="18" name="Rectangle 17">
            <a:extLst>
              <a:ext uri="{FF2B5EF4-FFF2-40B4-BE49-F238E27FC236}">
                <a16:creationId xmlns:a16="http://schemas.microsoft.com/office/drawing/2014/main" id="{35D7B95B-8D2B-B59D-D519-B738496B56E5}"/>
              </a:ext>
            </a:extLst>
          </p:cNvPr>
          <p:cNvSpPr/>
          <p:nvPr/>
        </p:nvSpPr>
        <p:spPr>
          <a:xfrm>
            <a:off x="12555415" y="7765254"/>
            <a:ext cx="1934308" cy="341253"/>
          </a:xfrm>
          <a:prstGeom prst="rect">
            <a:avLst/>
          </a:prstGeom>
          <a:solidFill>
            <a:srgbClr val="111A21"/>
          </a:solidFill>
          <a:ln>
            <a:solidFill>
              <a:srgbClr val="111A2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245745" y="2308265"/>
            <a:ext cx="4994910" cy="3613071"/>
          </a:xfrm>
          <a:prstGeom prst="rect">
            <a:avLst/>
          </a:prstGeom>
        </p:spPr>
      </p:pic>
      <p:sp>
        <p:nvSpPr>
          <p:cNvPr id="4" name="Text 0"/>
          <p:cNvSpPr/>
          <p:nvPr/>
        </p:nvSpPr>
        <p:spPr>
          <a:xfrm>
            <a:off x="6174224" y="542092"/>
            <a:ext cx="7768352" cy="1842373"/>
          </a:xfrm>
          <a:prstGeom prst="rect">
            <a:avLst/>
          </a:prstGeom>
          <a:noFill/>
          <a:ln/>
        </p:spPr>
        <p:txBody>
          <a:bodyPr wrap="square" lIns="0" tIns="0" rIns="0" bIns="0" rtlCol="0" anchor="t"/>
          <a:lstStyle/>
          <a:p>
            <a:pPr marL="0" indent="0">
              <a:lnSpc>
                <a:spcPts val="4800"/>
              </a:lnSpc>
              <a:buNone/>
            </a:pPr>
            <a:r>
              <a:rPr lang="en-US" sz="3850" b="1" dirty="0">
                <a:solidFill>
                  <a:srgbClr val="F0F4F1"/>
                </a:solidFill>
                <a:latin typeface="Syne" pitchFamily="34" charset="0"/>
                <a:ea typeface="Syne" pitchFamily="34" charset="-122"/>
                <a:cs typeface="Syne" pitchFamily="34" charset="-120"/>
              </a:rPr>
              <a:t>Conclusion and Benefits of "Farmers Aid"</a:t>
            </a:r>
            <a:endParaRPr lang="en-US" sz="3850" dirty="0"/>
          </a:p>
        </p:txBody>
      </p:sp>
      <p:pic>
        <p:nvPicPr>
          <p:cNvPr id="5" name="Image 2" descr="preencoded.png"/>
          <p:cNvPicPr>
            <a:picLocks noChangeAspect="1"/>
          </p:cNvPicPr>
          <p:nvPr/>
        </p:nvPicPr>
        <p:blipFill>
          <a:blip r:embed="rId5"/>
          <a:stretch>
            <a:fillRect/>
          </a:stretch>
        </p:blipFill>
        <p:spPr>
          <a:xfrm>
            <a:off x="6174224" y="2679263"/>
            <a:ext cx="491252" cy="491252"/>
          </a:xfrm>
          <a:prstGeom prst="rect">
            <a:avLst/>
          </a:prstGeom>
        </p:spPr>
      </p:pic>
      <p:sp>
        <p:nvSpPr>
          <p:cNvPr id="6" name="Text 1"/>
          <p:cNvSpPr/>
          <p:nvPr/>
        </p:nvSpPr>
        <p:spPr>
          <a:xfrm>
            <a:off x="6174224" y="3366968"/>
            <a:ext cx="3736777" cy="613886"/>
          </a:xfrm>
          <a:prstGeom prst="rect">
            <a:avLst/>
          </a:prstGeom>
          <a:noFill/>
          <a:ln/>
        </p:spPr>
        <p:txBody>
          <a:bodyPr wrap="square" lIns="0" tIns="0" rIns="0" bIns="0" rtlCol="0" anchor="t"/>
          <a:lstStyle/>
          <a:p>
            <a:pPr marL="0" indent="0" algn="l">
              <a:lnSpc>
                <a:spcPts val="2400"/>
              </a:lnSpc>
              <a:buNone/>
            </a:pPr>
            <a:r>
              <a:rPr lang="en-US" sz="1900" b="1" dirty="0">
                <a:solidFill>
                  <a:srgbClr val="D7E5D8"/>
                </a:solidFill>
                <a:latin typeface="Syne" pitchFamily="34" charset="0"/>
                <a:ea typeface="Syne" pitchFamily="34" charset="-122"/>
                <a:cs typeface="Syne" pitchFamily="34" charset="-120"/>
              </a:rPr>
              <a:t>Water Conservation</a:t>
            </a:r>
            <a:endParaRPr lang="en-US" sz="1900" dirty="0"/>
          </a:p>
        </p:txBody>
      </p:sp>
      <p:sp>
        <p:nvSpPr>
          <p:cNvPr id="7" name="Text 2"/>
          <p:cNvSpPr/>
          <p:nvPr/>
        </p:nvSpPr>
        <p:spPr>
          <a:xfrm>
            <a:off x="6174224" y="4098727"/>
            <a:ext cx="3736777" cy="628888"/>
          </a:xfrm>
          <a:prstGeom prst="rect">
            <a:avLst/>
          </a:prstGeom>
          <a:noFill/>
          <a:ln/>
        </p:spPr>
        <p:txBody>
          <a:bodyPr wrap="square" lIns="0" tIns="0" rIns="0" bIns="0" rtlCol="0" anchor="t"/>
          <a:lstStyle/>
          <a:p>
            <a:pPr marL="0" indent="0" algn="l">
              <a:lnSpc>
                <a:spcPts val="2450"/>
              </a:lnSpc>
              <a:buNone/>
            </a:pPr>
            <a:r>
              <a:rPr lang="en-US" sz="1500" dirty="0">
                <a:solidFill>
                  <a:srgbClr val="D7E5D8"/>
                </a:solidFill>
                <a:latin typeface="Syne" pitchFamily="34" charset="0"/>
                <a:ea typeface="Syne" pitchFamily="34" charset="-122"/>
                <a:cs typeface="Syne" pitchFamily="34" charset="-120"/>
              </a:rPr>
              <a:t>The automated system minimizes water usage, saving valuable resources.</a:t>
            </a:r>
            <a:endParaRPr lang="en-US" sz="1500" dirty="0"/>
          </a:p>
        </p:txBody>
      </p:sp>
      <p:pic>
        <p:nvPicPr>
          <p:cNvPr id="8" name="Image 3" descr="preencoded.png"/>
          <p:cNvPicPr>
            <a:picLocks noChangeAspect="1"/>
          </p:cNvPicPr>
          <p:nvPr/>
        </p:nvPicPr>
        <p:blipFill>
          <a:blip r:embed="rId6"/>
          <a:stretch>
            <a:fillRect/>
          </a:stretch>
        </p:blipFill>
        <p:spPr>
          <a:xfrm>
            <a:off x="10205799" y="2679263"/>
            <a:ext cx="491252" cy="491252"/>
          </a:xfrm>
          <a:prstGeom prst="rect">
            <a:avLst/>
          </a:prstGeom>
        </p:spPr>
      </p:pic>
      <p:sp>
        <p:nvSpPr>
          <p:cNvPr id="9" name="Text 3"/>
          <p:cNvSpPr/>
          <p:nvPr/>
        </p:nvSpPr>
        <p:spPr>
          <a:xfrm>
            <a:off x="10205799" y="3366968"/>
            <a:ext cx="3736777" cy="613886"/>
          </a:xfrm>
          <a:prstGeom prst="rect">
            <a:avLst/>
          </a:prstGeom>
          <a:noFill/>
          <a:ln/>
        </p:spPr>
        <p:txBody>
          <a:bodyPr wrap="square" lIns="0" tIns="0" rIns="0" bIns="0" rtlCol="0" anchor="t"/>
          <a:lstStyle/>
          <a:p>
            <a:pPr marL="0" indent="0" algn="l">
              <a:lnSpc>
                <a:spcPts val="2400"/>
              </a:lnSpc>
              <a:buNone/>
            </a:pPr>
            <a:r>
              <a:rPr lang="en-US" sz="1900" b="1" dirty="0">
                <a:solidFill>
                  <a:srgbClr val="D7E5D8"/>
                </a:solidFill>
                <a:latin typeface="Syne" pitchFamily="34" charset="0"/>
                <a:ea typeface="Syne" pitchFamily="34" charset="-122"/>
                <a:cs typeface="Syne" pitchFamily="34" charset="-120"/>
              </a:rPr>
              <a:t>Increased Productivity</a:t>
            </a:r>
            <a:endParaRPr lang="en-US" sz="1900" dirty="0"/>
          </a:p>
        </p:txBody>
      </p:sp>
      <p:sp>
        <p:nvSpPr>
          <p:cNvPr id="10" name="Text 4"/>
          <p:cNvSpPr/>
          <p:nvPr/>
        </p:nvSpPr>
        <p:spPr>
          <a:xfrm>
            <a:off x="10205799" y="4098727"/>
            <a:ext cx="3736777" cy="943332"/>
          </a:xfrm>
          <a:prstGeom prst="rect">
            <a:avLst/>
          </a:prstGeom>
          <a:noFill/>
          <a:ln/>
        </p:spPr>
        <p:txBody>
          <a:bodyPr wrap="square" lIns="0" tIns="0" rIns="0" bIns="0" rtlCol="0" anchor="t"/>
          <a:lstStyle/>
          <a:p>
            <a:pPr marL="0" indent="0" algn="l">
              <a:lnSpc>
                <a:spcPts val="2450"/>
              </a:lnSpc>
              <a:buNone/>
            </a:pPr>
            <a:r>
              <a:rPr lang="en-US" sz="1500" dirty="0">
                <a:solidFill>
                  <a:srgbClr val="D7E5D8"/>
                </a:solidFill>
                <a:latin typeface="Syne" pitchFamily="34" charset="0"/>
                <a:ea typeface="Syne" pitchFamily="34" charset="-122"/>
                <a:cs typeface="Syne" pitchFamily="34" charset="-120"/>
              </a:rPr>
              <a:t>By providing optimal moisture levels, the system promotes healthy plant growth and higher yields.</a:t>
            </a:r>
            <a:endParaRPr lang="en-US" sz="1500" dirty="0"/>
          </a:p>
        </p:txBody>
      </p:sp>
      <p:pic>
        <p:nvPicPr>
          <p:cNvPr id="11" name="Image 4" descr="preencoded.png"/>
          <p:cNvPicPr>
            <a:picLocks noChangeAspect="1"/>
          </p:cNvPicPr>
          <p:nvPr/>
        </p:nvPicPr>
        <p:blipFill>
          <a:blip r:embed="rId7"/>
          <a:stretch>
            <a:fillRect/>
          </a:stretch>
        </p:blipFill>
        <p:spPr>
          <a:xfrm>
            <a:off x="6174224" y="5631656"/>
            <a:ext cx="491252" cy="491252"/>
          </a:xfrm>
          <a:prstGeom prst="rect">
            <a:avLst/>
          </a:prstGeom>
        </p:spPr>
      </p:pic>
      <p:sp>
        <p:nvSpPr>
          <p:cNvPr id="12" name="Text 5"/>
          <p:cNvSpPr/>
          <p:nvPr/>
        </p:nvSpPr>
        <p:spPr>
          <a:xfrm>
            <a:off x="6174224" y="6319361"/>
            <a:ext cx="3082171" cy="306943"/>
          </a:xfrm>
          <a:prstGeom prst="rect">
            <a:avLst/>
          </a:prstGeom>
          <a:noFill/>
          <a:ln/>
        </p:spPr>
        <p:txBody>
          <a:bodyPr wrap="none" lIns="0" tIns="0" rIns="0" bIns="0" rtlCol="0" anchor="t"/>
          <a:lstStyle/>
          <a:p>
            <a:pPr marL="0" indent="0" algn="l">
              <a:lnSpc>
                <a:spcPts val="2400"/>
              </a:lnSpc>
              <a:buNone/>
            </a:pPr>
            <a:r>
              <a:rPr lang="en-US" sz="1900" b="1" dirty="0">
                <a:solidFill>
                  <a:srgbClr val="D7E5D8"/>
                </a:solidFill>
                <a:latin typeface="Syne" pitchFamily="34" charset="0"/>
                <a:ea typeface="Syne" pitchFamily="34" charset="-122"/>
                <a:cs typeface="Syne" pitchFamily="34" charset="-120"/>
              </a:rPr>
              <a:t>Time Efficiency and Mobility</a:t>
            </a:r>
            <a:endParaRPr lang="en-US" sz="1900" dirty="0"/>
          </a:p>
        </p:txBody>
      </p:sp>
      <p:sp>
        <p:nvSpPr>
          <p:cNvPr id="13" name="Text 6"/>
          <p:cNvSpPr/>
          <p:nvPr/>
        </p:nvSpPr>
        <p:spPr>
          <a:xfrm>
            <a:off x="5662246" y="6744176"/>
            <a:ext cx="4248756" cy="628888"/>
          </a:xfrm>
          <a:prstGeom prst="rect">
            <a:avLst/>
          </a:prstGeom>
          <a:noFill/>
          <a:ln/>
        </p:spPr>
        <p:txBody>
          <a:bodyPr wrap="square" lIns="0" tIns="0" rIns="0" bIns="0" rtlCol="0" anchor="t"/>
          <a:lstStyle/>
          <a:p>
            <a:pPr marL="0" indent="0" algn="l">
              <a:lnSpc>
                <a:spcPts val="2450"/>
              </a:lnSpc>
              <a:buNone/>
            </a:pPr>
            <a:r>
              <a:rPr lang="en-US" sz="1500" dirty="0">
                <a:solidFill>
                  <a:srgbClr val="D7E5D8"/>
                </a:solidFill>
                <a:latin typeface="Syne" pitchFamily="34" charset="0"/>
                <a:ea typeface="Syne" pitchFamily="34" charset="-122"/>
                <a:cs typeface="Syne" pitchFamily="34" charset="-120"/>
              </a:rPr>
              <a:t>Farmers can focus on other tasks while the system manages irrigation automatically. It also gives them mobility to control their farm’s irrigation from any corner of the world with a click of a button</a:t>
            </a:r>
            <a:endParaRPr lang="en-US" sz="1500" dirty="0"/>
          </a:p>
        </p:txBody>
      </p:sp>
      <p:pic>
        <p:nvPicPr>
          <p:cNvPr id="14" name="Image 5" descr="preencoded.png"/>
          <p:cNvPicPr>
            <a:picLocks noChangeAspect="1"/>
          </p:cNvPicPr>
          <p:nvPr/>
        </p:nvPicPr>
        <p:blipFill>
          <a:blip r:embed="rId8"/>
          <a:stretch>
            <a:fillRect/>
          </a:stretch>
        </p:blipFill>
        <p:spPr>
          <a:xfrm>
            <a:off x="10205799" y="5631656"/>
            <a:ext cx="491252" cy="491252"/>
          </a:xfrm>
          <a:prstGeom prst="rect">
            <a:avLst/>
          </a:prstGeom>
        </p:spPr>
      </p:pic>
      <p:sp>
        <p:nvSpPr>
          <p:cNvPr id="15" name="Text 7"/>
          <p:cNvSpPr/>
          <p:nvPr/>
        </p:nvSpPr>
        <p:spPr>
          <a:xfrm>
            <a:off x="10205799" y="6319361"/>
            <a:ext cx="2535436" cy="306943"/>
          </a:xfrm>
          <a:prstGeom prst="rect">
            <a:avLst/>
          </a:prstGeom>
          <a:noFill/>
          <a:ln/>
        </p:spPr>
        <p:txBody>
          <a:bodyPr wrap="none" lIns="0" tIns="0" rIns="0" bIns="0" rtlCol="0" anchor="t"/>
          <a:lstStyle/>
          <a:p>
            <a:pPr marL="0" indent="0" algn="l">
              <a:lnSpc>
                <a:spcPts val="2400"/>
              </a:lnSpc>
              <a:buNone/>
            </a:pPr>
            <a:r>
              <a:rPr lang="en-US" sz="1900" b="1" dirty="0">
                <a:solidFill>
                  <a:srgbClr val="D7E5D8"/>
                </a:solidFill>
                <a:latin typeface="Syne" pitchFamily="34" charset="0"/>
                <a:ea typeface="Syne" pitchFamily="34" charset="-122"/>
                <a:cs typeface="Syne" pitchFamily="34" charset="-120"/>
              </a:rPr>
              <a:t>Cost Savings</a:t>
            </a:r>
            <a:endParaRPr lang="en-US" sz="1900" dirty="0"/>
          </a:p>
        </p:txBody>
      </p:sp>
      <p:sp>
        <p:nvSpPr>
          <p:cNvPr id="16" name="Text 8"/>
          <p:cNvSpPr/>
          <p:nvPr/>
        </p:nvSpPr>
        <p:spPr>
          <a:xfrm>
            <a:off x="10205799" y="6744176"/>
            <a:ext cx="3736777" cy="943332"/>
          </a:xfrm>
          <a:prstGeom prst="rect">
            <a:avLst/>
          </a:prstGeom>
          <a:noFill/>
          <a:ln/>
        </p:spPr>
        <p:txBody>
          <a:bodyPr wrap="square" lIns="0" tIns="0" rIns="0" bIns="0" rtlCol="0" anchor="t"/>
          <a:lstStyle/>
          <a:p>
            <a:pPr marL="0" indent="0" algn="l">
              <a:lnSpc>
                <a:spcPts val="2450"/>
              </a:lnSpc>
              <a:buNone/>
            </a:pPr>
            <a:r>
              <a:rPr lang="en-US" sz="1500" dirty="0">
                <a:solidFill>
                  <a:srgbClr val="D7E5D8"/>
                </a:solidFill>
                <a:latin typeface="Syne" pitchFamily="34" charset="0"/>
                <a:ea typeface="Syne" pitchFamily="34" charset="-122"/>
                <a:cs typeface="Syne" pitchFamily="34" charset="-120"/>
              </a:rPr>
              <a:t>The automated system reduces labor costs and water bills, improving overall cost-effectiveness.</a:t>
            </a:r>
            <a:endParaRPr lang="en-US" sz="1500" dirty="0"/>
          </a:p>
        </p:txBody>
      </p:sp>
      <p:sp>
        <p:nvSpPr>
          <p:cNvPr id="17" name="Rectangle 16">
            <a:extLst>
              <a:ext uri="{FF2B5EF4-FFF2-40B4-BE49-F238E27FC236}">
                <a16:creationId xmlns:a16="http://schemas.microsoft.com/office/drawing/2014/main" id="{F9BD765E-8819-7619-6FF1-77EB8FD4C3D8}"/>
              </a:ext>
            </a:extLst>
          </p:cNvPr>
          <p:cNvSpPr/>
          <p:nvPr/>
        </p:nvSpPr>
        <p:spPr>
          <a:xfrm>
            <a:off x="12555415" y="7455877"/>
            <a:ext cx="1934308" cy="650631"/>
          </a:xfrm>
          <a:prstGeom prst="rect">
            <a:avLst/>
          </a:prstGeom>
          <a:solidFill>
            <a:srgbClr val="111A21"/>
          </a:solidFill>
          <a:ln>
            <a:solidFill>
              <a:srgbClr val="111A2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673</Words>
  <Application>Microsoft Macintosh PowerPoint</Application>
  <PresentationFormat>Custom</PresentationFormat>
  <Paragraphs>71</Paragraphs>
  <Slides>8</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Syne</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Advait Muley</cp:lastModifiedBy>
  <cp:revision>2</cp:revision>
  <dcterms:created xsi:type="dcterms:W3CDTF">2024-09-07T06:52:07Z</dcterms:created>
  <dcterms:modified xsi:type="dcterms:W3CDTF">2024-09-07T08:12:07Z</dcterms:modified>
</cp:coreProperties>
</file>