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22"/>
  </p:notesMasterIdLst>
  <p:sldIdLst>
    <p:sldId id="256" r:id="rId2"/>
    <p:sldId id="258" r:id="rId3"/>
    <p:sldId id="279" r:id="rId4"/>
    <p:sldId id="260" r:id="rId5"/>
    <p:sldId id="278" r:id="rId6"/>
    <p:sldId id="261" r:id="rId7"/>
    <p:sldId id="270" r:id="rId8"/>
    <p:sldId id="262" r:id="rId9"/>
    <p:sldId id="265" r:id="rId10"/>
    <p:sldId id="274" r:id="rId11"/>
    <p:sldId id="277" r:id="rId12"/>
    <p:sldId id="290" r:id="rId13"/>
    <p:sldId id="287" r:id="rId14"/>
    <p:sldId id="288" r:id="rId15"/>
    <p:sldId id="289" r:id="rId16"/>
    <p:sldId id="271" r:id="rId17"/>
    <p:sldId id="264" r:id="rId18"/>
    <p:sldId id="272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9081"/>
  </p:normalViewPr>
  <p:slideViewPr>
    <p:cSldViewPr snapToGrid="0" snapToObjects="1">
      <p:cViewPr varScale="1">
        <p:scale>
          <a:sx n="109" d="100"/>
          <a:sy n="109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0F78-8192-154E-90DC-BCA000E6F2C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08D13-F0DF-C742-B5C0-0F6EA38C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8D13-F0DF-C742-B5C0-0F6EA38C1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8D13-F0DF-C742-B5C0-0F6EA38C1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8D13-F0DF-C742-B5C0-0F6EA38C1F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08D13-F0DF-C742-B5C0-0F6EA38C1F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8D13-F0DF-C742-B5C0-0F6EA38C1F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8D13-F0DF-C742-B5C0-0F6EA38C1F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1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8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1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0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3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7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4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71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js/latest/tutoria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itbook.com/book/rangle-io/ngcourse2/details" TargetMode="External"/><Relationship Id="rId4" Type="http://schemas.openxmlformats.org/officeDocument/2006/relationships/hyperlink" Target="https://angular.io/docs/ts/late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Wilson</a:t>
            </a:r>
          </a:p>
        </p:txBody>
      </p:sp>
    </p:spTree>
    <p:extLst>
      <p:ext uri="{BB962C8B-B14F-4D97-AF65-F5344CB8AC3E}">
        <p14:creationId xmlns:p14="http://schemas.microsoft.com/office/powerpoint/2010/main" val="88643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491917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//Example: </a:t>
            </a:r>
            <a:r>
              <a:rPr lang="en-US" dirty="0" err="1"/>
              <a:t>customer.service.ts</a:t>
            </a:r>
            <a:br>
              <a:rPr lang="en-US" dirty="0"/>
            </a:br>
            <a:r>
              <a:rPr lang="en-US" dirty="0"/>
              <a:t>import { </a:t>
            </a:r>
            <a:r>
              <a:rPr lang="en-US" dirty="0" err="1"/>
              <a:t>HttpModule</a:t>
            </a:r>
            <a:r>
              <a:rPr lang="en-US" dirty="0"/>
              <a:t> } from '@angular/http'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@Injectable()</a:t>
            </a:r>
            <a:br>
              <a:rPr lang="en-US" dirty="0"/>
            </a:br>
            <a:r>
              <a:rPr lang="en-US" dirty="0"/>
              <a:t>export class </a:t>
            </a:r>
            <a:r>
              <a:rPr lang="en-US" dirty="0" err="1"/>
              <a:t>CustomerService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constructor(private http: Http) {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getCustomers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return </a:t>
            </a:r>
            <a:r>
              <a:rPr lang="en-US" dirty="0" err="1"/>
              <a:t>this.http.get</a:t>
            </a:r>
            <a:r>
              <a:rPr lang="en-US" dirty="0"/>
              <a:t>('</a:t>
            </a:r>
            <a:r>
              <a:rPr lang="en-US" dirty="0" err="1"/>
              <a:t>api</a:t>
            </a:r>
            <a:r>
              <a:rPr lang="en-US" dirty="0"/>
              <a:t>/customers')</a:t>
            </a:r>
            <a:br>
              <a:rPr lang="en-US" dirty="0"/>
            </a:br>
            <a:r>
              <a:rPr lang="en-US" dirty="0"/>
              <a:t>      .map((response: Response) =&gt; &lt;Customer[]&gt;</a:t>
            </a:r>
            <a:r>
              <a:rPr lang="en-US" dirty="0" err="1"/>
              <a:t>response.json</a:t>
            </a:r>
            <a:r>
              <a:rPr lang="en-US" dirty="0"/>
              <a:t>().data)</a:t>
            </a:r>
            <a:br>
              <a:rPr lang="en-US" dirty="0"/>
            </a:br>
            <a:r>
              <a:rPr lang="en-US" dirty="0"/>
              <a:t>      .catch(</a:t>
            </a:r>
            <a:r>
              <a:rPr lang="en-US" dirty="0" err="1"/>
              <a:t>this.handleError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private </a:t>
            </a:r>
            <a:r>
              <a:rPr lang="en-US" dirty="0" err="1"/>
              <a:t>handleError</a:t>
            </a:r>
            <a:r>
              <a:rPr lang="en-US" dirty="0"/>
              <a:t>(error: Response)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console.error</a:t>
            </a:r>
            <a:r>
              <a:rPr lang="en-US" dirty="0"/>
              <a:t>(error);</a:t>
            </a:r>
            <a:br>
              <a:rPr lang="en-US" dirty="0"/>
            </a:br>
            <a:r>
              <a:rPr lang="en-US" dirty="0"/>
              <a:t>    return </a:t>
            </a:r>
            <a:r>
              <a:rPr lang="en-US" dirty="0" err="1"/>
              <a:t>Observable.throw</a:t>
            </a:r>
            <a:r>
              <a:rPr lang="en-US" dirty="0"/>
              <a:t>(</a:t>
            </a:r>
            <a:r>
              <a:rPr lang="en-US" dirty="0" err="1"/>
              <a:t>error.json</a:t>
            </a:r>
            <a:r>
              <a:rPr lang="en-US" dirty="0"/>
              <a:t>().error || 'Service error');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99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allows Angular to process a class</a:t>
            </a:r>
          </a:p>
          <a:p>
            <a:r>
              <a:rPr lang="en-US" dirty="0"/>
              <a:t>Annotations that we have already seen:</a:t>
            </a:r>
          </a:p>
          <a:p>
            <a:pPr lvl="1"/>
            <a:r>
              <a:rPr lang="en-US" dirty="0"/>
              <a:t>The @Component() annotation tells angular that the class is of type component</a:t>
            </a:r>
          </a:p>
          <a:p>
            <a:pPr lvl="1"/>
            <a:r>
              <a:rPr lang="en-US" dirty="0"/>
              <a:t>The @Injectable() annotation tells angular that the class is a service and that it can be injected into another component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5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26677"/>
            <a:ext cx="10554574" cy="2201198"/>
          </a:xfrm>
        </p:spPr>
        <p:txBody>
          <a:bodyPr>
            <a:normAutofit/>
          </a:bodyPr>
          <a:lstStyle/>
          <a:p>
            <a:r>
              <a:rPr lang="en-US" dirty="0"/>
              <a:t>Data binding is the process that establishes a connection between the application UI and the typescript functionality</a:t>
            </a:r>
          </a:p>
          <a:p>
            <a:r>
              <a:rPr lang="en-US" dirty="0"/>
              <a:t>The template contains angular specific syntax for databinding</a:t>
            </a:r>
          </a:p>
        </p:txBody>
      </p:sp>
    </p:spTree>
    <p:extLst>
      <p:ext uri="{BB962C8B-B14F-4D97-AF65-F5344CB8AC3E}">
        <p14:creationId xmlns:p14="http://schemas.microsoft.com/office/powerpoint/2010/main" val="15986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Databinding and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17004" cy="4195481"/>
          </a:xfrm>
        </p:spPr>
        <p:txBody>
          <a:bodyPr>
            <a:normAutofit/>
          </a:bodyPr>
          <a:lstStyle/>
          <a:p>
            <a:r>
              <a:rPr lang="en-US" dirty="0"/>
              <a:t>Data binding type: One way property binding</a:t>
            </a:r>
          </a:p>
          <a:p>
            <a:pPr lvl="1"/>
            <a:r>
              <a:rPr lang="en-US" dirty="0"/>
              <a:t>Used to assign values to properties of another component</a:t>
            </a:r>
          </a:p>
          <a:p>
            <a:endParaRPr lang="en-US" dirty="0"/>
          </a:p>
          <a:p>
            <a:r>
              <a:rPr lang="en-US" dirty="0"/>
              <a:t>Annotation:</a:t>
            </a:r>
          </a:p>
          <a:p>
            <a:pPr lvl="1"/>
            <a:r>
              <a:rPr lang="en-US" dirty="0"/>
              <a:t>The @Input() annotation tells angular that the value of a specified property will get its value from the template.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2" y="2219494"/>
            <a:ext cx="5366266" cy="40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Databinding and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191162" cy="4195481"/>
          </a:xfrm>
        </p:spPr>
        <p:txBody>
          <a:bodyPr>
            <a:normAutofit/>
          </a:bodyPr>
          <a:lstStyle/>
          <a:p>
            <a:r>
              <a:rPr lang="en-US" dirty="0"/>
              <a:t>Data binding type: One way event binding</a:t>
            </a:r>
          </a:p>
          <a:p>
            <a:pPr lvl="1"/>
            <a:r>
              <a:rPr lang="en-US" dirty="0"/>
              <a:t>Used to register callbacks when an event occurs for another component</a:t>
            </a:r>
          </a:p>
          <a:p>
            <a:endParaRPr lang="en-US" dirty="0"/>
          </a:p>
          <a:p>
            <a:r>
              <a:rPr lang="en-US" dirty="0"/>
              <a:t>Annotation:</a:t>
            </a:r>
          </a:p>
          <a:p>
            <a:pPr lvl="1"/>
            <a:r>
              <a:rPr lang="en-US" dirty="0"/>
              <a:t>The @Output() annotation tells angular that a parameter emits a value from the typescript file to the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16" y="2317835"/>
            <a:ext cx="5235281" cy="39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5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Databinding and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02895" cy="4195481"/>
          </a:xfrm>
        </p:spPr>
        <p:txBody>
          <a:bodyPr>
            <a:normAutofit/>
          </a:bodyPr>
          <a:lstStyle/>
          <a:p>
            <a:r>
              <a:rPr lang="en-US" dirty="0"/>
              <a:t>Data binding type: two way data binding</a:t>
            </a:r>
          </a:p>
          <a:p>
            <a:pPr lvl="1"/>
            <a:r>
              <a:rPr lang="en-US" dirty="0"/>
              <a:t>combines property and event binding into one syntax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Annotation:</a:t>
            </a:r>
          </a:p>
          <a:p>
            <a:pPr lvl="1"/>
            <a:r>
              <a:rPr lang="en-US" dirty="0"/>
              <a:t>Contains an @Output() and a setter so that the value can emit an event but also be set from the template</a:t>
            </a:r>
          </a:p>
          <a:p>
            <a:endParaRPr lang="en-US" dirty="0"/>
          </a:p>
        </p:txBody>
      </p:sp>
      <p:pic>
        <p:nvPicPr>
          <p:cNvPr id="1026" name="Picture 2" descr="Image result for angular two way 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43" y="2228764"/>
            <a:ext cx="5054733" cy="366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10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383087" cy="4195481"/>
          </a:xfrm>
        </p:spPr>
        <p:txBody>
          <a:bodyPr>
            <a:normAutofit/>
          </a:bodyPr>
          <a:lstStyle/>
          <a:p>
            <a:r>
              <a:rPr lang="en-US" dirty="0"/>
              <a:t>Data binding type: Interpolation </a:t>
            </a:r>
          </a:p>
          <a:p>
            <a:pPr lvl="1"/>
            <a:r>
              <a:rPr lang="en-US" dirty="0"/>
              <a:t>Uses curly brace syntax: {{variable-name}}</a:t>
            </a:r>
          </a:p>
          <a:p>
            <a:pPr lvl="1"/>
            <a:r>
              <a:rPr lang="en-US" dirty="0"/>
              <a:t>combines property and event binding into one syntax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270" y="2392888"/>
            <a:ext cx="6324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5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are  instructions in HTML  code which will tell Angular how to change/alter/manipulate the code/document when it encounters this directive</a:t>
            </a:r>
          </a:p>
          <a:p>
            <a:r>
              <a:rPr lang="en-US" dirty="0"/>
              <a:t>Angular lets us extend HTML by using directives and attributes.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Structural directive: Changes the DOM layout by  removing /adding DOM element</a:t>
            </a:r>
          </a:p>
          <a:p>
            <a:pPr lvl="2"/>
            <a:r>
              <a:rPr lang="en-US" dirty="0" err="1"/>
              <a:t>ngIf</a:t>
            </a:r>
            <a:r>
              <a:rPr lang="en-US" dirty="0"/>
              <a:t>,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ngSwitch</a:t>
            </a:r>
            <a:endParaRPr lang="en-US" dirty="0"/>
          </a:p>
          <a:p>
            <a:pPr lvl="1"/>
            <a:r>
              <a:rPr lang="en-US" dirty="0"/>
              <a:t>Attribute directive: Changes the appearance or behavior of the element</a:t>
            </a:r>
          </a:p>
          <a:p>
            <a:pPr lvl="2"/>
            <a:r>
              <a:rPr lang="en-US" dirty="0" err="1"/>
              <a:t>ngStyle</a:t>
            </a:r>
            <a:r>
              <a:rPr lang="en-US" dirty="0"/>
              <a:t>, </a:t>
            </a:r>
            <a:r>
              <a:rPr lang="en-US" dirty="0" err="1"/>
              <a:t>ngClass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87683"/>
            <a:ext cx="8946541" cy="4195481"/>
          </a:xfrm>
        </p:spPr>
        <p:txBody>
          <a:bodyPr>
            <a:normAutofit/>
          </a:bodyPr>
          <a:lstStyle/>
          <a:p>
            <a:r>
              <a:rPr lang="en-US" u="sng" dirty="0"/>
              <a:t>Attribute Directives </a:t>
            </a:r>
            <a:r>
              <a:rPr lang="en-US" dirty="0"/>
              <a:t>are called like this, because they are applied like HTML attributes and impact the element they are attached to (e.g. change the styling)</a:t>
            </a:r>
          </a:p>
          <a:p>
            <a:pPr lvl="1"/>
            <a:r>
              <a:rPr lang="en-US" sz="2000" dirty="0"/>
              <a:t>Example: &lt;div [</a:t>
            </a:r>
            <a:r>
              <a:rPr lang="en-US" sz="2000" dirty="0" err="1"/>
              <a:t>ngClass</a:t>
            </a:r>
            <a:r>
              <a:rPr lang="en-US" sz="2000" dirty="0"/>
              <a:t>]=”{‘class-to-be-applied’: true} </a:t>
            </a:r>
          </a:p>
          <a:p>
            <a:r>
              <a:rPr lang="en-US" u="sng" dirty="0"/>
              <a:t>Structural Directives </a:t>
            </a:r>
            <a:r>
              <a:rPr lang="en-US" dirty="0"/>
              <a:t>are called like this, because they change the structure of the DOM, not only the element on which they sit</a:t>
            </a:r>
          </a:p>
          <a:p>
            <a:pPr lvl="1"/>
            <a:r>
              <a:rPr lang="en-US" sz="2000" dirty="0"/>
              <a:t>Examples: </a:t>
            </a:r>
          </a:p>
          <a:p>
            <a:pPr lvl="2"/>
            <a:r>
              <a:rPr lang="en-US" sz="2000" dirty="0"/>
              <a:t>&lt;li *</a:t>
            </a:r>
            <a:r>
              <a:rPr lang="en-US" sz="2000" dirty="0" err="1"/>
              <a:t>ngFor</a:t>
            </a:r>
            <a:r>
              <a:rPr lang="en-US" sz="2000" dirty="0"/>
              <a:t>=”let item of items”&gt;{{item}}&lt;/li&gt; </a:t>
            </a:r>
          </a:p>
          <a:p>
            <a:pPr lvl="2"/>
            <a:r>
              <a:rPr lang="en-US" sz="2000" dirty="0"/>
              <a:t>&lt;div *</a:t>
            </a:r>
            <a:r>
              <a:rPr lang="en-US" sz="2000" dirty="0" err="1"/>
              <a:t>ngIf</a:t>
            </a:r>
            <a:r>
              <a:rPr lang="en-US" sz="2000" dirty="0"/>
              <a:t>=”condition”&gt;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 hooks:</a:t>
            </a:r>
          </a:p>
          <a:p>
            <a:pPr lvl="1"/>
            <a:r>
              <a:rPr lang="en-US" dirty="0" err="1"/>
              <a:t>ngOnChanges</a:t>
            </a:r>
            <a:r>
              <a:rPr lang="en-US" dirty="0"/>
              <a:t>() - Respond when Angular (re)sets data-bound input properties</a:t>
            </a:r>
          </a:p>
          <a:p>
            <a:pPr lvl="1"/>
            <a:r>
              <a:rPr lang="en-US" dirty="0" err="1"/>
              <a:t>ngOnInit</a:t>
            </a:r>
            <a:r>
              <a:rPr lang="en-US" dirty="0"/>
              <a:t>() - Initialize the directive/component after Angular first displays the data-bound properties and sets the directive/component's input properties</a:t>
            </a:r>
          </a:p>
          <a:p>
            <a:pPr lvl="1"/>
            <a:r>
              <a:rPr lang="en-US" dirty="0" err="1"/>
              <a:t>ngAfterViewInit</a:t>
            </a:r>
            <a:r>
              <a:rPr lang="en-US" dirty="0"/>
              <a:t>() - Respond after Angular initializes the component's views and child views</a:t>
            </a:r>
          </a:p>
          <a:p>
            <a:endParaRPr lang="en-US" dirty="0"/>
          </a:p>
          <a:p>
            <a:r>
              <a:rPr lang="en-US" dirty="0"/>
              <a:t>Other hooks: </a:t>
            </a:r>
          </a:p>
          <a:p>
            <a:pPr lvl="1"/>
            <a:r>
              <a:rPr lang="en-US" dirty="0" err="1"/>
              <a:t>ngDoCheck</a:t>
            </a:r>
            <a:r>
              <a:rPr lang="en-US" dirty="0"/>
              <a:t>(), </a:t>
            </a:r>
            <a:r>
              <a:rPr lang="en-US" dirty="0" err="1"/>
              <a:t>ngAfterContentInit</a:t>
            </a:r>
            <a:r>
              <a:rPr lang="en-US" dirty="0"/>
              <a:t>(), </a:t>
            </a:r>
            <a:r>
              <a:rPr lang="en-US" dirty="0" err="1"/>
              <a:t>ngAfterContentChecked</a:t>
            </a:r>
            <a:r>
              <a:rPr lang="en-US" dirty="0"/>
              <a:t>(), </a:t>
            </a:r>
            <a:r>
              <a:rPr lang="en-US" dirty="0" err="1"/>
              <a:t>ngAfterViewChecked</a:t>
            </a:r>
            <a:r>
              <a:rPr lang="en-US" dirty="0"/>
              <a:t>(), </a:t>
            </a:r>
            <a:r>
              <a:rPr lang="en-US" dirty="0" err="1"/>
              <a:t>ngOnDestroy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893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JavaScript-based open-source front-end web application framework</a:t>
            </a:r>
          </a:p>
          <a:p>
            <a:r>
              <a:rPr lang="en-US" dirty="0"/>
              <a:t>Mainly maintained by Google and by a community of individuals and corporations</a:t>
            </a:r>
          </a:p>
          <a:p>
            <a:r>
              <a:rPr lang="en-US" dirty="0"/>
              <a:t>Addresses many of the challenges encountered in developing single-page applications</a:t>
            </a:r>
          </a:p>
          <a:p>
            <a:r>
              <a:rPr lang="en-US" dirty="0"/>
              <a:t>Typescript driven</a:t>
            </a:r>
          </a:p>
        </p:txBody>
      </p:sp>
    </p:spTree>
    <p:extLst>
      <p:ext uri="{BB962C8B-B14F-4D97-AF65-F5344CB8AC3E}">
        <p14:creationId xmlns:p14="http://schemas.microsoft.com/office/powerpoint/2010/main" val="36782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Tutorial</a:t>
            </a:r>
          </a:p>
          <a:p>
            <a:pPr lvl="1"/>
            <a:r>
              <a:rPr lang="en-US" dirty="0">
                <a:hlinkClick r:id="rId3"/>
              </a:rPr>
              <a:t>https://angular.io/docs/js/latest/tutorial/</a:t>
            </a:r>
            <a:endParaRPr lang="en-US" dirty="0"/>
          </a:p>
          <a:p>
            <a:r>
              <a:rPr lang="en-US" dirty="0"/>
              <a:t>Official documentation for Angular</a:t>
            </a:r>
            <a:endParaRPr lang="en-US" sz="1400" dirty="0"/>
          </a:p>
          <a:p>
            <a:pPr lvl="1"/>
            <a:r>
              <a:rPr lang="en-US" dirty="0">
                <a:hlinkClick r:id="rId4"/>
              </a:rPr>
              <a:t>https://angular.io/docs/ts/latest/</a:t>
            </a:r>
            <a:endParaRPr lang="en-US" dirty="0"/>
          </a:p>
          <a:p>
            <a:r>
              <a:rPr lang="en-US" dirty="0" err="1"/>
              <a:t>Rangle.io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https://www.gitbook.com/book/rangle-io/ngcourse2/details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 superset of JavaScript</a:t>
            </a:r>
          </a:p>
          <a:p>
            <a:r>
              <a:rPr lang="en-US" dirty="0"/>
              <a:t>Allows for optional static typing, classes, and interfaces</a:t>
            </a:r>
          </a:p>
          <a:p>
            <a:r>
              <a:rPr lang="en-US" dirty="0"/>
              <a:t>Very easy for developers that know Java to pick up</a:t>
            </a:r>
          </a:p>
          <a:p>
            <a:r>
              <a:rPr lang="en-US" dirty="0"/>
              <a:t>Typescript code is compiled down to pure JavaScript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44317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Module</a:t>
            </a:r>
          </a:p>
          <a:p>
            <a:r>
              <a:rPr lang="en-US" sz="2400" dirty="0"/>
              <a:t>Component</a:t>
            </a:r>
          </a:p>
          <a:p>
            <a:r>
              <a:rPr lang="en-US" sz="2400" dirty="0"/>
              <a:t>Template</a:t>
            </a:r>
          </a:p>
          <a:p>
            <a:r>
              <a:rPr lang="en-US" sz="2400" dirty="0"/>
              <a:t>Service </a:t>
            </a:r>
          </a:p>
          <a:p>
            <a:r>
              <a:rPr lang="en-US" sz="2400" dirty="0"/>
              <a:t>Metadata</a:t>
            </a:r>
          </a:p>
          <a:p>
            <a:r>
              <a:rPr lang="en-US" sz="2400" dirty="0"/>
              <a:t>Data Binding</a:t>
            </a:r>
          </a:p>
          <a:p>
            <a:r>
              <a:rPr lang="en-US" sz="2400" dirty="0"/>
              <a:t>Directive</a:t>
            </a:r>
          </a:p>
          <a:p>
            <a:r>
              <a:rPr lang="en-US" sz="2400" dirty="0"/>
              <a:t>Lifecycle hooks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09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module is a collection of services, directives, controllers, filters, and configuration information</a:t>
            </a:r>
          </a:p>
          <a:p>
            <a:r>
              <a:rPr lang="en-US" dirty="0"/>
              <a:t>Angular applications use modules as the core mechanism for composition</a:t>
            </a:r>
          </a:p>
          <a:p>
            <a:r>
              <a:rPr lang="en-US" dirty="0"/>
              <a:t>Modules export things that other modules can import</a:t>
            </a:r>
          </a:p>
          <a:p>
            <a:r>
              <a:rPr lang="en-US" dirty="0"/>
              <a:t>**Keep your modules fine-grained and self-documenting</a:t>
            </a:r>
          </a:p>
        </p:txBody>
      </p:sp>
    </p:spTree>
    <p:extLst>
      <p:ext uri="{BB962C8B-B14F-4D97-AF65-F5344CB8AC3E}">
        <p14:creationId xmlns:p14="http://schemas.microsoft.com/office/powerpoint/2010/main" val="19257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98728"/>
          </a:xfrm>
        </p:spPr>
        <p:txBody>
          <a:bodyPr>
            <a:normAutofit/>
          </a:bodyPr>
          <a:lstStyle/>
          <a:p>
            <a:r>
              <a:rPr lang="en-US" dirty="0"/>
              <a:t>A whole application can be modeled as a tree of components</a:t>
            </a:r>
          </a:p>
          <a:p>
            <a:r>
              <a:rPr lang="en-US" dirty="0"/>
              <a:t>A component is anything that is visible to the end user and which can be reused many times within an application</a:t>
            </a:r>
          </a:p>
          <a:p>
            <a:r>
              <a:rPr lang="en-US" dirty="0"/>
              <a:t>Properties and methods of the component class are available to the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28" y="4021016"/>
            <a:ext cx="5351258" cy="26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2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866" y="2240488"/>
            <a:ext cx="9691358" cy="4195481"/>
          </a:xfrm>
        </p:spPr>
        <p:txBody>
          <a:bodyPr>
            <a:normAutofit fontScale="62500" lnSpcReduction="2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import { Component } from '@angular/core';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@Component({ 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selector: 'my-component', 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template: '&lt;div&gt;Hello my name is {{name}}. &lt;button (click)="</a:t>
            </a:r>
            <a:r>
              <a:rPr lang="en-US" dirty="0" err="1"/>
              <a:t>sayMyName</a:t>
            </a:r>
            <a:r>
              <a:rPr lang="en-US" dirty="0"/>
              <a:t>()"&gt; Say my name&lt;/button&gt;&lt;/div&gt;’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})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export class </a:t>
            </a:r>
            <a:r>
              <a:rPr lang="en-US" dirty="0" err="1"/>
              <a:t>MyComponent</a:t>
            </a:r>
            <a:r>
              <a:rPr lang="en-US" dirty="0"/>
              <a:t> { 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	name: string;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	constructor() {   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		</a:t>
            </a:r>
            <a:r>
              <a:rPr lang="en-US" dirty="0" err="1"/>
              <a:t>this.name</a:t>
            </a:r>
            <a:r>
              <a:rPr lang="en-US" dirty="0"/>
              <a:t> = ‘Jal </a:t>
            </a:r>
            <a:r>
              <a:rPr lang="en-US" dirty="0" err="1"/>
              <a:t>Irani</a:t>
            </a:r>
            <a:r>
              <a:rPr lang="en-US" dirty="0"/>
              <a:t>' 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	} 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	</a:t>
            </a:r>
            <a:r>
              <a:rPr lang="en-US" dirty="0" err="1"/>
              <a:t>sayMyName</a:t>
            </a:r>
            <a:r>
              <a:rPr lang="en-US" dirty="0"/>
              <a:t>() {   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		</a:t>
            </a:r>
            <a:r>
              <a:rPr lang="en-US" dirty="0" err="1"/>
              <a:t>console.log</a:t>
            </a:r>
            <a:r>
              <a:rPr lang="en-US" dirty="0"/>
              <a:t>('My name is', </a:t>
            </a:r>
            <a:r>
              <a:rPr lang="en-US" dirty="0" err="1"/>
              <a:t>this.name</a:t>
            </a:r>
            <a:r>
              <a:rPr lang="en-US" dirty="0"/>
              <a:t>) 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	}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}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***When we use the &lt;my-component&gt;&lt;/my-component&gt; selector tag in our HTML, this component will be created, our constructor called, and rendered.</a:t>
            </a:r>
          </a:p>
        </p:txBody>
      </p:sp>
    </p:spTree>
    <p:extLst>
      <p:ext uri="{BB962C8B-B14F-4D97-AF65-F5344CB8AC3E}">
        <p14:creationId xmlns:p14="http://schemas.microsoft.com/office/powerpoint/2010/main" val="111392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589" y="2463227"/>
            <a:ext cx="8946541" cy="1299882"/>
          </a:xfrm>
        </p:spPr>
        <p:txBody>
          <a:bodyPr>
            <a:normAutofit/>
          </a:bodyPr>
          <a:lstStyle/>
          <a:p>
            <a:r>
              <a:rPr lang="en-US" dirty="0"/>
              <a:t>A template contains HTML used to render part of a view</a:t>
            </a:r>
          </a:p>
          <a:p>
            <a:r>
              <a:rPr lang="en-US" dirty="0"/>
              <a:t>Angular leverages native DOM events and properties which dramatically reduces the need for a ton of built in directives</a:t>
            </a:r>
          </a:p>
        </p:txBody>
      </p:sp>
    </p:spTree>
    <p:extLst>
      <p:ext uri="{BB962C8B-B14F-4D97-AF65-F5344CB8AC3E}">
        <p14:creationId xmlns:p14="http://schemas.microsoft.com/office/powerpoint/2010/main" val="66282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28" y="2063262"/>
            <a:ext cx="10554574" cy="2369564"/>
          </a:xfrm>
        </p:spPr>
        <p:txBody>
          <a:bodyPr>
            <a:normAutofit/>
          </a:bodyPr>
          <a:lstStyle/>
          <a:p>
            <a:r>
              <a:rPr lang="en-US" dirty="0"/>
              <a:t>A service is typically a class with a narrow, well-defined purpose</a:t>
            </a:r>
          </a:p>
          <a:p>
            <a:r>
              <a:rPr lang="en-US" dirty="0"/>
              <a:t>Take the burden of commonly used functionality out of the components</a:t>
            </a:r>
          </a:p>
          <a:p>
            <a:r>
              <a:rPr lang="en-US" dirty="0"/>
              <a:t>Decorate with @Injectable when we need to inject dependencies into our code</a:t>
            </a:r>
          </a:p>
        </p:txBody>
      </p:sp>
    </p:spTree>
    <p:extLst>
      <p:ext uri="{BB962C8B-B14F-4D97-AF65-F5344CB8AC3E}">
        <p14:creationId xmlns:p14="http://schemas.microsoft.com/office/powerpoint/2010/main" val="43856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{93CC4F78-959F-884D-ABDC-656B137B2BDE}tf10001121</Template>
  <TotalTime>31449</TotalTime>
  <Words>767</Words>
  <Application>Microsoft Macintosh PowerPoint</Application>
  <PresentationFormat>Widescreen</PresentationFormat>
  <Paragraphs>125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2</vt:lpstr>
      <vt:lpstr>Quotable</vt:lpstr>
      <vt:lpstr>Introduction to Angular</vt:lpstr>
      <vt:lpstr>What is Angular?</vt:lpstr>
      <vt:lpstr>What is Typescript?</vt:lpstr>
      <vt:lpstr>Angular Core Concepts</vt:lpstr>
      <vt:lpstr>Module</vt:lpstr>
      <vt:lpstr>Component</vt:lpstr>
      <vt:lpstr>Components Example</vt:lpstr>
      <vt:lpstr>Template </vt:lpstr>
      <vt:lpstr>Service </vt:lpstr>
      <vt:lpstr>Service Example</vt:lpstr>
      <vt:lpstr>Metadata</vt:lpstr>
      <vt:lpstr>Databinding</vt:lpstr>
      <vt:lpstr>Databinding and Metadata</vt:lpstr>
      <vt:lpstr>Databinding and Metadata</vt:lpstr>
      <vt:lpstr>Databinding and Metadata</vt:lpstr>
      <vt:lpstr>Data binding</vt:lpstr>
      <vt:lpstr>Directives</vt:lpstr>
      <vt:lpstr>Directive Types</vt:lpstr>
      <vt:lpstr>Lifecycle hooks</vt:lpstr>
      <vt:lpstr>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Overview</dc:title>
  <dc:creator>Alexander Wilson</dc:creator>
  <cp:lastModifiedBy>Microsoft Office User</cp:lastModifiedBy>
  <cp:revision>78</cp:revision>
  <dcterms:created xsi:type="dcterms:W3CDTF">2017-03-27T18:30:01Z</dcterms:created>
  <dcterms:modified xsi:type="dcterms:W3CDTF">2018-12-22T14:00:11Z</dcterms:modified>
</cp:coreProperties>
</file>