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ppm"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75" r:id="rId3"/>
    <p:sldId id="270" r:id="rId4"/>
    <p:sldId id="272" r:id="rId5"/>
    <p:sldId id="264" r:id="rId6"/>
    <p:sldId id="265" r:id="rId7"/>
    <p:sldId id="276" r:id="rId8"/>
    <p:sldId id="277" r:id="rId9"/>
    <p:sldId id="258" r:id="rId10"/>
    <p:sldId id="271" r:id="rId11"/>
    <p:sldId id="273" r:id="rId12"/>
    <p:sldId id="274" r:id="rId13"/>
    <p:sldId id="267" r:id="rId14"/>
  </p:sldIdLst>
  <p:sldSz cx="18288000" cy="10287000"/>
  <p:notesSz cx="6858000" cy="9144000"/>
  <p:embeddedFontLst>
    <p:embeddedFont>
      <p:font typeface="DM Sans" pitchFamily="2" charset="0"/>
      <p:regular r:id="rId16"/>
      <p:bold r:id="rId17"/>
      <p:italic r:id="rId18"/>
      <p:boldItalic r:id="rId19"/>
    </p:embeddedFont>
    <p:embeddedFont>
      <p:font typeface="Now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84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26BF3-91CE-4736-8B4C-23916A278BEA}"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31CEC-F9F0-49A8-ABB8-5318B78DE5CC}" type="slidenum">
              <a:rPr lang="en-US" smtClean="0"/>
              <a:t>‹#›</a:t>
            </a:fld>
            <a:endParaRPr lang="en-US"/>
          </a:p>
        </p:txBody>
      </p:sp>
    </p:spTree>
    <p:extLst>
      <p:ext uri="{BB962C8B-B14F-4D97-AF65-F5344CB8AC3E}">
        <p14:creationId xmlns:p14="http://schemas.microsoft.com/office/powerpoint/2010/main" val="2345817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831CEC-F9F0-49A8-ABB8-5318B78DE5CC}" type="slidenum">
              <a:rPr lang="en-US" smtClean="0"/>
              <a:t>9</a:t>
            </a:fld>
            <a:endParaRPr lang="en-US"/>
          </a:p>
        </p:txBody>
      </p:sp>
    </p:spTree>
    <p:extLst>
      <p:ext uri="{BB962C8B-B14F-4D97-AF65-F5344CB8AC3E}">
        <p14:creationId xmlns:p14="http://schemas.microsoft.com/office/powerpoint/2010/main" val="64016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47A1D-48E3-A008-ED66-8894ECD531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1C86E9-0897-2ED3-70A1-1431EB015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D3A732-D733-AE39-B81B-5CF9F0D662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9CCEB5-F377-EE5D-DBBD-CBB002A6BBA3}"/>
              </a:ext>
            </a:extLst>
          </p:cNvPr>
          <p:cNvSpPr>
            <a:spLocks noGrp="1"/>
          </p:cNvSpPr>
          <p:nvPr>
            <p:ph type="sldNum" sz="quarter" idx="5"/>
          </p:nvPr>
        </p:nvSpPr>
        <p:spPr/>
        <p:txBody>
          <a:bodyPr/>
          <a:lstStyle/>
          <a:p>
            <a:fld id="{5D831CEC-F9F0-49A8-ABB8-5318B78DE5CC}" type="slidenum">
              <a:rPr lang="en-US" smtClean="0"/>
              <a:t>10</a:t>
            </a:fld>
            <a:endParaRPr lang="en-US"/>
          </a:p>
        </p:txBody>
      </p:sp>
    </p:spTree>
    <p:extLst>
      <p:ext uri="{BB962C8B-B14F-4D97-AF65-F5344CB8AC3E}">
        <p14:creationId xmlns:p14="http://schemas.microsoft.com/office/powerpoint/2010/main" val="365329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jf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fif"/><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pm"/></Relationships>
</file>

<file path=ppt/slides/_rels/slide7.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jfif"/><Relationship Id="rId1" Type="http://schemas.openxmlformats.org/officeDocument/2006/relationships/slideLayout" Target="../slideLayouts/slideLayout7.xml"/><Relationship Id="rId4" Type="http://schemas.openxmlformats.org/officeDocument/2006/relationships/image" Target="../media/image14.jfif"/></Relationships>
</file>

<file path=ppt/slides/_rels/slide8.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15.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8.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392544" y="4154952"/>
            <a:ext cx="11958151" cy="1929323"/>
            <a:chOff x="0" y="0"/>
            <a:chExt cx="3149472" cy="508135"/>
          </a:xfrm>
        </p:grpSpPr>
        <p:sp>
          <p:nvSpPr>
            <p:cNvPr id="3" name="Freeform 3"/>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145DA0"/>
            </a:solidFill>
          </p:spPr>
        </p:sp>
        <p:sp>
          <p:nvSpPr>
            <p:cNvPr id="4" name="TextBox 4"/>
            <p:cNvSpPr txBox="1"/>
            <p:nvPr/>
          </p:nvSpPr>
          <p:spPr>
            <a:xfrm>
              <a:off x="0" y="-28575"/>
              <a:ext cx="3149472" cy="536710"/>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4669621" y="266700"/>
            <a:ext cx="2647750" cy="2647750"/>
          </a:xfrm>
          <a:custGeom>
            <a:avLst/>
            <a:gdLst/>
            <a:ahLst/>
            <a:cxnLst/>
            <a:rect l="l" t="t" r="r" b="b"/>
            <a:pathLst>
              <a:path w="2647750" h="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685800" y="913818"/>
            <a:ext cx="14630400" cy="3382977"/>
          </a:xfrm>
          <a:prstGeom prst="rect">
            <a:avLst/>
          </a:prstGeom>
        </p:spPr>
        <p:txBody>
          <a:bodyPr wrap="square" lIns="0" tIns="0" rIns="0" bIns="0" rtlCol="0" anchor="t">
            <a:spAutoFit/>
          </a:bodyPr>
          <a:lstStyle/>
          <a:p>
            <a:pPr algn="ctr">
              <a:lnSpc>
                <a:spcPts val="13568"/>
              </a:lnSpc>
            </a:pPr>
            <a:r>
              <a:rPr lang="en-US" sz="8600" b="1" dirty="0">
                <a:solidFill>
                  <a:srgbClr val="FFFBFB"/>
                </a:solidFill>
                <a:latin typeface="Now Bold"/>
                <a:ea typeface="Now Bold"/>
                <a:cs typeface="Now Bold"/>
                <a:sym typeface="Now Bold"/>
              </a:rPr>
              <a:t>Smart and Sustainable Public Transport Solution</a:t>
            </a:r>
          </a:p>
        </p:txBody>
      </p:sp>
      <p:sp>
        <p:nvSpPr>
          <p:cNvPr id="12" name="Freeform 12"/>
          <p:cNvSpPr/>
          <p:nvPr/>
        </p:nvSpPr>
        <p:spPr>
          <a:xfrm>
            <a:off x="533400" y="7230836"/>
            <a:ext cx="2647750" cy="2647750"/>
          </a:xfrm>
          <a:custGeom>
            <a:avLst/>
            <a:gdLst/>
            <a:ahLst/>
            <a:cxnLst/>
            <a:rect l="l" t="t" r="r" b="b"/>
            <a:pathLst>
              <a:path w="2647750" h="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3">
            <a:extLst>
              <a:ext uri="{FF2B5EF4-FFF2-40B4-BE49-F238E27FC236}">
                <a16:creationId xmlns:a16="http://schemas.microsoft.com/office/drawing/2014/main" id="{C21337E8-6CCB-44F2-607C-D69B49F5B8C0}"/>
              </a:ext>
            </a:extLst>
          </p:cNvPr>
          <p:cNvSpPr txBox="1"/>
          <p:nvPr/>
        </p:nvSpPr>
        <p:spPr>
          <a:xfrm>
            <a:off x="8915400" y="6070074"/>
            <a:ext cx="7924800" cy="3785652"/>
          </a:xfrm>
          <a:prstGeom prst="rect">
            <a:avLst/>
          </a:prstGeom>
          <a:noFill/>
        </p:spPr>
        <p:txBody>
          <a:bodyPr wrap="square" rtlCol="0">
            <a:spAutoFit/>
          </a:bodyPr>
          <a:lstStyle/>
          <a:p>
            <a:r>
              <a:rPr lang="en-US" sz="4000" dirty="0">
                <a:solidFill>
                  <a:schemeClr val="bg1"/>
                </a:solidFill>
              </a:rPr>
              <a:t>By-</a:t>
            </a:r>
          </a:p>
          <a:p>
            <a:r>
              <a:rPr lang="en-US" sz="4000" dirty="0">
                <a:solidFill>
                  <a:schemeClr val="bg1"/>
                </a:solidFill>
              </a:rPr>
              <a:t>1.Harshad </a:t>
            </a:r>
            <a:r>
              <a:rPr lang="en-US" sz="4000" dirty="0" err="1">
                <a:solidFill>
                  <a:schemeClr val="bg1"/>
                </a:solidFill>
              </a:rPr>
              <a:t>Bhalsing</a:t>
            </a:r>
            <a:r>
              <a:rPr lang="en-US" sz="4000" dirty="0">
                <a:solidFill>
                  <a:schemeClr val="bg1"/>
                </a:solidFill>
              </a:rPr>
              <a:t> (Team Leader)</a:t>
            </a:r>
          </a:p>
          <a:p>
            <a:r>
              <a:rPr lang="en-US" sz="4000" dirty="0">
                <a:solidFill>
                  <a:schemeClr val="bg1"/>
                </a:solidFill>
              </a:rPr>
              <a:t>2.Atharva </a:t>
            </a:r>
            <a:r>
              <a:rPr lang="en-US" sz="4000" dirty="0" err="1">
                <a:solidFill>
                  <a:schemeClr val="bg1"/>
                </a:solidFill>
              </a:rPr>
              <a:t>Kamble</a:t>
            </a:r>
            <a:endParaRPr lang="en-US" sz="4000" dirty="0">
              <a:solidFill>
                <a:schemeClr val="bg1"/>
              </a:solidFill>
            </a:endParaRPr>
          </a:p>
          <a:p>
            <a:r>
              <a:rPr lang="en-US" sz="4000" dirty="0">
                <a:solidFill>
                  <a:schemeClr val="bg1"/>
                </a:solidFill>
              </a:rPr>
              <a:t>3.Anushka </a:t>
            </a:r>
            <a:r>
              <a:rPr lang="en-US" sz="4000" dirty="0" err="1">
                <a:solidFill>
                  <a:schemeClr val="bg1"/>
                </a:solidFill>
              </a:rPr>
              <a:t>Nilakh</a:t>
            </a:r>
            <a:endParaRPr lang="en-US" sz="4000" dirty="0">
              <a:solidFill>
                <a:schemeClr val="bg1"/>
              </a:solidFill>
            </a:endParaRPr>
          </a:p>
          <a:p>
            <a:r>
              <a:rPr lang="en-US" sz="4000" dirty="0">
                <a:solidFill>
                  <a:schemeClr val="bg1"/>
                </a:solidFill>
              </a:rPr>
              <a:t>4.Prerana Pawar</a:t>
            </a:r>
          </a:p>
          <a:p>
            <a:r>
              <a:rPr lang="en-US" sz="4000" dirty="0">
                <a:solidFill>
                  <a:schemeClr val="bg1"/>
                </a:solidFill>
              </a:rPr>
              <a:t>5.Sakshi </a:t>
            </a:r>
            <a:r>
              <a:rPr lang="en-US" sz="4000" dirty="0" err="1">
                <a:solidFill>
                  <a:schemeClr val="bg1"/>
                </a:solidFill>
              </a:rPr>
              <a:t>Kapase</a:t>
            </a:r>
            <a:endParaRPr lang="en-US" sz="4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326DB4D0-B12B-B3BE-BBA1-6165C632F8ED}"/>
            </a:ext>
          </a:extLst>
        </p:cNvPr>
        <p:cNvGrpSpPr/>
        <p:nvPr/>
      </p:nvGrpSpPr>
      <p:grpSpPr>
        <a:xfrm>
          <a:off x="0" y="0"/>
          <a:ext cx="0" cy="0"/>
          <a:chOff x="0" y="0"/>
          <a:chExt cx="0" cy="0"/>
        </a:xfrm>
      </p:grpSpPr>
      <p:sp>
        <p:nvSpPr>
          <p:cNvPr id="11" name="Freeform 11">
            <a:extLst>
              <a:ext uri="{FF2B5EF4-FFF2-40B4-BE49-F238E27FC236}">
                <a16:creationId xmlns:a16="http://schemas.microsoft.com/office/drawing/2014/main" id="{E7C851CA-7466-F83B-5D16-129C29BDAF49}"/>
              </a:ext>
            </a:extLst>
          </p:cNvPr>
          <p:cNvSpPr/>
          <p:nvPr/>
        </p:nvSpPr>
        <p:spPr>
          <a:xfrm rot="6150721">
            <a:off x="6080933" y="4579544"/>
            <a:ext cx="13544802" cy="1127911"/>
          </a:xfrm>
          <a:custGeom>
            <a:avLst/>
            <a:gdLst/>
            <a:ahLst/>
            <a:cxnLst/>
            <a:rect l="l" t="t" r="r" b="b"/>
            <a:pathLst>
              <a:path w="13544802" h="1127911">
                <a:moveTo>
                  <a:pt x="0" y="0"/>
                </a:moveTo>
                <a:lnTo>
                  <a:pt x="13544801" y="0"/>
                </a:lnTo>
                <a:lnTo>
                  <a:pt x="13544801" y="1127912"/>
                </a:lnTo>
                <a:lnTo>
                  <a:pt x="0" y="1127912"/>
                </a:lnTo>
                <a:lnTo>
                  <a:pt x="0" y="0"/>
                </a:lnTo>
                <a:close/>
              </a:path>
            </a:pathLst>
          </a:custGeom>
          <a:blipFill>
            <a:blip r:embed="rId3"/>
            <a:stretch>
              <a:fillRect t="-137172"/>
            </a:stretch>
          </a:blipFill>
        </p:spPr>
      </p:sp>
      <p:sp>
        <p:nvSpPr>
          <p:cNvPr id="14" name="Freeform 14">
            <a:extLst>
              <a:ext uri="{FF2B5EF4-FFF2-40B4-BE49-F238E27FC236}">
                <a16:creationId xmlns:a16="http://schemas.microsoft.com/office/drawing/2014/main" id="{D318AB21-A71D-47AE-033D-ED9144D49311}"/>
              </a:ext>
            </a:extLst>
          </p:cNvPr>
          <p:cNvSpPr/>
          <p:nvPr/>
        </p:nvSpPr>
        <p:spPr>
          <a:xfrm rot="-4615544">
            <a:off x="10510810" y="5041623"/>
            <a:ext cx="13544802" cy="1127911"/>
          </a:xfrm>
          <a:custGeom>
            <a:avLst/>
            <a:gdLst/>
            <a:ahLst/>
            <a:cxnLst/>
            <a:rect l="l" t="t" r="r" b="b"/>
            <a:pathLst>
              <a:path w="13544802" h="1127911">
                <a:moveTo>
                  <a:pt x="0" y="0"/>
                </a:moveTo>
                <a:lnTo>
                  <a:pt x="13544801" y="0"/>
                </a:lnTo>
                <a:lnTo>
                  <a:pt x="13544801" y="1127912"/>
                </a:lnTo>
                <a:lnTo>
                  <a:pt x="0" y="1127912"/>
                </a:lnTo>
                <a:lnTo>
                  <a:pt x="0" y="0"/>
                </a:lnTo>
                <a:close/>
              </a:path>
            </a:pathLst>
          </a:custGeom>
          <a:blipFill>
            <a:blip r:embed="rId3"/>
            <a:stretch>
              <a:fillRect t="-137172"/>
            </a:stretch>
          </a:blipFill>
        </p:spPr>
      </p:sp>
      <p:sp>
        <p:nvSpPr>
          <p:cNvPr id="20" name="TextBox 20">
            <a:extLst>
              <a:ext uri="{FF2B5EF4-FFF2-40B4-BE49-F238E27FC236}">
                <a16:creationId xmlns:a16="http://schemas.microsoft.com/office/drawing/2014/main" id="{04705EFB-C557-C0A0-5B3D-7F0B2DBF8E67}"/>
              </a:ext>
            </a:extLst>
          </p:cNvPr>
          <p:cNvSpPr txBox="1"/>
          <p:nvPr/>
        </p:nvSpPr>
        <p:spPr>
          <a:xfrm>
            <a:off x="36486" y="419100"/>
            <a:ext cx="6977998" cy="1231876"/>
          </a:xfrm>
          <a:prstGeom prst="rect">
            <a:avLst/>
          </a:prstGeom>
        </p:spPr>
        <p:txBody>
          <a:bodyPr lIns="0" tIns="0" rIns="0" bIns="0" rtlCol="0" anchor="t">
            <a:spAutoFit/>
          </a:bodyPr>
          <a:lstStyle/>
          <a:p>
            <a:pPr marL="0" lvl="0" indent="0" algn="ctr">
              <a:lnSpc>
                <a:spcPts val="9625"/>
              </a:lnSpc>
              <a:spcBef>
                <a:spcPct val="0"/>
              </a:spcBef>
            </a:pPr>
            <a:r>
              <a:rPr lang="en-US" sz="8020" b="1" dirty="0">
                <a:solidFill>
                  <a:srgbClr val="FFFFFF"/>
                </a:solidFill>
                <a:latin typeface="Now Bold"/>
                <a:ea typeface="Now Bold"/>
                <a:cs typeface="Now Bold"/>
                <a:sym typeface="Now Bold"/>
              </a:rPr>
              <a:t>Applications</a:t>
            </a:r>
          </a:p>
        </p:txBody>
      </p:sp>
      <p:pic>
        <p:nvPicPr>
          <p:cNvPr id="28" name="Picture 27">
            <a:extLst>
              <a:ext uri="{FF2B5EF4-FFF2-40B4-BE49-F238E27FC236}">
                <a16:creationId xmlns:a16="http://schemas.microsoft.com/office/drawing/2014/main" id="{2CBD77E2-EB87-8E1B-984D-CC0FEB9A52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954246">
            <a:off x="10144775" y="3636740"/>
            <a:ext cx="9942949" cy="2984082"/>
          </a:xfrm>
          <a:prstGeom prst="rect">
            <a:avLst/>
          </a:prstGeom>
        </p:spPr>
      </p:pic>
      <p:sp>
        <p:nvSpPr>
          <p:cNvPr id="2" name="Rectangle 1">
            <a:extLst>
              <a:ext uri="{FF2B5EF4-FFF2-40B4-BE49-F238E27FC236}">
                <a16:creationId xmlns:a16="http://schemas.microsoft.com/office/drawing/2014/main" id="{593AF049-8E52-B27A-6F68-FA91CEF3B4CB}"/>
              </a:ext>
            </a:extLst>
          </p:cNvPr>
          <p:cNvSpPr>
            <a:spLocks noChangeArrowheads="1"/>
          </p:cNvSpPr>
          <p:nvPr/>
        </p:nvSpPr>
        <p:spPr bwMode="auto">
          <a:xfrm>
            <a:off x="381000" y="2036177"/>
            <a:ext cx="1232121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1.Airports</a:t>
            </a:r>
            <a:r>
              <a:rPr kumimoji="0" lang="en-US" altLang="en-US" sz="2800" b="0" i="0" u="none" strike="noStrike" cap="none" normalizeH="0" baseline="0" dirty="0">
                <a:ln>
                  <a:noFill/>
                </a:ln>
                <a:solidFill>
                  <a:schemeClr val="bg1"/>
                </a:solidFill>
                <a:effectLst/>
                <a:latin typeface="Arial" panose="020B0604020202020204" pitchFamily="34" charset="0"/>
              </a:rPr>
              <a:t>: For seamless check-in and boarding by using facial recognition instead of traditional tickets and boarding passes.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2.Concerts and Events</a:t>
            </a:r>
            <a:r>
              <a:rPr kumimoji="0" lang="en-US" altLang="en-US" sz="2800" b="0" i="0" u="none" strike="noStrike" cap="none" normalizeH="0" baseline="0" dirty="0">
                <a:ln>
                  <a:noFill/>
                </a:ln>
                <a:solidFill>
                  <a:schemeClr val="bg1"/>
                </a:solidFill>
                <a:effectLst/>
                <a:latin typeface="Arial" panose="020B0604020202020204" pitchFamily="34" charset="0"/>
              </a:rPr>
              <a:t>: Allows quick and secure entry without physical tickets, just by scanning your face at the entrance.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3.Public Transportation</a:t>
            </a:r>
            <a:r>
              <a:rPr kumimoji="0" lang="en-US" altLang="en-US" sz="2800" b="0" i="0" u="none" strike="noStrike" cap="none" normalizeH="0" baseline="0" dirty="0">
                <a:ln>
                  <a:noFill/>
                </a:ln>
                <a:solidFill>
                  <a:schemeClr val="bg1"/>
                </a:solidFill>
                <a:effectLst/>
                <a:latin typeface="Arial" panose="020B0604020202020204" pitchFamily="34" charset="0"/>
              </a:rPr>
              <a:t>: For ticketless travel on trains, buses, or subways, where passengers are identified by their face for fare collection.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r>
              <a:rPr lang="en-US" sz="2800" b="1" dirty="0">
                <a:solidFill>
                  <a:schemeClr val="bg1"/>
                </a:solidFill>
                <a:latin typeface="Arial" panose="020B0604020202020204" pitchFamily="34" charset="0"/>
              </a:rPr>
              <a:t>4.</a:t>
            </a:r>
            <a:r>
              <a:rPr lang="en-US" sz="3200" b="1" dirty="0">
                <a:solidFill>
                  <a:schemeClr val="bg1"/>
                </a:solidFill>
              </a:rPr>
              <a:t>Theme Parks</a:t>
            </a:r>
            <a:r>
              <a:rPr lang="en-US" sz="3000" b="1" dirty="0">
                <a:solidFill>
                  <a:schemeClr val="bg1"/>
                </a:solidFill>
              </a:rPr>
              <a:t>: </a:t>
            </a:r>
            <a:r>
              <a:rPr lang="en-US" sz="3000" dirty="0">
                <a:solidFill>
                  <a:schemeClr val="bg1"/>
                </a:solidFill>
              </a:rPr>
              <a:t>Enhances the guest experience by enabling entry without physical tickets, allowing faster access to rides and attractions</a:t>
            </a:r>
            <a:r>
              <a:rPr lang="en-US" sz="2900" dirty="0">
                <a:solidFill>
                  <a:schemeClr val="bg1"/>
                </a:solidFill>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387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10A68C9C-321C-319C-2FE2-C096E5A89F3F}"/>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6C8CC1C8-9032-5626-4AD8-1BA82CB70467}"/>
              </a:ext>
            </a:extLst>
          </p:cNvPr>
          <p:cNvSpPr txBox="1"/>
          <p:nvPr/>
        </p:nvSpPr>
        <p:spPr>
          <a:xfrm>
            <a:off x="6597011" y="1879014"/>
            <a:ext cx="9879016" cy="725532"/>
          </a:xfrm>
          <a:prstGeom prst="rect">
            <a:avLst/>
          </a:prstGeom>
        </p:spPr>
        <p:txBody>
          <a:bodyPr lIns="0" tIns="0" rIns="0" bIns="0" rtlCol="0" anchor="t">
            <a:spAutoFit/>
          </a:bodyPr>
          <a:lstStyle/>
          <a:p>
            <a:pPr marL="0" lvl="0" indent="0" algn="l">
              <a:lnSpc>
                <a:spcPts val="5719"/>
              </a:lnSpc>
              <a:spcBef>
                <a:spcPct val="0"/>
              </a:spcBef>
            </a:pPr>
            <a:r>
              <a:rPr lang="en-US" sz="4766" b="1" dirty="0">
                <a:solidFill>
                  <a:srgbClr val="FFFFFF"/>
                </a:solidFill>
                <a:latin typeface="Now Bold"/>
                <a:ea typeface="Now Bold"/>
                <a:cs typeface="Now Bold"/>
                <a:sym typeface="Now Bold"/>
              </a:rPr>
              <a:t>	Literature Review</a:t>
            </a:r>
          </a:p>
        </p:txBody>
      </p:sp>
      <p:sp>
        <p:nvSpPr>
          <p:cNvPr id="22" name="TextBox 22">
            <a:extLst>
              <a:ext uri="{FF2B5EF4-FFF2-40B4-BE49-F238E27FC236}">
                <a16:creationId xmlns:a16="http://schemas.microsoft.com/office/drawing/2014/main" id="{383770DF-3716-C2A4-228D-A77FFBB529D9}"/>
              </a:ext>
            </a:extLst>
          </p:cNvPr>
          <p:cNvSpPr txBox="1"/>
          <p:nvPr/>
        </p:nvSpPr>
        <p:spPr>
          <a:xfrm>
            <a:off x="1219200" y="3293578"/>
            <a:ext cx="16459200" cy="3877985"/>
          </a:xfrm>
          <a:prstGeom prst="rect">
            <a:avLst/>
          </a:prstGeom>
        </p:spPr>
        <p:txBody>
          <a:bodyPr wrap="square" lIns="0" tIns="0" rIns="0" bIns="0" rtlCol="0" anchor="t">
            <a:spAutoFit/>
          </a:bodyPr>
          <a:lstStyle/>
          <a:p>
            <a:pPr marL="742950" indent="-742950">
              <a:buAutoNum type="arabicPeriod"/>
            </a:pPr>
            <a:r>
              <a:rPr lang="en-US" sz="3600" b="1" dirty="0">
                <a:solidFill>
                  <a:schemeClr val="bg1"/>
                </a:solidFill>
              </a:rPr>
              <a:t>Zhao et al. (2021)</a:t>
            </a:r>
            <a:r>
              <a:rPr lang="en-US" sz="3600" dirty="0">
                <a:solidFill>
                  <a:schemeClr val="bg1"/>
                </a:solidFill>
              </a:rPr>
              <a:t> identify last-mile connectivity as a critical factor influencing public transit ridership</a:t>
            </a:r>
          </a:p>
          <a:p>
            <a:pPr marL="742950" indent="-742950">
              <a:buAutoNum type="arabicPeriod"/>
            </a:pPr>
            <a:r>
              <a:rPr lang="en-US" sz="3600" b="1" dirty="0">
                <a:solidFill>
                  <a:schemeClr val="bg1"/>
                </a:solidFill>
              </a:rPr>
              <a:t>Shaheen et al. (2020)</a:t>
            </a:r>
            <a:r>
              <a:rPr lang="en-US" sz="3600" dirty="0">
                <a:solidFill>
                  <a:schemeClr val="bg1"/>
                </a:solidFill>
              </a:rPr>
              <a:t> examine the potential of shared bikes and electric scooters as part of the solution to last-mile challenges.</a:t>
            </a:r>
          </a:p>
          <a:p>
            <a:pPr marL="742950" indent="-742950">
              <a:buAutoNum type="arabicPeriod"/>
            </a:pPr>
            <a:r>
              <a:rPr lang="en-US" sz="3600" b="1" dirty="0">
                <a:solidFill>
                  <a:schemeClr val="bg1"/>
                </a:solidFill>
              </a:rPr>
              <a:t>Michaels et al. (2019)</a:t>
            </a:r>
            <a:r>
              <a:rPr lang="en-US" sz="3600" dirty="0">
                <a:solidFill>
                  <a:schemeClr val="bg1"/>
                </a:solidFill>
              </a:rPr>
              <a:t> discuss how technologies such as contactless smart cards, mobile applications, and QR codes are streamlining the ticketing process, reducing queues and manual intervention.</a:t>
            </a:r>
            <a:endParaRPr lang="en-US" sz="3600" u="none" strike="noStrike" dirty="0">
              <a:solidFill>
                <a:schemeClr val="bg1"/>
              </a:solidFill>
              <a:latin typeface="DM Sans"/>
              <a:ea typeface="DM Sans"/>
              <a:cs typeface="DM Sans"/>
              <a:sym typeface="DM Sans"/>
            </a:endParaRPr>
          </a:p>
        </p:txBody>
      </p:sp>
    </p:spTree>
    <p:extLst>
      <p:ext uri="{BB962C8B-B14F-4D97-AF65-F5344CB8AC3E}">
        <p14:creationId xmlns:p14="http://schemas.microsoft.com/office/powerpoint/2010/main" val="298877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85A44DCD-FE7E-620E-B89E-1B5C8A5FC27A}"/>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87B55C1E-D0D6-C661-3C35-A7710E285091}"/>
              </a:ext>
            </a:extLst>
          </p:cNvPr>
          <p:cNvSpPr txBox="1"/>
          <p:nvPr/>
        </p:nvSpPr>
        <p:spPr>
          <a:xfrm>
            <a:off x="6597011" y="1879014"/>
            <a:ext cx="9879016" cy="725532"/>
          </a:xfrm>
          <a:prstGeom prst="rect">
            <a:avLst/>
          </a:prstGeom>
        </p:spPr>
        <p:txBody>
          <a:bodyPr lIns="0" tIns="0" rIns="0" bIns="0" rtlCol="0" anchor="t">
            <a:spAutoFit/>
          </a:bodyPr>
          <a:lstStyle/>
          <a:p>
            <a:pPr marL="0" lvl="0" indent="0" algn="l">
              <a:lnSpc>
                <a:spcPts val="5719"/>
              </a:lnSpc>
              <a:spcBef>
                <a:spcPct val="0"/>
              </a:spcBef>
            </a:pPr>
            <a:r>
              <a:rPr lang="en-US" sz="4766" b="1" dirty="0">
                <a:solidFill>
                  <a:srgbClr val="FFFFFF"/>
                </a:solidFill>
                <a:latin typeface="Now Bold"/>
                <a:ea typeface="Now Bold"/>
                <a:cs typeface="Now Bold"/>
                <a:sym typeface="Now Bold"/>
              </a:rPr>
              <a:t>	Conclusion</a:t>
            </a:r>
          </a:p>
        </p:txBody>
      </p:sp>
      <p:sp>
        <p:nvSpPr>
          <p:cNvPr id="22" name="TextBox 22">
            <a:extLst>
              <a:ext uri="{FF2B5EF4-FFF2-40B4-BE49-F238E27FC236}">
                <a16:creationId xmlns:a16="http://schemas.microsoft.com/office/drawing/2014/main" id="{7D847814-83E2-DBE3-1031-A05F085F1ACB}"/>
              </a:ext>
            </a:extLst>
          </p:cNvPr>
          <p:cNvSpPr txBox="1"/>
          <p:nvPr/>
        </p:nvSpPr>
        <p:spPr>
          <a:xfrm>
            <a:off x="1219200" y="3293578"/>
            <a:ext cx="16459200" cy="2215991"/>
          </a:xfrm>
          <a:prstGeom prst="rect">
            <a:avLst/>
          </a:prstGeom>
        </p:spPr>
        <p:txBody>
          <a:bodyPr wrap="square" lIns="0" tIns="0" rIns="0" bIns="0" rtlCol="0" anchor="t">
            <a:spAutoFit/>
          </a:bodyPr>
          <a:lstStyle/>
          <a:p>
            <a:r>
              <a:rPr lang="en-US" sz="3600" u="none" strike="noStrike" dirty="0">
                <a:solidFill>
                  <a:srgbClr val="FFFFFF"/>
                </a:solidFill>
                <a:latin typeface="DM Sans"/>
                <a:ea typeface="DM Sans"/>
                <a:cs typeface="DM Sans"/>
                <a:sym typeface="DM Sans"/>
              </a:rPr>
              <a:t>	The integration of smart technologies in public transport enhances efficiency, sustainability, and user experience. Future research should focus on AI-driven transit planning, </a:t>
            </a:r>
            <a:r>
              <a:rPr lang="en-US" sz="3600" u="none" strike="noStrike" dirty="0" err="1">
                <a:solidFill>
                  <a:srgbClr val="FFFFFF"/>
                </a:solidFill>
                <a:latin typeface="DM Sans"/>
                <a:ea typeface="DM Sans"/>
                <a:cs typeface="DM Sans"/>
                <a:sym typeface="DM Sans"/>
              </a:rPr>
              <a:t>MaaS</a:t>
            </a:r>
            <a:r>
              <a:rPr lang="en-US" sz="3600" u="none" strike="noStrike" dirty="0">
                <a:solidFill>
                  <a:srgbClr val="FFFFFF"/>
                </a:solidFill>
                <a:latin typeface="DM Sans"/>
                <a:ea typeface="DM Sans"/>
                <a:cs typeface="DM Sans"/>
                <a:sym typeface="DM Sans"/>
              </a:rPr>
              <a:t> (Mobility as a Service), and the role of emerging technologies in optimizing urban mobility.</a:t>
            </a:r>
          </a:p>
        </p:txBody>
      </p:sp>
    </p:spTree>
    <p:extLst>
      <p:ext uri="{BB962C8B-B14F-4D97-AF65-F5344CB8AC3E}">
        <p14:creationId xmlns:p14="http://schemas.microsoft.com/office/powerpoint/2010/main" val="35957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grpSp>
        <p:nvGrpSpPr>
          <p:cNvPr id="23" name="Group 23"/>
          <p:cNvGrpSpPr/>
          <p:nvPr/>
        </p:nvGrpSpPr>
        <p:grpSpPr>
          <a:xfrm>
            <a:off x="-3" y="-1687711"/>
            <a:ext cx="18288004" cy="4605659"/>
            <a:chOff x="-1" y="-38100"/>
            <a:chExt cx="5059562" cy="1213013"/>
          </a:xfrm>
        </p:grpSpPr>
        <p:sp>
          <p:nvSpPr>
            <p:cNvPr id="24" name="Freeform 24"/>
            <p:cNvSpPr/>
            <p:nvPr/>
          </p:nvSpPr>
          <p:spPr>
            <a:xfrm>
              <a:off x="-1" y="2007"/>
              <a:ext cx="5059561" cy="1172906"/>
            </a:xfrm>
            <a:custGeom>
              <a:avLst/>
              <a:gdLst/>
              <a:ahLst/>
              <a:cxnLst/>
              <a:rect l="l" t="t" r="r" b="b"/>
              <a:pathLst>
                <a:path w="5059561" h="1172906">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sp>
        <p:sp>
          <p:nvSpPr>
            <p:cNvPr id="25" name="TextBox 25"/>
            <p:cNvSpPr txBox="1"/>
            <p:nvPr/>
          </p:nvSpPr>
          <p:spPr>
            <a:xfrm>
              <a:off x="0" y="-38100"/>
              <a:ext cx="5059561" cy="1211006"/>
            </a:xfrm>
            <a:prstGeom prst="rect">
              <a:avLst/>
            </a:prstGeom>
          </p:spPr>
          <p:txBody>
            <a:bodyPr lIns="50800" tIns="50800" rIns="50800" bIns="50800" rtlCol="0" anchor="ctr"/>
            <a:lstStyle/>
            <a:p>
              <a:pPr algn="ctr">
                <a:lnSpc>
                  <a:spcPts val="2605"/>
                </a:lnSpc>
              </a:pPr>
              <a:endParaRPr/>
            </a:p>
          </p:txBody>
        </p:sp>
      </p:grpSp>
      <p:sp>
        <p:nvSpPr>
          <p:cNvPr id="37" name="TextBox 36">
            <a:extLst>
              <a:ext uri="{FF2B5EF4-FFF2-40B4-BE49-F238E27FC236}">
                <a16:creationId xmlns:a16="http://schemas.microsoft.com/office/drawing/2014/main" id="{EE788EA9-9F11-6839-C01B-5B544FB3B790}"/>
              </a:ext>
            </a:extLst>
          </p:cNvPr>
          <p:cNvSpPr txBox="1"/>
          <p:nvPr/>
        </p:nvSpPr>
        <p:spPr>
          <a:xfrm>
            <a:off x="5410200" y="4381500"/>
            <a:ext cx="7772400" cy="1569660"/>
          </a:xfrm>
          <a:prstGeom prst="rect">
            <a:avLst/>
          </a:prstGeom>
          <a:noFill/>
        </p:spPr>
        <p:txBody>
          <a:bodyPr wrap="square" rtlCol="0">
            <a:spAutoFit/>
          </a:bodyPr>
          <a:lstStyle/>
          <a:p>
            <a:r>
              <a:rPr lang="en-US" sz="9600" dirty="0">
                <a:solidFill>
                  <a:schemeClr val="bg1"/>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DB500246-85C4-D3FF-CC89-801F7681920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1E38085-A5EA-78CC-F93B-D5207882C02D}"/>
              </a:ext>
            </a:extLst>
          </p:cNvPr>
          <p:cNvGrpSpPr/>
          <p:nvPr/>
        </p:nvGrpSpPr>
        <p:grpSpPr>
          <a:xfrm rot="-5400000">
            <a:off x="11392544" y="4154952"/>
            <a:ext cx="11958151" cy="1929323"/>
            <a:chOff x="0" y="0"/>
            <a:chExt cx="3149472" cy="508135"/>
          </a:xfrm>
        </p:grpSpPr>
        <p:sp>
          <p:nvSpPr>
            <p:cNvPr id="3" name="Freeform 3">
              <a:extLst>
                <a:ext uri="{FF2B5EF4-FFF2-40B4-BE49-F238E27FC236}">
                  <a16:creationId xmlns:a16="http://schemas.microsoft.com/office/drawing/2014/main" id="{36C4D16F-1F9D-C386-5646-109345BA0845}"/>
                </a:ext>
              </a:extLst>
            </p:cNvPr>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145DA0"/>
            </a:solidFill>
          </p:spPr>
        </p:sp>
        <p:sp>
          <p:nvSpPr>
            <p:cNvPr id="4" name="TextBox 4">
              <a:extLst>
                <a:ext uri="{FF2B5EF4-FFF2-40B4-BE49-F238E27FC236}">
                  <a16:creationId xmlns:a16="http://schemas.microsoft.com/office/drawing/2014/main" id="{A5D426FE-7F40-EF5C-2AB7-73D479DB33A1}"/>
                </a:ext>
              </a:extLst>
            </p:cNvPr>
            <p:cNvSpPr txBox="1"/>
            <p:nvPr/>
          </p:nvSpPr>
          <p:spPr>
            <a:xfrm>
              <a:off x="0" y="-28575"/>
              <a:ext cx="3149472" cy="536710"/>
            </a:xfrm>
            <a:prstGeom prst="rect">
              <a:avLst/>
            </a:prstGeom>
          </p:spPr>
          <p:txBody>
            <a:bodyPr lIns="50800" tIns="50800" rIns="50800" bIns="50800" rtlCol="0" anchor="ctr"/>
            <a:lstStyle/>
            <a:p>
              <a:pPr algn="ctr">
                <a:lnSpc>
                  <a:spcPts val="2590"/>
                </a:lnSpc>
              </a:pPr>
              <a:endParaRPr/>
            </a:p>
          </p:txBody>
        </p:sp>
      </p:grpSp>
      <p:sp>
        <p:nvSpPr>
          <p:cNvPr id="5" name="Freeform 5">
            <a:extLst>
              <a:ext uri="{FF2B5EF4-FFF2-40B4-BE49-F238E27FC236}">
                <a16:creationId xmlns:a16="http://schemas.microsoft.com/office/drawing/2014/main" id="{F065526D-293E-C7E7-1CC1-43593F20F143}"/>
              </a:ext>
            </a:extLst>
          </p:cNvPr>
          <p:cNvSpPr/>
          <p:nvPr/>
        </p:nvSpPr>
        <p:spPr>
          <a:xfrm>
            <a:off x="14669621" y="266700"/>
            <a:ext cx="2647750" cy="2647750"/>
          </a:xfrm>
          <a:custGeom>
            <a:avLst/>
            <a:gdLst/>
            <a:ahLst/>
            <a:cxnLst/>
            <a:rect l="l" t="t" r="r" b="b"/>
            <a:pathLst>
              <a:path w="2647750" h="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a:extLst>
              <a:ext uri="{FF2B5EF4-FFF2-40B4-BE49-F238E27FC236}">
                <a16:creationId xmlns:a16="http://schemas.microsoft.com/office/drawing/2014/main" id="{716C4088-5E36-A6C6-2E52-2D4715FA83E7}"/>
              </a:ext>
            </a:extLst>
          </p:cNvPr>
          <p:cNvSpPr/>
          <p:nvPr/>
        </p:nvSpPr>
        <p:spPr>
          <a:xfrm>
            <a:off x="533400" y="7230836"/>
            <a:ext cx="2647750" cy="2647750"/>
          </a:xfrm>
          <a:custGeom>
            <a:avLst/>
            <a:gdLst/>
            <a:ahLst/>
            <a:cxnLst/>
            <a:rect l="l" t="t" r="r" b="b"/>
            <a:pathLst>
              <a:path w="2647750" h="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5">
            <a:extLst>
              <a:ext uri="{FF2B5EF4-FFF2-40B4-BE49-F238E27FC236}">
                <a16:creationId xmlns:a16="http://schemas.microsoft.com/office/drawing/2014/main" id="{2A0248F6-4ED8-CF6C-72D4-02D50AB5B377}"/>
              </a:ext>
            </a:extLst>
          </p:cNvPr>
          <p:cNvSpPr txBox="1"/>
          <p:nvPr/>
        </p:nvSpPr>
        <p:spPr>
          <a:xfrm>
            <a:off x="2362200" y="2914450"/>
            <a:ext cx="10439400" cy="1938992"/>
          </a:xfrm>
          <a:prstGeom prst="rect">
            <a:avLst/>
          </a:prstGeom>
          <a:noFill/>
        </p:spPr>
        <p:txBody>
          <a:bodyPr wrap="square" rtlCol="0">
            <a:spAutoFit/>
          </a:bodyPr>
          <a:lstStyle/>
          <a:p>
            <a:pPr marL="571500" indent="-571500">
              <a:buFont typeface="Arial" panose="020B0604020202020204" pitchFamily="34" charset="0"/>
              <a:buChar char="•"/>
            </a:pPr>
            <a:r>
              <a:rPr lang="en-US" sz="4000" b="1" dirty="0">
                <a:solidFill>
                  <a:schemeClr val="bg1"/>
                </a:solidFill>
              </a:rPr>
              <a:t>Revolutionizing Public Transport Systems </a:t>
            </a:r>
            <a:r>
              <a:rPr lang="en-US" sz="4000" dirty="0">
                <a:solidFill>
                  <a:schemeClr val="bg1"/>
                </a:solidFill>
              </a:rPr>
              <a:t>– Improve last-mile connectivity, smart ticketing, or sustainable transport</a:t>
            </a:r>
            <a:r>
              <a:rPr lang="en-US" dirty="0"/>
              <a:t>.</a:t>
            </a:r>
          </a:p>
        </p:txBody>
      </p:sp>
      <p:sp>
        <p:nvSpPr>
          <p:cNvPr id="7" name="TextBox 6">
            <a:extLst>
              <a:ext uri="{FF2B5EF4-FFF2-40B4-BE49-F238E27FC236}">
                <a16:creationId xmlns:a16="http://schemas.microsoft.com/office/drawing/2014/main" id="{72252640-8025-CF61-C528-26F747E96810}"/>
              </a:ext>
            </a:extLst>
          </p:cNvPr>
          <p:cNvSpPr txBox="1"/>
          <p:nvPr/>
        </p:nvSpPr>
        <p:spPr>
          <a:xfrm>
            <a:off x="4415431" y="1203960"/>
            <a:ext cx="10820400" cy="1107996"/>
          </a:xfrm>
          <a:prstGeom prst="rect">
            <a:avLst/>
          </a:prstGeom>
          <a:noFill/>
        </p:spPr>
        <p:txBody>
          <a:bodyPr wrap="square" rtlCol="0">
            <a:spAutoFit/>
          </a:bodyPr>
          <a:lstStyle/>
          <a:p>
            <a:r>
              <a:rPr lang="en-US" sz="6600" dirty="0">
                <a:solidFill>
                  <a:schemeClr val="bg1"/>
                </a:solidFill>
              </a:rPr>
              <a:t>	Problem Statement</a:t>
            </a:r>
          </a:p>
        </p:txBody>
      </p:sp>
      <p:pic>
        <p:nvPicPr>
          <p:cNvPr id="10" name="Picture 9">
            <a:extLst>
              <a:ext uri="{FF2B5EF4-FFF2-40B4-BE49-F238E27FC236}">
                <a16:creationId xmlns:a16="http://schemas.microsoft.com/office/drawing/2014/main" id="{B7F25D58-511E-D87D-A513-CBF6EA34D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45747" y="7230836"/>
            <a:ext cx="2647749" cy="2494189"/>
          </a:xfrm>
          <a:prstGeom prst="rect">
            <a:avLst/>
          </a:prstGeom>
        </p:spPr>
      </p:pic>
    </p:spTree>
    <p:extLst>
      <p:ext uri="{BB962C8B-B14F-4D97-AF65-F5344CB8AC3E}">
        <p14:creationId xmlns:p14="http://schemas.microsoft.com/office/powerpoint/2010/main" val="387490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05B6DE1C-F6E5-E5A3-130A-AC7B9CE354CD}"/>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EF5CF538-258C-9021-B040-6AA28D780802}"/>
              </a:ext>
            </a:extLst>
          </p:cNvPr>
          <p:cNvSpPr/>
          <p:nvPr/>
        </p:nvSpPr>
        <p:spPr>
          <a:xfrm>
            <a:off x="-5993373" y="-5458262"/>
            <a:ext cx="10196686" cy="10196686"/>
          </a:xfrm>
          <a:custGeom>
            <a:avLst/>
            <a:gdLst/>
            <a:ahLst/>
            <a:cxnLst/>
            <a:rect l="l" t="t" r="r" b="b"/>
            <a:pathLst>
              <a:path w="10196686" h="10196686">
                <a:moveTo>
                  <a:pt x="0" y="0"/>
                </a:moveTo>
                <a:lnTo>
                  <a:pt x="10196686" y="0"/>
                </a:lnTo>
                <a:lnTo>
                  <a:pt x="10196686" y="10196685"/>
                </a:lnTo>
                <a:lnTo>
                  <a:pt x="0" y="10196685"/>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EE619D01-DE2C-11A5-4CC6-DDCA5B621203}"/>
              </a:ext>
            </a:extLst>
          </p:cNvPr>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4">
              <a:alphaModFix amt="29000"/>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61655D9F-4542-6FD0-4A8B-A2E45102BD65}"/>
              </a:ext>
            </a:extLst>
          </p:cNvPr>
          <p:cNvSpPr txBox="1"/>
          <p:nvPr/>
        </p:nvSpPr>
        <p:spPr>
          <a:xfrm>
            <a:off x="6705600" y="1283462"/>
            <a:ext cx="9879016" cy="725532"/>
          </a:xfrm>
          <a:prstGeom prst="rect">
            <a:avLst/>
          </a:prstGeom>
        </p:spPr>
        <p:txBody>
          <a:bodyPr lIns="0" tIns="0" rIns="0" bIns="0" rtlCol="0" anchor="t">
            <a:spAutoFit/>
          </a:bodyPr>
          <a:lstStyle/>
          <a:p>
            <a:pPr marL="0" lvl="0" indent="0" algn="l">
              <a:lnSpc>
                <a:spcPts val="5719"/>
              </a:lnSpc>
              <a:spcBef>
                <a:spcPct val="0"/>
              </a:spcBef>
            </a:pPr>
            <a:r>
              <a:rPr lang="en-US" sz="4766" b="1" dirty="0">
                <a:solidFill>
                  <a:srgbClr val="FFFFFF"/>
                </a:solidFill>
                <a:latin typeface="Now Bold"/>
                <a:ea typeface="Now Bold"/>
                <a:cs typeface="Now Bold"/>
                <a:sym typeface="Now Bold"/>
              </a:rPr>
              <a:t>	Aim and Objectives</a:t>
            </a:r>
          </a:p>
        </p:txBody>
      </p:sp>
      <p:sp>
        <p:nvSpPr>
          <p:cNvPr id="2" name="TextBox 1">
            <a:extLst>
              <a:ext uri="{FF2B5EF4-FFF2-40B4-BE49-F238E27FC236}">
                <a16:creationId xmlns:a16="http://schemas.microsoft.com/office/drawing/2014/main" id="{DF990E51-E5A3-4A1F-3A2A-A95C8504FD76}"/>
              </a:ext>
            </a:extLst>
          </p:cNvPr>
          <p:cNvSpPr txBox="1"/>
          <p:nvPr/>
        </p:nvSpPr>
        <p:spPr>
          <a:xfrm>
            <a:off x="6858000" y="3453965"/>
            <a:ext cx="10744200" cy="3539430"/>
          </a:xfrm>
          <a:prstGeom prst="rect">
            <a:avLst/>
          </a:prstGeom>
          <a:noFill/>
        </p:spPr>
        <p:txBody>
          <a:bodyPr wrap="square" rtlCol="0">
            <a:spAutoFit/>
          </a:bodyPr>
          <a:lstStyle/>
          <a:p>
            <a:r>
              <a:rPr lang="en-US" sz="4000" dirty="0">
                <a:solidFill>
                  <a:schemeClr val="bg1"/>
                </a:solidFill>
              </a:rPr>
              <a:t>Aim-  </a:t>
            </a:r>
          </a:p>
          <a:p>
            <a:r>
              <a:rPr lang="en-US" sz="4000" dirty="0">
                <a:solidFill>
                  <a:schemeClr val="bg1"/>
                </a:solidFill>
              </a:rPr>
              <a:t>	</a:t>
            </a:r>
            <a:r>
              <a:rPr lang="en-US" sz="3600" dirty="0">
                <a:solidFill>
                  <a:schemeClr val="bg1"/>
                </a:solidFill>
              </a:rPr>
              <a:t>The aim of this initiative is to revolutionize public transport systems by addressing key challenges such as enhancing last-mile connectivity, implementing smart ticketing solutions, and promoting sustainable transport practices.</a:t>
            </a:r>
          </a:p>
        </p:txBody>
      </p:sp>
      <p:sp>
        <p:nvSpPr>
          <p:cNvPr id="10" name="TextBox 9">
            <a:extLst>
              <a:ext uri="{FF2B5EF4-FFF2-40B4-BE49-F238E27FC236}">
                <a16:creationId xmlns:a16="http://schemas.microsoft.com/office/drawing/2014/main" id="{CBCE2D1A-E5CE-A983-BA6B-85AF59A453D8}"/>
              </a:ext>
            </a:extLst>
          </p:cNvPr>
          <p:cNvSpPr txBox="1"/>
          <p:nvPr/>
        </p:nvSpPr>
        <p:spPr>
          <a:xfrm>
            <a:off x="6858000" y="7136738"/>
            <a:ext cx="8414387" cy="2923877"/>
          </a:xfrm>
          <a:prstGeom prst="rect">
            <a:avLst/>
          </a:prstGeom>
          <a:noFill/>
        </p:spPr>
        <p:txBody>
          <a:bodyPr wrap="square" rtlCol="0">
            <a:spAutoFit/>
          </a:bodyPr>
          <a:lstStyle/>
          <a:p>
            <a:r>
              <a:rPr lang="en-US" sz="4000" dirty="0">
                <a:solidFill>
                  <a:schemeClr val="bg1"/>
                </a:solidFill>
              </a:rPr>
              <a:t>Objectives- </a:t>
            </a:r>
          </a:p>
          <a:p>
            <a:r>
              <a:rPr lang="en-US" sz="3600" dirty="0">
                <a:solidFill>
                  <a:schemeClr val="bg1"/>
                </a:solidFill>
              </a:rPr>
              <a:t>1.Enhance Last-Mile Connectivity</a:t>
            </a:r>
          </a:p>
          <a:p>
            <a:r>
              <a:rPr lang="en-US" sz="3600" dirty="0">
                <a:solidFill>
                  <a:schemeClr val="bg1"/>
                </a:solidFill>
              </a:rPr>
              <a:t>2.</a:t>
            </a:r>
            <a:r>
              <a:rPr lang="en-US" sz="3600" dirty="0"/>
              <a:t> </a:t>
            </a:r>
            <a:r>
              <a:rPr lang="en-US" sz="3600" dirty="0">
                <a:solidFill>
                  <a:schemeClr val="bg1"/>
                </a:solidFill>
              </a:rPr>
              <a:t>Implement Smart Ticketing-</a:t>
            </a:r>
          </a:p>
          <a:p>
            <a:r>
              <a:rPr lang="en-US" sz="3600" dirty="0">
                <a:solidFill>
                  <a:schemeClr val="bg1"/>
                </a:solidFill>
              </a:rPr>
              <a:t>3.</a:t>
            </a:r>
            <a:r>
              <a:rPr lang="en-US" sz="3600" dirty="0"/>
              <a:t> </a:t>
            </a:r>
            <a:r>
              <a:rPr lang="en-US" sz="3600" dirty="0">
                <a:solidFill>
                  <a:schemeClr val="bg1"/>
                </a:solidFill>
              </a:rPr>
              <a:t>Promote Sustainable Transport</a:t>
            </a:r>
          </a:p>
          <a:p>
            <a:endParaRPr lang="en-US" sz="3600" dirty="0">
              <a:solidFill>
                <a:schemeClr val="bg1"/>
              </a:solidFill>
            </a:endParaRPr>
          </a:p>
        </p:txBody>
      </p:sp>
      <p:pic>
        <p:nvPicPr>
          <p:cNvPr id="15" name="Picture 14">
            <a:extLst>
              <a:ext uri="{FF2B5EF4-FFF2-40B4-BE49-F238E27FC236}">
                <a16:creationId xmlns:a16="http://schemas.microsoft.com/office/drawing/2014/main" id="{7CC5C7B4-48E7-D87A-D1EB-F6ABD7B777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2604546"/>
            <a:ext cx="5867400" cy="7074486"/>
          </a:xfrm>
          <a:prstGeom prst="rect">
            <a:avLst/>
          </a:prstGeom>
        </p:spPr>
      </p:pic>
    </p:spTree>
    <p:extLst>
      <p:ext uri="{BB962C8B-B14F-4D97-AF65-F5344CB8AC3E}">
        <p14:creationId xmlns:p14="http://schemas.microsoft.com/office/powerpoint/2010/main" val="377076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6E728335-E47E-6C1D-B6C1-671B4C631D58}"/>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6D44E973-570E-AE02-C248-870C84F42B67}"/>
              </a:ext>
            </a:extLst>
          </p:cNvPr>
          <p:cNvSpPr txBox="1"/>
          <p:nvPr/>
        </p:nvSpPr>
        <p:spPr>
          <a:xfrm>
            <a:off x="6597011" y="1879014"/>
            <a:ext cx="9879016" cy="725532"/>
          </a:xfrm>
          <a:prstGeom prst="rect">
            <a:avLst/>
          </a:prstGeom>
        </p:spPr>
        <p:txBody>
          <a:bodyPr lIns="0" tIns="0" rIns="0" bIns="0" rtlCol="0" anchor="t">
            <a:spAutoFit/>
          </a:bodyPr>
          <a:lstStyle/>
          <a:p>
            <a:pPr marL="0" lvl="0" indent="0" algn="l">
              <a:lnSpc>
                <a:spcPts val="5719"/>
              </a:lnSpc>
              <a:spcBef>
                <a:spcPct val="0"/>
              </a:spcBef>
            </a:pPr>
            <a:r>
              <a:rPr lang="en-US" sz="4766" b="1" dirty="0">
                <a:solidFill>
                  <a:srgbClr val="FFFFFF"/>
                </a:solidFill>
                <a:latin typeface="Now Bold"/>
                <a:ea typeface="Now Bold"/>
                <a:cs typeface="Now Bold"/>
                <a:sym typeface="Now Bold"/>
              </a:rPr>
              <a:t>	Abstract</a:t>
            </a:r>
          </a:p>
        </p:txBody>
      </p:sp>
      <p:sp>
        <p:nvSpPr>
          <p:cNvPr id="22" name="TextBox 22">
            <a:extLst>
              <a:ext uri="{FF2B5EF4-FFF2-40B4-BE49-F238E27FC236}">
                <a16:creationId xmlns:a16="http://schemas.microsoft.com/office/drawing/2014/main" id="{2234A1F2-54E4-EEB7-C0A5-C39E89639D33}"/>
              </a:ext>
            </a:extLst>
          </p:cNvPr>
          <p:cNvSpPr txBox="1"/>
          <p:nvPr/>
        </p:nvSpPr>
        <p:spPr>
          <a:xfrm>
            <a:off x="1219200" y="3293578"/>
            <a:ext cx="16459200" cy="4823565"/>
          </a:xfrm>
          <a:prstGeom prst="rect">
            <a:avLst/>
          </a:prstGeom>
        </p:spPr>
        <p:txBody>
          <a:bodyPr wrap="square" lIns="0" tIns="0" rIns="0" bIns="0" rtlCol="0" anchor="t">
            <a:spAutoFit/>
          </a:bodyPr>
          <a:lstStyle/>
          <a:p>
            <a:r>
              <a:rPr lang="en-US" sz="3600" dirty="0">
                <a:solidFill>
                  <a:schemeClr val="bg1"/>
                </a:solidFill>
              </a:rPr>
              <a:t>	Facial recognition technology has emerged as a powerful tool for enhancing the ticket booking and entry process across various sectors. It offers a seamless, contactless experience by enabling users to book and access tickets without the need for physical tickets or traditional methods like passwords. Key applications include airports, concerts, public transportation, theme parks, movie theaters, sports stadiums, hotels, and events, where it streamlines check-ins, improves security, and reduces wait times. The technology enhances convenience, personalizes user experiences, and provides efficient crowd management, making it a valuable solution for modern ticketing systems.</a:t>
            </a:r>
          </a:p>
          <a:p>
            <a:pPr marL="0" lvl="0" indent="0" algn="l">
              <a:lnSpc>
                <a:spcPts val="2664"/>
              </a:lnSpc>
              <a:spcBef>
                <a:spcPct val="0"/>
              </a:spcBef>
            </a:pPr>
            <a:endParaRPr lang="en-US" sz="3600" u="none" strike="noStrike" dirty="0">
              <a:solidFill>
                <a:srgbClr val="FFFFFF"/>
              </a:solidFill>
              <a:latin typeface="DM Sans"/>
              <a:ea typeface="DM Sans"/>
              <a:cs typeface="DM Sans"/>
              <a:sym typeface="DM Sans"/>
            </a:endParaRPr>
          </a:p>
        </p:txBody>
      </p:sp>
    </p:spTree>
    <p:extLst>
      <p:ext uri="{BB962C8B-B14F-4D97-AF65-F5344CB8AC3E}">
        <p14:creationId xmlns:p14="http://schemas.microsoft.com/office/powerpoint/2010/main" val="203049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3" name="Freeform 3"/>
          <p:cNvSpPr/>
          <p:nvPr/>
        </p:nvSpPr>
        <p:spPr>
          <a:xfrm>
            <a:off x="-5993373" y="-5458262"/>
            <a:ext cx="10196686" cy="10196686"/>
          </a:xfrm>
          <a:custGeom>
            <a:avLst/>
            <a:gdLst/>
            <a:ahLst/>
            <a:cxnLst/>
            <a:rect l="l" t="t" r="r" b="b"/>
            <a:pathLst>
              <a:path w="10196686" h="10196686">
                <a:moveTo>
                  <a:pt x="0" y="0"/>
                </a:moveTo>
                <a:lnTo>
                  <a:pt x="10196686" y="0"/>
                </a:lnTo>
                <a:lnTo>
                  <a:pt x="10196686" y="10196685"/>
                </a:lnTo>
                <a:lnTo>
                  <a:pt x="0" y="10196685"/>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4697329" y="6667836"/>
            <a:ext cx="8414387" cy="8414387"/>
          </a:xfrm>
          <a:custGeom>
            <a:avLst/>
            <a:gdLst/>
            <a:ahLst/>
            <a:cxnLst/>
            <a:rect l="l" t="t" r="r" b="b"/>
            <a:pathLst>
              <a:path w="8414387" h="8414387">
                <a:moveTo>
                  <a:pt x="0" y="0"/>
                </a:moveTo>
                <a:lnTo>
                  <a:pt x="8414387" y="0"/>
                </a:lnTo>
                <a:lnTo>
                  <a:pt x="8414387" y="8414387"/>
                </a:lnTo>
                <a:lnTo>
                  <a:pt x="0" y="8414387"/>
                </a:lnTo>
                <a:lnTo>
                  <a:pt x="0" y="0"/>
                </a:lnTo>
                <a:close/>
              </a:path>
            </a:pathLst>
          </a:custGeom>
          <a:blipFill>
            <a:blip r:embed="rId4">
              <a:alphaModFix amt="29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6597011" y="1879014"/>
            <a:ext cx="9879016" cy="725532"/>
          </a:xfrm>
          <a:prstGeom prst="rect">
            <a:avLst/>
          </a:prstGeom>
        </p:spPr>
        <p:txBody>
          <a:bodyPr lIns="0" tIns="0" rIns="0" bIns="0" rtlCol="0" anchor="t">
            <a:spAutoFit/>
          </a:bodyPr>
          <a:lstStyle/>
          <a:p>
            <a:pPr marL="0" lvl="0" indent="0" algn="l">
              <a:lnSpc>
                <a:spcPts val="5719"/>
              </a:lnSpc>
              <a:spcBef>
                <a:spcPct val="0"/>
              </a:spcBef>
            </a:pPr>
            <a:r>
              <a:rPr lang="en-US" sz="4766" b="1" dirty="0">
                <a:solidFill>
                  <a:srgbClr val="FFFFFF"/>
                </a:solidFill>
                <a:latin typeface="Now Bold"/>
                <a:ea typeface="Now Bold"/>
                <a:cs typeface="Now Bold"/>
                <a:sym typeface="Now Bold"/>
              </a:rPr>
              <a:t>	Introduction</a:t>
            </a:r>
          </a:p>
        </p:txBody>
      </p:sp>
      <p:sp>
        <p:nvSpPr>
          <p:cNvPr id="22" name="TextBox 22"/>
          <p:cNvSpPr txBox="1"/>
          <p:nvPr/>
        </p:nvSpPr>
        <p:spPr>
          <a:xfrm>
            <a:off x="1219200" y="3293578"/>
            <a:ext cx="16459200" cy="5377562"/>
          </a:xfrm>
          <a:prstGeom prst="rect">
            <a:avLst/>
          </a:prstGeom>
        </p:spPr>
        <p:txBody>
          <a:bodyPr wrap="square" lIns="0" tIns="0" rIns="0" bIns="0" rtlCol="0" anchor="t">
            <a:spAutoFit/>
          </a:bodyPr>
          <a:lstStyle/>
          <a:p>
            <a:r>
              <a:rPr lang="en-US" sz="3600" dirty="0">
                <a:solidFill>
                  <a:schemeClr val="bg1"/>
                </a:solidFill>
              </a:rPr>
              <a:t>	Public transportation plays a crucial role in shaping the mobility landscape of urban areas, providing an affordable, accessible, and sustainable alternative to private car use. However, current public transport systems often face significant challenges such as inefficient last-mile connectivity, outdated ticketing methods, and unsustainable environmental practices. These issues result in congestion, increased pollution, and a lack of convenience for passengers. To address these challenges, there is a pressing need to revolutionize public transport systems through innovations such as enhanced last-mile connectivity, smart ticketing solutions, and the adoption of sustainable transport practices.</a:t>
            </a:r>
            <a:endParaRPr lang="en-US" sz="3600" dirty="0"/>
          </a:p>
          <a:p>
            <a:pPr marL="0" lvl="0" indent="0" algn="l">
              <a:lnSpc>
                <a:spcPts val="2664"/>
              </a:lnSpc>
              <a:spcBef>
                <a:spcPct val="0"/>
              </a:spcBef>
            </a:pPr>
            <a:endParaRPr lang="en-US" sz="3600" u="none" strike="noStrike" dirty="0">
              <a:solidFill>
                <a:srgbClr val="FFFFFF"/>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TextBox 2"/>
          <p:cNvSpPr txBox="1"/>
          <p:nvPr/>
        </p:nvSpPr>
        <p:spPr>
          <a:xfrm>
            <a:off x="838200" y="1562100"/>
            <a:ext cx="6618162" cy="1975221"/>
          </a:xfrm>
          <a:prstGeom prst="rect">
            <a:avLst/>
          </a:prstGeom>
        </p:spPr>
        <p:txBody>
          <a:bodyPr wrap="square" lIns="0" tIns="0" rIns="0" bIns="0" rtlCol="0" anchor="t">
            <a:spAutoFit/>
          </a:bodyPr>
          <a:lstStyle/>
          <a:p>
            <a:pPr marL="0" lvl="0" indent="0" algn="l">
              <a:lnSpc>
                <a:spcPts val="7711"/>
              </a:lnSpc>
              <a:spcBef>
                <a:spcPct val="0"/>
              </a:spcBef>
            </a:pPr>
            <a:r>
              <a:rPr lang="en-US" sz="6426" b="1" dirty="0">
                <a:solidFill>
                  <a:srgbClr val="56AEFF"/>
                </a:solidFill>
                <a:latin typeface="Now Bold"/>
                <a:ea typeface="Now Bold"/>
                <a:cs typeface="Now Bold"/>
                <a:sym typeface="Now Bold"/>
              </a:rPr>
              <a:t>Overview of Face Detection</a:t>
            </a:r>
          </a:p>
        </p:txBody>
      </p:sp>
      <p:sp>
        <p:nvSpPr>
          <p:cNvPr id="3" name="Freeform 3"/>
          <p:cNvSpPr/>
          <p:nvPr/>
        </p:nvSpPr>
        <p:spPr>
          <a:xfrm>
            <a:off x="6975317" y="-2198044"/>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8739304" y="416690"/>
            <a:ext cx="9120246" cy="9453620"/>
            <a:chOff x="0" y="0"/>
            <a:chExt cx="3461888" cy="3588431"/>
          </a:xfrm>
        </p:grpSpPr>
        <p:sp>
          <p:nvSpPr>
            <p:cNvPr id="5" name="Freeform 5"/>
            <p:cNvSpPr/>
            <p:nvPr/>
          </p:nvSpPr>
          <p:spPr>
            <a:xfrm>
              <a:off x="0" y="0"/>
              <a:ext cx="3461888" cy="3588431"/>
            </a:xfrm>
            <a:custGeom>
              <a:avLst/>
              <a:gdLst/>
              <a:ahLst/>
              <a:cxnLst/>
              <a:rect l="l" t="t" r="r" b="b"/>
              <a:pathLst>
                <a:path w="3461888" h="3588431">
                  <a:moveTo>
                    <a:pt x="0" y="0"/>
                  </a:moveTo>
                  <a:lnTo>
                    <a:pt x="3461888" y="0"/>
                  </a:lnTo>
                  <a:lnTo>
                    <a:pt x="3461888" y="3588431"/>
                  </a:lnTo>
                  <a:lnTo>
                    <a:pt x="0" y="3588431"/>
                  </a:lnTo>
                  <a:close/>
                </a:path>
              </a:pathLst>
            </a:custGeom>
            <a:solidFill>
              <a:srgbClr val="FFFFFF"/>
            </a:solidFill>
            <a:ln w="9525" cap="sq">
              <a:solidFill>
                <a:srgbClr val="FFFFFF"/>
              </a:solidFill>
              <a:prstDash val="solid"/>
              <a:miter/>
            </a:ln>
          </p:spPr>
        </p:sp>
        <p:sp>
          <p:nvSpPr>
            <p:cNvPr id="6" name="TextBox 6"/>
            <p:cNvSpPr txBox="1"/>
            <p:nvPr/>
          </p:nvSpPr>
          <p:spPr>
            <a:xfrm>
              <a:off x="0" y="-38100"/>
              <a:ext cx="3461888" cy="3626531"/>
            </a:xfrm>
            <a:prstGeom prst="rect">
              <a:avLst/>
            </a:prstGeom>
          </p:spPr>
          <p:txBody>
            <a:bodyPr lIns="50800" tIns="50800" rIns="50800" bIns="50800" rtlCol="0" anchor="ctr"/>
            <a:lstStyle/>
            <a:p>
              <a:pPr algn="ctr">
                <a:lnSpc>
                  <a:spcPts val="3483"/>
                </a:lnSpc>
              </a:pPr>
              <a:endParaRPr/>
            </a:p>
          </p:txBody>
        </p:sp>
      </p:grpSp>
      <p:sp>
        <p:nvSpPr>
          <p:cNvPr id="9" name="Freeform 9"/>
          <p:cNvSpPr/>
          <p:nvPr/>
        </p:nvSpPr>
        <p:spPr>
          <a:xfrm>
            <a:off x="-892467" y="8377832"/>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pic>
        <p:nvPicPr>
          <p:cNvPr id="11" name="Picture 10">
            <a:extLst>
              <a:ext uri="{FF2B5EF4-FFF2-40B4-BE49-F238E27FC236}">
                <a16:creationId xmlns:a16="http://schemas.microsoft.com/office/drawing/2014/main" id="{CCE9C542-40A2-B636-94CC-E44B19B29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0403" y="571500"/>
            <a:ext cx="6956205" cy="9298810"/>
          </a:xfrm>
          <a:prstGeom prst="rect">
            <a:avLst/>
          </a:prstGeom>
        </p:spPr>
      </p:pic>
      <p:sp>
        <p:nvSpPr>
          <p:cNvPr id="12" name="TextBox 11">
            <a:extLst>
              <a:ext uri="{FF2B5EF4-FFF2-40B4-BE49-F238E27FC236}">
                <a16:creationId xmlns:a16="http://schemas.microsoft.com/office/drawing/2014/main" id="{59CA2A3E-2D33-5EF1-BEFA-09D5C1B303BB}"/>
              </a:ext>
            </a:extLst>
          </p:cNvPr>
          <p:cNvSpPr txBox="1"/>
          <p:nvPr/>
        </p:nvSpPr>
        <p:spPr>
          <a:xfrm>
            <a:off x="990600" y="4229100"/>
            <a:ext cx="6629400"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User can book ticket and while booking ticket user have to scan  face.</a:t>
            </a:r>
          </a:p>
          <a:p>
            <a:pPr marL="457200" indent="-457200">
              <a:buFont typeface="Arial" panose="020B0604020202020204" pitchFamily="34" charset="0"/>
              <a:buChar char="•"/>
            </a:pPr>
            <a:r>
              <a:rPr lang="en-US" sz="3200" dirty="0">
                <a:solidFill>
                  <a:schemeClr val="bg1"/>
                </a:solidFill>
              </a:rPr>
              <a:t>After detection of face user can enter or exit the station without any physical ticket.</a:t>
            </a:r>
          </a:p>
          <a:p>
            <a:pPr marL="457200" indent="-457200">
              <a:buFont typeface="Arial" panose="020B0604020202020204" pitchFamily="34" charset="0"/>
              <a:buChar char="•"/>
            </a:pPr>
            <a:r>
              <a:rPr lang="en-US" sz="3200" dirty="0">
                <a:solidFill>
                  <a:schemeClr val="bg1"/>
                </a:solidFill>
              </a:rPr>
              <a:t>So, ticket booking can be done with the help of biometric features.</a:t>
            </a:r>
          </a:p>
          <a:p>
            <a:pPr marL="457200" indent="-457200">
              <a:buFont typeface="Arial" panose="020B0604020202020204" pitchFamily="34" charset="0"/>
              <a:buChar char="•"/>
            </a:pPr>
            <a:endParaRPr lang="en-US" sz="3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D9E33988-E6FB-7E0D-3EA2-8DC497BA3F2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4FAB6EA-2F86-8732-4816-1E5777F5B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81138"/>
            <a:ext cx="7467600" cy="4114800"/>
          </a:xfrm>
          <a:prstGeom prst="rect">
            <a:avLst/>
          </a:prstGeom>
        </p:spPr>
      </p:pic>
      <p:pic>
        <p:nvPicPr>
          <p:cNvPr id="5" name="Picture 4">
            <a:extLst>
              <a:ext uri="{FF2B5EF4-FFF2-40B4-BE49-F238E27FC236}">
                <a16:creationId xmlns:a16="http://schemas.microsoft.com/office/drawing/2014/main" id="{918ABB43-16F9-B63A-325F-A60A1E6CD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1485900"/>
            <a:ext cx="7620000" cy="4110038"/>
          </a:xfrm>
          <a:prstGeom prst="rect">
            <a:avLst/>
          </a:prstGeom>
        </p:spPr>
      </p:pic>
      <p:pic>
        <p:nvPicPr>
          <p:cNvPr id="7" name="Picture 6">
            <a:extLst>
              <a:ext uri="{FF2B5EF4-FFF2-40B4-BE49-F238E27FC236}">
                <a16:creationId xmlns:a16="http://schemas.microsoft.com/office/drawing/2014/main" id="{F7872E07-838A-B62B-448F-EA45616CC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5905500"/>
            <a:ext cx="7620000" cy="4114800"/>
          </a:xfrm>
          <a:prstGeom prst="rect">
            <a:avLst/>
          </a:prstGeom>
        </p:spPr>
      </p:pic>
      <p:sp>
        <p:nvSpPr>
          <p:cNvPr id="10" name="TextBox 9">
            <a:extLst>
              <a:ext uri="{FF2B5EF4-FFF2-40B4-BE49-F238E27FC236}">
                <a16:creationId xmlns:a16="http://schemas.microsoft.com/office/drawing/2014/main" id="{26F565B0-DFF6-8140-F992-325F3968673B}"/>
              </a:ext>
            </a:extLst>
          </p:cNvPr>
          <p:cNvSpPr txBox="1"/>
          <p:nvPr/>
        </p:nvSpPr>
        <p:spPr>
          <a:xfrm>
            <a:off x="5410200" y="342900"/>
            <a:ext cx="7620000" cy="830997"/>
          </a:xfrm>
          <a:prstGeom prst="rect">
            <a:avLst/>
          </a:prstGeom>
          <a:noFill/>
        </p:spPr>
        <p:txBody>
          <a:bodyPr wrap="square" rtlCol="0">
            <a:spAutoFit/>
          </a:bodyPr>
          <a:lstStyle/>
          <a:p>
            <a:r>
              <a:rPr lang="en-US" sz="4800" dirty="0">
                <a:solidFill>
                  <a:schemeClr val="bg1"/>
                </a:solidFill>
              </a:rPr>
              <a:t>	Working of the model</a:t>
            </a:r>
          </a:p>
        </p:txBody>
      </p:sp>
    </p:spTree>
    <p:extLst>
      <p:ext uri="{BB962C8B-B14F-4D97-AF65-F5344CB8AC3E}">
        <p14:creationId xmlns:p14="http://schemas.microsoft.com/office/powerpoint/2010/main" val="215634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a:extLst>
            <a:ext uri="{FF2B5EF4-FFF2-40B4-BE49-F238E27FC236}">
              <a16:creationId xmlns:a16="http://schemas.microsoft.com/office/drawing/2014/main" id="{7C7C2906-C224-BE91-EDDD-DEE71D58E89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AEF9B432-C346-CF16-2904-9E20B3F512DC}"/>
              </a:ext>
            </a:extLst>
          </p:cNvPr>
          <p:cNvSpPr txBox="1"/>
          <p:nvPr/>
        </p:nvSpPr>
        <p:spPr>
          <a:xfrm>
            <a:off x="5410200" y="342900"/>
            <a:ext cx="7620000" cy="830997"/>
          </a:xfrm>
          <a:prstGeom prst="rect">
            <a:avLst/>
          </a:prstGeom>
          <a:noFill/>
        </p:spPr>
        <p:txBody>
          <a:bodyPr wrap="square" rtlCol="0">
            <a:spAutoFit/>
          </a:bodyPr>
          <a:lstStyle/>
          <a:p>
            <a:r>
              <a:rPr lang="en-US" sz="4800" dirty="0">
                <a:solidFill>
                  <a:schemeClr val="bg1"/>
                </a:solidFill>
              </a:rPr>
              <a:t>	Working of the model</a:t>
            </a:r>
          </a:p>
        </p:txBody>
      </p:sp>
      <p:pic>
        <p:nvPicPr>
          <p:cNvPr id="4" name="Picture 3">
            <a:extLst>
              <a:ext uri="{FF2B5EF4-FFF2-40B4-BE49-F238E27FC236}">
                <a16:creationId xmlns:a16="http://schemas.microsoft.com/office/drawing/2014/main" id="{FD91D452-B3A7-92A9-EA34-71E4ADB4E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324100"/>
            <a:ext cx="7924800" cy="6477000"/>
          </a:xfrm>
          <a:prstGeom prst="rect">
            <a:avLst/>
          </a:prstGeom>
        </p:spPr>
      </p:pic>
      <p:pic>
        <p:nvPicPr>
          <p:cNvPr id="8" name="Picture 7">
            <a:extLst>
              <a:ext uri="{FF2B5EF4-FFF2-40B4-BE49-F238E27FC236}">
                <a16:creationId xmlns:a16="http://schemas.microsoft.com/office/drawing/2014/main" id="{40AA7160-A332-86A9-9735-E93D7041D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2324100"/>
            <a:ext cx="9448800" cy="6477000"/>
          </a:xfrm>
          <a:prstGeom prst="rect">
            <a:avLst/>
          </a:prstGeom>
        </p:spPr>
      </p:pic>
    </p:spTree>
    <p:extLst>
      <p:ext uri="{BB962C8B-B14F-4D97-AF65-F5344CB8AC3E}">
        <p14:creationId xmlns:p14="http://schemas.microsoft.com/office/powerpoint/2010/main" val="165332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11" name="Freeform 11"/>
          <p:cNvSpPr/>
          <p:nvPr/>
        </p:nvSpPr>
        <p:spPr>
          <a:xfrm rot="6150721">
            <a:off x="6080933" y="4579544"/>
            <a:ext cx="13544802" cy="1127911"/>
          </a:xfrm>
          <a:custGeom>
            <a:avLst/>
            <a:gdLst/>
            <a:ahLst/>
            <a:cxnLst/>
            <a:rect l="l" t="t" r="r" b="b"/>
            <a:pathLst>
              <a:path w="13544802" h="1127911">
                <a:moveTo>
                  <a:pt x="0" y="0"/>
                </a:moveTo>
                <a:lnTo>
                  <a:pt x="13544801" y="0"/>
                </a:lnTo>
                <a:lnTo>
                  <a:pt x="13544801" y="1127912"/>
                </a:lnTo>
                <a:lnTo>
                  <a:pt x="0" y="1127912"/>
                </a:lnTo>
                <a:lnTo>
                  <a:pt x="0" y="0"/>
                </a:lnTo>
                <a:close/>
              </a:path>
            </a:pathLst>
          </a:custGeom>
          <a:blipFill>
            <a:blip r:embed="rId3"/>
            <a:stretch>
              <a:fillRect t="-137172"/>
            </a:stretch>
          </a:blipFill>
        </p:spPr>
      </p:sp>
      <p:sp>
        <p:nvSpPr>
          <p:cNvPr id="14" name="Freeform 14"/>
          <p:cNvSpPr/>
          <p:nvPr/>
        </p:nvSpPr>
        <p:spPr>
          <a:xfrm rot="-4615544">
            <a:off x="10510810" y="5041623"/>
            <a:ext cx="13544802" cy="1127911"/>
          </a:xfrm>
          <a:custGeom>
            <a:avLst/>
            <a:gdLst/>
            <a:ahLst/>
            <a:cxnLst/>
            <a:rect l="l" t="t" r="r" b="b"/>
            <a:pathLst>
              <a:path w="13544802" h="1127911">
                <a:moveTo>
                  <a:pt x="0" y="0"/>
                </a:moveTo>
                <a:lnTo>
                  <a:pt x="13544801" y="0"/>
                </a:lnTo>
                <a:lnTo>
                  <a:pt x="13544801" y="1127912"/>
                </a:lnTo>
                <a:lnTo>
                  <a:pt x="0" y="1127912"/>
                </a:lnTo>
                <a:lnTo>
                  <a:pt x="0" y="0"/>
                </a:lnTo>
                <a:close/>
              </a:path>
            </a:pathLst>
          </a:custGeom>
          <a:blipFill>
            <a:blip r:embed="rId3"/>
            <a:stretch>
              <a:fillRect t="-137172"/>
            </a:stretch>
          </a:blipFill>
        </p:spPr>
      </p:sp>
      <p:sp>
        <p:nvSpPr>
          <p:cNvPr id="20" name="TextBox 20"/>
          <p:cNvSpPr txBox="1"/>
          <p:nvPr/>
        </p:nvSpPr>
        <p:spPr>
          <a:xfrm>
            <a:off x="36486" y="419100"/>
            <a:ext cx="6977998" cy="1231876"/>
          </a:xfrm>
          <a:prstGeom prst="rect">
            <a:avLst/>
          </a:prstGeom>
        </p:spPr>
        <p:txBody>
          <a:bodyPr lIns="0" tIns="0" rIns="0" bIns="0" rtlCol="0" anchor="t">
            <a:spAutoFit/>
          </a:bodyPr>
          <a:lstStyle/>
          <a:p>
            <a:pPr marL="0" lvl="0" indent="0" algn="ctr">
              <a:lnSpc>
                <a:spcPts val="9625"/>
              </a:lnSpc>
              <a:spcBef>
                <a:spcPct val="0"/>
              </a:spcBef>
            </a:pPr>
            <a:r>
              <a:rPr lang="en-US" sz="8020" b="1" dirty="0">
                <a:solidFill>
                  <a:srgbClr val="FFFFFF"/>
                </a:solidFill>
                <a:latin typeface="Now Bold"/>
                <a:ea typeface="Now Bold"/>
                <a:cs typeface="Now Bold"/>
                <a:sym typeface="Now Bold"/>
              </a:rPr>
              <a:t>Advantages</a:t>
            </a:r>
          </a:p>
        </p:txBody>
      </p:sp>
      <p:sp>
        <p:nvSpPr>
          <p:cNvPr id="24" name="TextBox 23">
            <a:extLst>
              <a:ext uri="{FF2B5EF4-FFF2-40B4-BE49-F238E27FC236}">
                <a16:creationId xmlns:a16="http://schemas.microsoft.com/office/drawing/2014/main" id="{D1667555-33CC-84B2-5EBA-DB9495673EA2}"/>
              </a:ext>
            </a:extLst>
          </p:cNvPr>
          <p:cNvSpPr txBox="1"/>
          <p:nvPr/>
        </p:nvSpPr>
        <p:spPr>
          <a:xfrm>
            <a:off x="609600" y="2552700"/>
            <a:ext cx="10668000" cy="5632311"/>
          </a:xfrm>
          <a:prstGeom prst="rect">
            <a:avLst/>
          </a:prstGeom>
          <a:noFill/>
        </p:spPr>
        <p:txBody>
          <a:bodyPr wrap="square" rtlCol="0">
            <a:spAutoFit/>
          </a:bodyPr>
          <a:lstStyle/>
          <a:p>
            <a:r>
              <a:rPr lang="en-US" sz="3600" dirty="0">
                <a:solidFill>
                  <a:schemeClr val="bg1"/>
                </a:solidFill>
              </a:rPr>
              <a:t>1.Convenience and Speed- Speeds up bookings and </a:t>
            </a:r>
          </a:p>
          <a:p>
            <a:r>
              <a:rPr lang="en-US" sz="3600" dirty="0">
                <a:solidFill>
                  <a:schemeClr val="bg1"/>
                </a:solidFill>
              </a:rPr>
              <a:t>    check-ins.</a:t>
            </a:r>
          </a:p>
          <a:p>
            <a:r>
              <a:rPr lang="en-US" sz="3600" dirty="0">
                <a:solidFill>
                  <a:schemeClr val="bg1"/>
                </a:solidFill>
              </a:rPr>
              <a:t>2.Increased Security- Reduces fraud and unauthorized </a:t>
            </a:r>
          </a:p>
          <a:p>
            <a:r>
              <a:rPr lang="en-US" sz="3600" dirty="0">
                <a:solidFill>
                  <a:schemeClr val="bg1"/>
                </a:solidFill>
              </a:rPr>
              <a:t>   access.</a:t>
            </a:r>
          </a:p>
          <a:p>
            <a:r>
              <a:rPr lang="en-US" sz="3600" dirty="0">
                <a:solidFill>
                  <a:schemeClr val="bg1"/>
                </a:solidFill>
              </a:rPr>
              <a:t>3.Contactless and Hygienic- No need to carry tickets</a:t>
            </a:r>
          </a:p>
          <a:p>
            <a:r>
              <a:rPr lang="en-US" sz="3600" dirty="0">
                <a:solidFill>
                  <a:schemeClr val="bg1"/>
                </a:solidFill>
              </a:rPr>
              <a:t>4.Enhanced User Experience</a:t>
            </a:r>
          </a:p>
          <a:p>
            <a:r>
              <a:rPr lang="en-US" sz="3600" dirty="0">
                <a:solidFill>
                  <a:schemeClr val="bg1"/>
                </a:solidFill>
              </a:rPr>
              <a:t>5.Data Collection and Analytics</a:t>
            </a:r>
          </a:p>
          <a:p>
            <a:r>
              <a:rPr lang="en-US" sz="3600" dirty="0">
                <a:solidFill>
                  <a:schemeClr val="bg1"/>
                </a:solidFill>
              </a:rPr>
              <a:t>6.Efficient in Crowds: Handles large volumes quickly in</a:t>
            </a:r>
          </a:p>
          <a:p>
            <a:r>
              <a:rPr lang="en-US" sz="3600" dirty="0">
                <a:solidFill>
                  <a:schemeClr val="bg1"/>
                </a:solidFill>
              </a:rPr>
              <a:t>    busy places.</a:t>
            </a:r>
          </a:p>
          <a:p>
            <a:r>
              <a:rPr lang="en-US" sz="3600" dirty="0">
                <a:solidFill>
                  <a:schemeClr val="bg1"/>
                </a:solidFill>
              </a:rPr>
              <a:t>7.Useful for people with disabilities</a:t>
            </a:r>
          </a:p>
        </p:txBody>
      </p:sp>
      <p:pic>
        <p:nvPicPr>
          <p:cNvPr id="28" name="Picture 27">
            <a:extLst>
              <a:ext uri="{FF2B5EF4-FFF2-40B4-BE49-F238E27FC236}">
                <a16:creationId xmlns:a16="http://schemas.microsoft.com/office/drawing/2014/main" id="{472210A9-6B2E-0F3F-FCF1-BF58D3E472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954246">
            <a:off x="10144775" y="3636740"/>
            <a:ext cx="9942949" cy="298408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681</Words>
  <Application>Microsoft Office PowerPoint</Application>
  <PresentationFormat>Custom</PresentationFormat>
  <Paragraphs>54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Now Bold</vt:lpstr>
      <vt:lpstr>Calibri</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Dark Professional Geometric Business Project Presentation</dc:title>
  <dc:creator>DRD</dc:creator>
  <cp:lastModifiedBy>DRD</cp:lastModifiedBy>
  <cp:revision>5</cp:revision>
  <dcterms:created xsi:type="dcterms:W3CDTF">2006-08-16T00:00:00Z</dcterms:created>
  <dcterms:modified xsi:type="dcterms:W3CDTF">2025-02-21T15:38:54Z</dcterms:modified>
  <dc:identifier>DAGfuy2svvQ</dc:identifier>
</cp:coreProperties>
</file>