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59" r:id="rId8"/>
    <p:sldId id="260" r:id="rId9"/>
    <p:sldId id="261" r:id="rId10"/>
    <p:sldId id="262" r:id="rId11"/>
    <p:sldId id="264" r:id="rId12"/>
    <p:sldId id="265" r:id="rId13"/>
    <p:sldId id="263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1" r:id="rId23"/>
    <p:sldId id="274" r:id="rId24"/>
    <p:sldId id="275" r:id="rId25"/>
    <p:sldId id="279" r:id="rId26"/>
    <p:sldId id="280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5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8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0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7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6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6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3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0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68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24060E5-BA89-DD1D-4406-2DD9FDF7F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E563F5-4176-FCAF-1B63-D8FAE5D48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5331673"/>
            <a:ext cx="6816312" cy="1337079"/>
          </a:xfrm>
        </p:spPr>
        <p:txBody>
          <a:bodyPr anchor="ctr">
            <a:normAutofit/>
          </a:bodyPr>
          <a:lstStyle/>
          <a:p>
            <a:r>
              <a:rPr lang="en-US" altLang="ko-KR" sz="4000" dirty="0"/>
              <a:t>KIST </a:t>
            </a:r>
            <a:r>
              <a:rPr lang="ko-KR" altLang="en-US" sz="4000" dirty="0"/>
              <a:t>면접 </a:t>
            </a:r>
            <a:r>
              <a:rPr lang="en-US" altLang="ko-KR" sz="4000" dirty="0"/>
              <a:t>PPT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D3B702-23CF-E9AB-9EC8-0C795D56B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298" y="5482186"/>
            <a:ext cx="3548892" cy="1064301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인하대학교</a:t>
            </a:r>
            <a:endParaRPr lang="en-US" altLang="ko-KR" sz="1800" dirty="0"/>
          </a:p>
          <a:p>
            <a:r>
              <a:rPr lang="ko-KR" altLang="en-US" sz="1800" dirty="0"/>
              <a:t>전자공학과 장준영</a:t>
            </a:r>
          </a:p>
        </p:txBody>
      </p:sp>
      <p:pic>
        <p:nvPicPr>
          <p:cNvPr id="14" name="Picture 3" descr="칠판을 배경으로 하며 책과 연필이 있는 학교 책상">
            <a:extLst>
              <a:ext uri="{FF2B5EF4-FFF2-40B4-BE49-F238E27FC236}">
                <a16:creationId xmlns:a16="http://schemas.microsoft.com/office/drawing/2014/main" id="{9C151517-BF0F-7770-C827-DDFDB7255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12" b="4986"/>
          <a:stretch/>
        </p:blipFill>
        <p:spPr>
          <a:xfrm>
            <a:off x="20" y="10"/>
            <a:ext cx="12191979" cy="5143490"/>
          </a:xfrm>
          <a:custGeom>
            <a:avLst/>
            <a:gdLst/>
            <a:ahLst/>
            <a:cxnLst/>
            <a:rect l="l" t="t" r="r" b="b"/>
            <a:pathLst>
              <a:path w="12191999" h="5143500">
                <a:moveTo>
                  <a:pt x="0" y="0"/>
                </a:moveTo>
                <a:lnTo>
                  <a:pt x="12191999" y="0"/>
                </a:lnTo>
                <a:lnTo>
                  <a:pt x="12191999" y="4503161"/>
                </a:lnTo>
                <a:lnTo>
                  <a:pt x="12178990" y="4632203"/>
                </a:lnTo>
                <a:cubicBezTo>
                  <a:pt x="12119280" y="4924000"/>
                  <a:pt x="11861099" y="5143500"/>
                  <a:pt x="11551650" y="5143500"/>
                </a:cubicBezTo>
                <a:lnTo>
                  <a:pt x="640350" y="5143500"/>
                </a:lnTo>
                <a:cubicBezTo>
                  <a:pt x="286694" y="5143500"/>
                  <a:pt x="0" y="4856806"/>
                  <a:pt x="0" y="450315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637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6ED2A-6D76-7546-83BC-FB3F0C1F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D7F25-63CE-C7BC-14C9-C1356A80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제목</a:t>
            </a:r>
            <a:r>
              <a:rPr lang="en-US" altLang="ko-KR" dirty="0"/>
              <a:t>: A Mixed-Signal Structured </a:t>
            </a:r>
            <a:r>
              <a:rPr lang="en-US" altLang="ko-KR" dirty="0" err="1"/>
              <a:t>AdEx</a:t>
            </a:r>
            <a:r>
              <a:rPr lang="en-US" altLang="ko-KR" dirty="0"/>
              <a:t> Neuron for Accelerated Neuromorphic Cores</a:t>
            </a:r>
          </a:p>
          <a:p>
            <a:pPr algn="just"/>
            <a:r>
              <a:rPr lang="ko-KR" altLang="en-US" dirty="0"/>
              <a:t>저자</a:t>
            </a:r>
            <a:r>
              <a:rPr lang="en-US" altLang="ko-KR" dirty="0"/>
              <a:t>: Syed Ahmed Aamir, Paul Muller, Gerd </a:t>
            </a:r>
            <a:r>
              <a:rPr lang="en-US" altLang="ko-KR" dirty="0" err="1"/>
              <a:t>Kiene</a:t>
            </a:r>
            <a:r>
              <a:rPr lang="en-US" altLang="ko-KR" dirty="0"/>
              <a:t>, Laura </a:t>
            </a:r>
            <a:r>
              <a:rPr lang="en-US" altLang="ko-KR" dirty="0" err="1"/>
              <a:t>Kriener</a:t>
            </a:r>
            <a:r>
              <a:rPr lang="en-US" altLang="ko-KR" dirty="0"/>
              <a:t>, Yannik </a:t>
            </a:r>
            <a:r>
              <a:rPr lang="en-US" altLang="ko-KR" dirty="0" err="1"/>
              <a:t>Stradmann</a:t>
            </a:r>
            <a:r>
              <a:rPr lang="en-US" altLang="ko-KR" dirty="0"/>
              <a:t>, Andreas </a:t>
            </a:r>
            <a:r>
              <a:rPr lang="en-US" altLang="ko-KR" dirty="0" err="1"/>
              <a:t>Grubl</a:t>
            </a:r>
            <a:r>
              <a:rPr lang="en-US" altLang="ko-KR" dirty="0"/>
              <a:t>, Johannes </a:t>
            </a:r>
            <a:r>
              <a:rPr lang="en-US" altLang="ko-KR" dirty="0" err="1"/>
              <a:t>Schemmel</a:t>
            </a:r>
            <a:r>
              <a:rPr lang="en-US" altLang="ko-KR" dirty="0"/>
              <a:t>, </a:t>
            </a:r>
            <a:r>
              <a:rPr lang="en-US" altLang="ko-KR" dirty="0" err="1"/>
              <a:t>Karlheinz</a:t>
            </a:r>
            <a:r>
              <a:rPr lang="en-US" altLang="ko-KR" dirty="0"/>
              <a:t> Meier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C4684-B833-E8F0-B2A4-D7D2F358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FC220-6D2A-71B8-C0C4-2F424543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18E27-E164-3948-1541-B1651C2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8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372C0-56CD-49E1-471B-B232EEE3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NEURON MODEL – NEURON(1)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470D3-A062-145A-AE3C-40EC72260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휴지 상태</a:t>
            </a:r>
            <a:r>
              <a:rPr lang="en-US" altLang="ko-KR" dirty="0"/>
              <a:t>(-70mV): </a:t>
            </a:r>
            <a:r>
              <a:rPr lang="ko-KR" altLang="en-US" dirty="0"/>
              <a:t>신호를 받지 않거나</a:t>
            </a:r>
            <a:r>
              <a:rPr lang="en-US" altLang="ko-KR" dirty="0"/>
              <a:t>, </a:t>
            </a:r>
            <a:r>
              <a:rPr lang="ko-KR" altLang="en-US" dirty="0"/>
              <a:t>받은 신호의 강도가 </a:t>
            </a:r>
            <a:r>
              <a:rPr lang="en-US" altLang="ko-KR" dirty="0"/>
              <a:t>threshold</a:t>
            </a:r>
            <a:r>
              <a:rPr lang="ko-KR" altLang="en-US" dirty="0"/>
              <a:t>보다 크지 않을 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신호 강도 </a:t>
            </a:r>
            <a:r>
              <a:rPr lang="en-US" altLang="ko-KR" dirty="0"/>
              <a:t>&gt; threshold: </a:t>
            </a:r>
            <a:r>
              <a:rPr lang="ko-KR" altLang="en-US" dirty="0"/>
              <a:t>나트륨 채널이 열리며 이온들이 몰려옴 </a:t>
            </a:r>
            <a:r>
              <a:rPr lang="en-US" altLang="ko-KR" dirty="0"/>
              <a:t>-&gt; </a:t>
            </a:r>
            <a:r>
              <a:rPr lang="ko-KR" altLang="en-US" dirty="0"/>
              <a:t>급격한 전위차 발생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채널이 전위차 감지</a:t>
            </a:r>
            <a:r>
              <a:rPr lang="en-US" altLang="ko-KR" dirty="0"/>
              <a:t>: Ca, Cl </a:t>
            </a:r>
            <a:r>
              <a:rPr lang="ko-KR" altLang="en-US" dirty="0"/>
              <a:t>채널 </a:t>
            </a:r>
            <a:r>
              <a:rPr lang="en-US" altLang="ko-KR" dirty="0"/>
              <a:t>open -&gt; </a:t>
            </a:r>
            <a:r>
              <a:rPr lang="ko-KR" altLang="en-US" dirty="0"/>
              <a:t>활동 전위 발생 </a:t>
            </a:r>
            <a:r>
              <a:rPr lang="en-US" altLang="ko-KR" dirty="0"/>
              <a:t>-&gt; </a:t>
            </a:r>
            <a:r>
              <a:rPr lang="ko-KR" altLang="en-US" dirty="0"/>
              <a:t>전기 신호 발생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위의 방식으로 말단까지 전위가 전달 </a:t>
            </a:r>
            <a:r>
              <a:rPr lang="en-US" altLang="ko-KR" dirty="0"/>
              <a:t>-&gt; </a:t>
            </a:r>
            <a:r>
              <a:rPr lang="ko-KR" altLang="en-US" dirty="0"/>
              <a:t>소포체</a:t>
            </a:r>
            <a:r>
              <a:rPr lang="en-US" altLang="ko-KR" dirty="0"/>
              <a:t>(vesicle)</a:t>
            </a:r>
            <a:r>
              <a:rPr lang="ko-KR" altLang="en-US" dirty="0"/>
              <a:t>이 터짐 </a:t>
            </a:r>
            <a:r>
              <a:rPr lang="en-US" altLang="ko-KR" dirty="0"/>
              <a:t>-&gt; </a:t>
            </a:r>
            <a:r>
              <a:rPr lang="ko-KR" altLang="en-US" dirty="0"/>
              <a:t>신경전달물질 방출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시냅스 후 뉴런의 수상돌기</a:t>
            </a:r>
            <a:r>
              <a:rPr lang="en-US" altLang="ko-KR" dirty="0"/>
              <a:t>(dendrite)</a:t>
            </a:r>
            <a:r>
              <a:rPr lang="ko-KR" altLang="en-US" dirty="0"/>
              <a:t>에서 전달 물질을 받아들임 </a:t>
            </a:r>
            <a:r>
              <a:rPr lang="en-US" altLang="ko-KR" dirty="0"/>
              <a:t>-&gt; </a:t>
            </a:r>
            <a:r>
              <a:rPr lang="ko-KR" altLang="en-US" dirty="0"/>
              <a:t>다음 세포로 신호가 </a:t>
            </a:r>
            <a:r>
              <a:rPr lang="ko-KR" altLang="en-US" dirty="0" err="1"/>
              <a:t>전달됌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휴지 상태 </a:t>
            </a:r>
            <a:r>
              <a:rPr lang="en-US" altLang="ko-KR" dirty="0"/>
              <a:t>-&gt; </a:t>
            </a:r>
            <a:r>
              <a:rPr lang="ko-KR" altLang="en-US" dirty="0" err="1"/>
              <a:t>탈분극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재분극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과분극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휴지 상태 </a:t>
            </a:r>
            <a:r>
              <a:rPr lang="en-US" altLang="ko-KR" dirty="0"/>
              <a:t>-&gt; ….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7F996-D94B-D49F-3640-F085D187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3EFCB-5E7A-8E41-1408-E4571EAF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D463D-B889-D40B-4173-3A2DB4DA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2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CAF64-30A0-B817-4740-23EE932E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NEURON MODEL – NEURON(2)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2966C-EC25-FE6F-5E74-AE9990307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막 전위</a:t>
            </a:r>
            <a:r>
              <a:rPr lang="en-US" altLang="ko-KR" dirty="0"/>
              <a:t>(Membrane Potential): </a:t>
            </a:r>
            <a:r>
              <a:rPr lang="ko-KR" altLang="en-US" dirty="0"/>
              <a:t>뉴런의 세포막 내부</a:t>
            </a:r>
            <a:r>
              <a:rPr lang="en-US" altLang="ko-KR" dirty="0"/>
              <a:t>-</a:t>
            </a:r>
            <a:r>
              <a:rPr lang="ko-KR" altLang="en-US" dirty="0"/>
              <a:t>외부 전위차</a:t>
            </a:r>
            <a:endParaRPr lang="en-US" altLang="ko-KR" dirty="0"/>
          </a:p>
          <a:p>
            <a:r>
              <a:rPr lang="ko-KR" altLang="en-US" dirty="0"/>
              <a:t>휴지 전위</a:t>
            </a:r>
            <a:r>
              <a:rPr lang="en-US" altLang="ko-KR" dirty="0"/>
              <a:t>(Resting Potential): </a:t>
            </a:r>
            <a:r>
              <a:rPr lang="ko-KR" altLang="en-US" dirty="0"/>
              <a:t>안정 상태에 있을 때의 </a:t>
            </a:r>
            <a:r>
              <a:rPr lang="ko-KR" altLang="en-US" dirty="0" err="1"/>
              <a:t>막전위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/>
              <a:t>-70mV)</a:t>
            </a:r>
          </a:p>
          <a:p>
            <a:r>
              <a:rPr lang="ko-KR" altLang="en-US" dirty="0"/>
              <a:t>활동 전위</a:t>
            </a:r>
            <a:r>
              <a:rPr lang="en-US" altLang="ko-KR" dirty="0"/>
              <a:t>(Action Potential): </a:t>
            </a:r>
            <a:r>
              <a:rPr lang="ko-KR" altLang="en-US" dirty="0"/>
              <a:t>뉴런이 자극을 받아 신호를 전달할 때 발생하는 전위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EC45E-9726-E087-53C2-611706F5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9DFC7-ABD6-E9C4-8530-2CB5ADBF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0CFC1-3093-8157-4A2B-89ECD26C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D96276D-6F61-BEFB-DDE3-853C88B49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7FDF5C-830D-915E-10FB-31C1AE67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834736"/>
            <a:ext cx="4248622" cy="5371191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2. NEURON MODEL – </a:t>
            </a:r>
            <a:r>
              <a:rPr lang="en-US" altLang="ko-KR" dirty="0" err="1"/>
              <a:t>AdEx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6111D-4516-31EF-EE59-A0B0874D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5/24/2024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50B83A-2A26-78E8-808B-728608F6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내용 개체 틀 7" descr="텍스트, 폰트, 라인, 도표이(가) 표시된 사진&#10;&#10;자동 생성된 설명">
            <a:extLst>
              <a:ext uri="{FF2B5EF4-FFF2-40B4-BE49-F238E27FC236}">
                <a16:creationId xmlns:a16="http://schemas.microsoft.com/office/drawing/2014/main" id="{E360FDF2-7F85-B9DD-007D-D988CCD04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535" y="1471895"/>
            <a:ext cx="4467594" cy="1173792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35981966-96FA-E1B4-4F32-DBC083F94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77558" y="3215301"/>
            <a:ext cx="4219571" cy="610059"/>
          </a:xfr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8C06E-1D90-E862-C983-933B7343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FE264-E18A-CFE5-B456-1F2B7807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04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042AA3-5BE5-3AE5-5A03-B899D5ADD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B93EE0-3508-5106-E966-10A2D8DD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162"/>
            <a:ext cx="4797012" cy="18025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 NEURON MODEL – (2) to (4)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96B194-4679-27A7-01FD-9572012E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96374C2F-71A1-43C9-B2F6-A4FAC8157F1A}" type="datetime1">
              <a:rPr lang="en-US" smtClean="0"/>
              <a:pPr latinLnBrk="0">
                <a:spcAft>
                  <a:spcPts val="600"/>
                </a:spcAft>
              </a:pPr>
              <a:t>5/24/2024</a:t>
            </a:fld>
            <a:endParaRPr lang="en-US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5A816CD3-D7EA-1B49-3631-2A2735C7C7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7966" y="3821749"/>
            <a:ext cx="3942222" cy="421409"/>
          </a:xfr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C6BF139-5414-10B6-D5AD-06019DB3E9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4331" t="23292" r="25071"/>
          <a:stretch/>
        </p:blipFill>
        <p:spPr>
          <a:xfrm>
            <a:off x="6109274" y="2045109"/>
            <a:ext cx="5244527" cy="3974691"/>
          </a:xfrm>
          <a:custGeom>
            <a:avLst/>
            <a:gdLst/>
            <a:ahLst/>
            <a:cxnLst/>
            <a:rect l="l" t="t" r="r" b="b"/>
            <a:pathLst>
              <a:path w="5244527" h="5181600">
                <a:moveTo>
                  <a:pt x="525103" y="0"/>
                </a:moveTo>
                <a:lnTo>
                  <a:pt x="4719424" y="0"/>
                </a:lnTo>
                <a:cubicBezTo>
                  <a:pt x="5009430" y="0"/>
                  <a:pt x="5244527" y="235097"/>
                  <a:pt x="5244527" y="525103"/>
                </a:cubicBezTo>
                <a:lnTo>
                  <a:pt x="5244527" y="4656497"/>
                </a:lnTo>
                <a:cubicBezTo>
                  <a:pt x="5244527" y="4946503"/>
                  <a:pt x="5009430" y="5181600"/>
                  <a:pt x="4719424" y="5181600"/>
                </a:cubicBezTo>
                <a:lnTo>
                  <a:pt x="525103" y="5181600"/>
                </a:lnTo>
                <a:cubicBezTo>
                  <a:pt x="235097" y="5181600"/>
                  <a:pt x="0" y="4946503"/>
                  <a:pt x="0" y="4656497"/>
                </a:cubicBezTo>
                <a:lnTo>
                  <a:pt x="0" y="525103"/>
                </a:lnTo>
                <a:cubicBezTo>
                  <a:pt x="0" y="235097"/>
                  <a:pt x="235097" y="0"/>
                  <a:pt x="525103" y="0"/>
                </a:cubicBezTo>
                <a:close/>
              </a:path>
            </a:pathLst>
          </a:cu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FE856C-4E02-F48B-03CD-E51D2B7D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D0903-406A-3730-10AF-9978CD05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6E91CC32-6A6B-4E2E-BBA1-6864F305DA26}" type="slidenum">
              <a:rPr lang="en-US" smtClean="0"/>
              <a:pPr latinLnBrk="0"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AC86DC2-B808-BE73-4BE2-4641367F4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408" y="2678080"/>
            <a:ext cx="3938780" cy="5575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BD9DB25-2BEF-ACED-9151-24564B782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966" y="4857151"/>
            <a:ext cx="3942222" cy="5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69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B339-3F7B-B381-B769-5383F777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NEURON MODEL – dendritic structure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BA648083-467A-8036-3D43-113A297BDE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2249" y="3079128"/>
            <a:ext cx="4408318" cy="1724096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7E052A-508C-BA33-88CB-44399EA0EA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수상돌기 구조 모델링</a:t>
            </a:r>
            <a:endParaRPr lang="en-US" altLang="ko-KR" dirty="0"/>
          </a:p>
          <a:p>
            <a:pPr algn="just"/>
            <a:r>
              <a:rPr lang="ko-KR" altLang="en-US" dirty="0"/>
              <a:t>수상돌기는 여러 개의 시냅스 입력을 받아들여 이를 통합함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Ohm’s law</a:t>
            </a:r>
          </a:p>
          <a:p>
            <a:pPr algn="just"/>
            <a:r>
              <a:rPr lang="ko-KR" altLang="en-US" dirty="0"/>
              <a:t>질문</a:t>
            </a:r>
            <a:r>
              <a:rPr lang="en-US" altLang="ko-KR" dirty="0"/>
              <a:t>: </a:t>
            </a:r>
            <a:r>
              <a:rPr lang="ko-KR" altLang="en-US" dirty="0"/>
              <a:t>왜 수상돌기의 </a:t>
            </a:r>
            <a:r>
              <a:rPr lang="en-US" altLang="ko-KR" dirty="0"/>
              <a:t>Capacitance</a:t>
            </a:r>
            <a:r>
              <a:rPr lang="ko-KR" altLang="en-US" dirty="0"/>
              <a:t>는 고려되지 않았는가</a:t>
            </a:r>
            <a:r>
              <a:rPr lang="en-US" altLang="ko-KR" dirty="0"/>
              <a:t>?</a:t>
            </a:r>
          </a:p>
          <a:p>
            <a:pPr algn="just"/>
            <a:r>
              <a:rPr lang="ko-KR" altLang="en-US" dirty="0"/>
              <a:t>자답</a:t>
            </a:r>
            <a:r>
              <a:rPr lang="en-US" altLang="ko-KR" dirty="0"/>
              <a:t>: </a:t>
            </a:r>
            <a:r>
              <a:rPr lang="ko-KR" altLang="en-US" dirty="0"/>
              <a:t>전달 신호의 주파수가 높아서</a:t>
            </a:r>
            <a:r>
              <a:rPr lang="en-US" altLang="ko-KR" dirty="0"/>
              <a:t>…? </a:t>
            </a:r>
            <a:r>
              <a:rPr lang="ko-KR" altLang="en-US" dirty="0"/>
              <a:t>아니면 너무 인접해서 </a:t>
            </a:r>
            <a:r>
              <a:rPr lang="ko-KR" altLang="en-US" dirty="0" err="1"/>
              <a:t>커패시턴스가</a:t>
            </a:r>
            <a:r>
              <a:rPr lang="ko-KR" altLang="en-US" dirty="0"/>
              <a:t> 높아서</a:t>
            </a:r>
            <a:r>
              <a:rPr lang="en-US" altLang="ko-KR" dirty="0"/>
              <a:t>…?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6CA484-2D98-A3F9-EE41-7F62709A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DC2E5E-E503-BA36-E02E-4181F6D5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61A916-12BE-5449-D94E-9F6E5AF4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22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2E24F-F79D-8880-AC68-B98765FE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NEURON</a:t>
            </a:r>
            <a:r>
              <a:rPr lang="ko-KR" altLang="en-US" dirty="0"/>
              <a:t> </a:t>
            </a:r>
            <a:r>
              <a:rPr lang="en-US" altLang="ko-KR" dirty="0"/>
              <a:t>ARCHITECTURE - 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DE1F3-F54F-B7A5-B2BB-F843735A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Multi-Compartment Architecture: </a:t>
            </a:r>
            <a:r>
              <a:rPr lang="ko-KR" altLang="en-US" dirty="0"/>
              <a:t>뉴런의 수상돌기 구조를 모델링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 </a:t>
            </a:r>
            <a:r>
              <a:rPr lang="en-US" altLang="ko-KR" dirty="0"/>
              <a:t>compartment</a:t>
            </a:r>
            <a:r>
              <a:rPr lang="ko-KR" altLang="en-US" dirty="0"/>
              <a:t>가 병렬 연결 </a:t>
            </a:r>
            <a:r>
              <a:rPr lang="en-US" altLang="ko-KR" dirty="0"/>
              <a:t>-&gt; </a:t>
            </a:r>
            <a:r>
              <a:rPr lang="ko-KR" altLang="en-US" dirty="0"/>
              <a:t>더 큰 </a:t>
            </a:r>
            <a:r>
              <a:rPr lang="ko-KR" altLang="en-US" dirty="0" err="1"/>
              <a:t>커패시턴스</a:t>
            </a:r>
            <a:r>
              <a:rPr lang="ko-KR" altLang="en-US" dirty="0"/>
              <a:t> 형성 </a:t>
            </a:r>
            <a:r>
              <a:rPr lang="en-US" altLang="ko-KR" dirty="0"/>
              <a:t>-&gt; </a:t>
            </a:r>
            <a:r>
              <a:rPr lang="ko-KR" altLang="en-US" dirty="0"/>
              <a:t>더 큰 전기적 입력 수용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6ABF9-EE57-6480-3E58-2A02ACB8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7F170-1781-828E-E19C-EEDDE207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2A137-E2AB-1EBB-C516-1B7D25F5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0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2BC11C-25CD-BA01-B738-D4A5DD65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DD9C06-0DE3-867E-2C37-B9715B98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625880" cy="1805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NEURON ARCHITECTURE - A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A52A6B-2E84-0D73-03E9-18CDEE12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96374C2F-71A1-43C9-B2F6-A4FAC8157F1A}" type="datetime1">
              <a:rPr lang="en-US" smtClean="0"/>
              <a:pPr latinLnBrk="0">
                <a:spcAft>
                  <a:spcPts val="600"/>
                </a:spcAft>
              </a:pPr>
              <a:t>5/24/2024</a:t>
            </a:fld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70FDD-6B61-2E99-6491-706F1B61A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625" y="2569464"/>
            <a:ext cx="6477269" cy="35554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dirty="0"/>
              <a:t>Fig.1 : </a:t>
            </a:r>
            <a:r>
              <a:rPr lang="ko-KR" altLang="en-US" dirty="0"/>
              <a:t>시냅스 회로 </a:t>
            </a:r>
            <a:r>
              <a:rPr lang="en-US" altLang="ko-KR" dirty="0"/>
              <a:t>+ </a:t>
            </a:r>
            <a:r>
              <a:rPr lang="ko-KR" altLang="en-US" dirty="0"/>
              <a:t>뉴런 배열</a:t>
            </a:r>
            <a:endParaRPr lang="en-US" altLang="ko-KR" dirty="0"/>
          </a:p>
          <a:p>
            <a:r>
              <a:rPr lang="ko-KR" altLang="en-US" dirty="0"/>
              <a:t>뉴런 회로 입력 </a:t>
            </a:r>
            <a:r>
              <a:rPr lang="en-US" altLang="ko-KR" dirty="0"/>
              <a:t>type: Excitatory or Inhibitory</a:t>
            </a:r>
          </a:p>
          <a:p>
            <a:r>
              <a:rPr lang="ko-KR" altLang="en-US" dirty="0"/>
              <a:t>뉴런 회로 내 단일 열</a:t>
            </a:r>
            <a:r>
              <a:rPr lang="en-US" altLang="ko-KR" dirty="0"/>
              <a:t>: point neuron</a:t>
            </a:r>
          </a:p>
          <a:p>
            <a:r>
              <a:rPr lang="en-US" altLang="ko-KR" dirty="0"/>
              <a:t>Sic: </a:t>
            </a:r>
            <a:r>
              <a:rPr lang="ko-KR" altLang="en-US" dirty="0"/>
              <a:t>수상돌기 트리를 병합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Ric: compartment </a:t>
            </a:r>
            <a:r>
              <a:rPr lang="ko-KR" altLang="en-US" dirty="0"/>
              <a:t>간 연결을 구현</a:t>
            </a:r>
            <a:r>
              <a:rPr lang="en-US" altLang="ko-KR" dirty="0"/>
              <a:t>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DC370B-A1E5-1BCE-360E-25CD04D0F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140" y="0"/>
            <a:ext cx="5054860" cy="6858000"/>
          </a:xfrm>
          <a:custGeom>
            <a:avLst/>
            <a:gdLst>
              <a:gd name="connsiteX0" fmla="*/ 677913 w 5054860"/>
              <a:gd name="connsiteY0" fmla="*/ 0 h 6858000"/>
              <a:gd name="connsiteX1" fmla="*/ 5054860 w 5054860"/>
              <a:gd name="connsiteY1" fmla="*/ 0 h 6858000"/>
              <a:gd name="connsiteX2" fmla="*/ 5054860 w 5054860"/>
              <a:gd name="connsiteY2" fmla="*/ 6858000 h 6858000"/>
              <a:gd name="connsiteX3" fmla="*/ 677913 w 5054860"/>
              <a:gd name="connsiteY3" fmla="*/ 6858000 h 6858000"/>
              <a:gd name="connsiteX4" fmla="*/ 0 w 5054860"/>
              <a:gd name="connsiteY4" fmla="*/ 6180087 h 6858000"/>
              <a:gd name="connsiteX5" fmla="*/ 0 w 5054860"/>
              <a:gd name="connsiteY5" fmla="*/ 677913 h 6858000"/>
              <a:gd name="connsiteX6" fmla="*/ 677913 w 505486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4860" h="6858000">
                <a:moveTo>
                  <a:pt x="677913" y="0"/>
                </a:moveTo>
                <a:lnTo>
                  <a:pt x="5054860" y="0"/>
                </a:lnTo>
                <a:lnTo>
                  <a:pt x="505486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내용 개체 틀 8" descr="도표, 스케치, 기술 도면, 평면도이(가) 표시된 사진&#10;&#10;자동 생성된 설명">
            <a:extLst>
              <a:ext uri="{FF2B5EF4-FFF2-40B4-BE49-F238E27FC236}">
                <a16:creationId xmlns:a16="http://schemas.microsoft.com/office/drawing/2014/main" id="{B249FF73-AA51-4963-E693-E8B8FB538A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18580" y="1157622"/>
            <a:ext cx="3485372" cy="4541200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1757EB-15A0-A956-9D4D-46FED235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b="0" kern="1200" cap="all" spc="0" baseline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1ECC0C-B15A-47FC-B7D8-3B6E4D28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 latinLnBrk="0">
                <a:spcAft>
                  <a:spcPts val="600"/>
                </a:spcAft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634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2BC11C-25CD-BA01-B738-D4A5DD65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DD9C06-0DE3-867E-2C37-B9715B98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625880" cy="1805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NEURON ARCHITECTURE - A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A52A6B-2E84-0D73-03E9-18CDEE12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96374C2F-71A1-43C9-B2F6-A4FAC8157F1A}" type="datetime1">
              <a:rPr lang="en-US" smtClean="0"/>
              <a:pPr latinLnBrk="0">
                <a:spcAft>
                  <a:spcPts val="600"/>
                </a:spcAft>
              </a:pPr>
              <a:t>5/24/2024</a:t>
            </a:fld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70FDD-6B61-2E99-6491-706F1B61A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625" y="2569464"/>
            <a:ext cx="6477269" cy="35554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dirty="0"/>
              <a:t>Sodium Spikes: Na+</a:t>
            </a:r>
            <a:r>
              <a:rPr lang="ko-KR" altLang="en-US" dirty="0"/>
              <a:t>의 급격한 유입으로 인해 막 전위가 빠르게 상승하는 현상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-&gt; </a:t>
            </a:r>
            <a:r>
              <a:rPr lang="ko-KR" altLang="en-US" dirty="0"/>
              <a:t>뉴런의 신속한 신호 전달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Broad Plateau Potential: </a:t>
            </a:r>
            <a:r>
              <a:rPr lang="ko-KR" altLang="en-US" dirty="0"/>
              <a:t>뉴런의 막 전위가 장시간 동안 높은 상태로 유지되는 현상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-&gt; </a:t>
            </a:r>
            <a:r>
              <a:rPr lang="ko-KR" altLang="en-US" dirty="0"/>
              <a:t>지속적인 신경 활동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Neuron Compartment</a:t>
            </a:r>
            <a:r>
              <a:rPr lang="ko-KR" altLang="en-US" dirty="0"/>
              <a:t>가 두 가지의 서로 다른 신경 활동을 모사하도록 구성될 수 있음</a:t>
            </a:r>
            <a:r>
              <a:rPr lang="en-US" altLang="ko-KR" dirty="0"/>
              <a:t>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DC370B-A1E5-1BCE-360E-25CD04D0F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140" y="0"/>
            <a:ext cx="5054860" cy="6858000"/>
          </a:xfrm>
          <a:custGeom>
            <a:avLst/>
            <a:gdLst>
              <a:gd name="connsiteX0" fmla="*/ 677913 w 5054860"/>
              <a:gd name="connsiteY0" fmla="*/ 0 h 6858000"/>
              <a:gd name="connsiteX1" fmla="*/ 5054860 w 5054860"/>
              <a:gd name="connsiteY1" fmla="*/ 0 h 6858000"/>
              <a:gd name="connsiteX2" fmla="*/ 5054860 w 5054860"/>
              <a:gd name="connsiteY2" fmla="*/ 6858000 h 6858000"/>
              <a:gd name="connsiteX3" fmla="*/ 677913 w 5054860"/>
              <a:gd name="connsiteY3" fmla="*/ 6858000 h 6858000"/>
              <a:gd name="connsiteX4" fmla="*/ 0 w 5054860"/>
              <a:gd name="connsiteY4" fmla="*/ 6180087 h 6858000"/>
              <a:gd name="connsiteX5" fmla="*/ 0 w 5054860"/>
              <a:gd name="connsiteY5" fmla="*/ 677913 h 6858000"/>
              <a:gd name="connsiteX6" fmla="*/ 677913 w 505486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4860" h="6858000">
                <a:moveTo>
                  <a:pt x="677913" y="0"/>
                </a:moveTo>
                <a:lnTo>
                  <a:pt x="5054860" y="0"/>
                </a:lnTo>
                <a:lnTo>
                  <a:pt x="505486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내용 개체 틀 8" descr="도표, 스케치, 기술 도면, 평면도이(가) 표시된 사진&#10;&#10;자동 생성된 설명">
            <a:extLst>
              <a:ext uri="{FF2B5EF4-FFF2-40B4-BE49-F238E27FC236}">
                <a16:creationId xmlns:a16="http://schemas.microsoft.com/office/drawing/2014/main" id="{B249FF73-AA51-4963-E693-E8B8FB538A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18580" y="1157622"/>
            <a:ext cx="3485372" cy="4541200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1757EB-15A0-A956-9D4D-46FED235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b="0" kern="1200" cap="all" spc="0" baseline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1ECC0C-B15A-47FC-B7D8-3B6E4D28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 latinLnBrk="0">
                <a:spcAft>
                  <a:spcPts val="600"/>
                </a:spcAft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360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8358E-E8CA-340F-F6C0-9BAE66C0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NEURON ARCHITECTURE – B(</a:t>
            </a:r>
            <a:r>
              <a:rPr lang="ko-KR" altLang="en-US" dirty="0"/>
              <a:t>기본구조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2B9A2-C833-03FF-2C66-08295869C0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기반</a:t>
            </a:r>
            <a:r>
              <a:rPr lang="en-US" altLang="ko-KR" dirty="0"/>
              <a:t>: </a:t>
            </a:r>
            <a:r>
              <a:rPr lang="ko-KR" altLang="en-US" dirty="0" err="1"/>
              <a:t>모듈식</a:t>
            </a:r>
            <a:r>
              <a:rPr lang="ko-KR" altLang="en-US" dirty="0"/>
              <a:t> </a:t>
            </a:r>
            <a:r>
              <a:rPr lang="en-US" altLang="ko-KR" dirty="0"/>
              <a:t>LIF</a:t>
            </a:r>
            <a:r>
              <a:rPr lang="ko-KR" altLang="en-US" dirty="0"/>
              <a:t> 뉴런 아키텍처</a:t>
            </a:r>
            <a:endParaRPr lang="en-US" altLang="ko-KR" dirty="0"/>
          </a:p>
          <a:p>
            <a:r>
              <a:rPr lang="en-US" altLang="ko-KR" dirty="0"/>
              <a:t>Subcircuit </a:t>
            </a:r>
            <a:r>
              <a:rPr lang="ko-KR" altLang="en-US" dirty="0"/>
              <a:t>연결</a:t>
            </a:r>
            <a:r>
              <a:rPr lang="en-US" altLang="ko-KR" dirty="0"/>
              <a:t>: transmission gate</a:t>
            </a:r>
          </a:p>
          <a:p>
            <a:r>
              <a:rPr lang="ko-KR" altLang="en-US" dirty="0"/>
              <a:t>비선형 수상돌기 트리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입력 신호가 단순히 선형적으로 합산되는 것 </a:t>
            </a:r>
            <a:r>
              <a:rPr lang="en-US" altLang="ko-KR" dirty="0"/>
              <a:t>x, </a:t>
            </a:r>
            <a:r>
              <a:rPr lang="ko-KR" altLang="en-US" dirty="0"/>
              <a:t>입력 간 상호작용에 의해 더 복잡한 방식으로 </a:t>
            </a:r>
            <a:r>
              <a:rPr lang="ko-KR" altLang="en-US" dirty="0" err="1"/>
              <a:t>처리됌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특정 패턴의 시냅스 입력이 있을 때만 강한 반응</a:t>
            </a:r>
            <a:r>
              <a:rPr lang="en-US" altLang="ko-KR" dirty="0"/>
              <a:t>, etc.</a:t>
            </a:r>
          </a:p>
          <a:p>
            <a:r>
              <a:rPr lang="en-US" altLang="ko-KR" dirty="0" err="1"/>
              <a:t>AdEx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  <a:r>
              <a:rPr lang="en-US" altLang="ko-KR" dirty="0"/>
              <a:t>: exponential, adaptation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0351BCF-ED4D-4969-22A4-8D7B852554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6103" y="2075250"/>
            <a:ext cx="3862471" cy="989758"/>
          </a:xfr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662955-F934-2163-069D-71EAC750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EFA28A-13D4-950C-71F3-E6CF6918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36458-BF55-8408-F3ED-0649A325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19</a:t>
            </a:fld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67F9A40-641C-4C0E-ABB2-D1840F5A4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03" y="3725911"/>
            <a:ext cx="3904348" cy="12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3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AB05C-69ED-A92B-5D19-19BD77662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EFC84-D345-C800-22DF-721BC58B2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/>
              <a:t>관심 연구 분야 및 동기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대학원 졸업 후 희망 진로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가장 중요하게 생각하는 가치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희망하는 학위 과정 및 희망 연구 내용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기술 면접</a:t>
            </a:r>
            <a:r>
              <a:rPr lang="en-US" altLang="ko-KR" dirty="0"/>
              <a:t>: </a:t>
            </a:r>
            <a:r>
              <a:rPr lang="ko-KR" altLang="en-US" dirty="0"/>
              <a:t>학술 논문 분석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5C6FF-0BF8-A654-7624-0D1F3FE1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CF474-FC0C-3CF4-6904-04079B9C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86577-EA3B-A219-1029-869A2FE8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87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B239D-4BC5-5E85-93BA-B5CB6D97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NEURON ARCHITECTURE – B(</a:t>
            </a:r>
            <a:r>
              <a:rPr lang="ko-KR" altLang="en-US" dirty="0"/>
              <a:t>시냅스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0A47A-7D9B-E9DB-9F45-70A1B35CC6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단일 시냅스 열</a:t>
            </a:r>
            <a:r>
              <a:rPr lang="en-US" altLang="ko-KR" dirty="0"/>
              <a:t>: Excitatory/Inhibitory </a:t>
            </a:r>
            <a:r>
              <a:rPr lang="ko-KR" altLang="en-US" dirty="0"/>
              <a:t>입력 전달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비동기 </a:t>
            </a:r>
            <a:r>
              <a:rPr lang="en-US" altLang="ko-KR" dirty="0"/>
              <a:t>pre-synaptic network</a:t>
            </a:r>
            <a:r>
              <a:rPr lang="ko-KR" altLang="en-US" dirty="0"/>
              <a:t>는 </a:t>
            </a:r>
            <a:r>
              <a:rPr lang="en-US" altLang="ko-KR" dirty="0"/>
              <a:t>6bit</a:t>
            </a:r>
            <a:r>
              <a:rPr lang="ko-KR" altLang="en-US" dirty="0"/>
              <a:t>의 </a:t>
            </a:r>
            <a:r>
              <a:rPr lang="en-US" altLang="ko-KR" dirty="0"/>
              <a:t>DAC</a:t>
            </a:r>
            <a:r>
              <a:rPr lang="ko-KR" altLang="en-US" dirty="0"/>
              <a:t>를 </a:t>
            </a:r>
            <a:r>
              <a:rPr lang="en-US" altLang="ko-KR" dirty="0"/>
              <a:t>4ns </a:t>
            </a:r>
            <a:r>
              <a:rPr lang="ko-KR" altLang="en-US" dirty="0"/>
              <a:t>동안 활성화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6bit DAC code: </a:t>
            </a:r>
            <a:r>
              <a:rPr lang="ko-KR" altLang="en-US" dirty="0"/>
              <a:t>시냅스 가중치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뉴런 간 신호 전달의 강도를 조절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입력 펄스의 진폭 조절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2958ABA-84F5-C167-5F95-CFBDF2F0DA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44016" y="2075250"/>
            <a:ext cx="1089754" cy="3025402"/>
          </a:xfr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F6157D-6328-B008-F030-39889A8C2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5B9110-7193-F91C-17F2-21D47E8B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6E00D4-3406-AAAE-D6A9-BF599646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20</a:t>
            </a:fld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6119E5-1872-21EC-C002-4861471E9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770" y="2278643"/>
            <a:ext cx="1089754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45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96276D-6F61-BEFB-DDE3-853C88B49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EFEB5F-ED5B-46B9-8E75-C3AAFC32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50626"/>
            <a:ext cx="5787612" cy="1805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NEURAL ARCHITECTURE – B(</a:t>
            </a:r>
            <a:r>
              <a:rPr lang="ko-KR" altLang="en-US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뉴런회로</a:t>
            </a:r>
            <a:r>
              <a:rPr lang="en-US" altLang="ko-KR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C6E2A8-1051-E4C2-ACF1-189D6019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96374C2F-71A1-43C9-B2F6-A4FAC8157F1A}" type="datetime1">
              <a:rPr lang="en-US" smtClean="0"/>
              <a:pPr latinLnBrk="0">
                <a:spcAft>
                  <a:spcPts val="600"/>
                </a:spcAft>
              </a:pPr>
              <a:t>5/24/2024</a:t>
            </a:fld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FA33F03-57CA-AF0D-EAF6-8F579B711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7941" y="813543"/>
            <a:ext cx="2759843" cy="1691035"/>
          </a:xfrm>
          <a:prstGeom prst="roundRect">
            <a:avLst>
              <a:gd name="adj" fmla="val 223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 descr="도표, 라인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4672B436-4916-B5D2-E515-C21BC4770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257"/>
          <a:stretch/>
        </p:blipFill>
        <p:spPr>
          <a:xfrm>
            <a:off x="9367437" y="1045768"/>
            <a:ext cx="1180850" cy="121532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FA9D55-D171-8268-7DC9-22D1AC1CE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136" y="2552700"/>
            <a:ext cx="5755864" cy="3572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각 시냅스 열로부터 두 개의 입력 라인을 받아들임</a:t>
            </a:r>
            <a:r>
              <a:rPr lang="en-US" altLang="ko-KR"/>
              <a:t>.</a:t>
            </a:r>
          </a:p>
          <a:p>
            <a:r>
              <a:rPr lang="ko-KR" altLang="en-US"/>
              <a:t>시냅스 입력 회로의 전류 출력 </a:t>
            </a:r>
            <a:r>
              <a:rPr lang="en-US" altLang="ko-KR"/>
              <a:t>-&gt; 6</a:t>
            </a:r>
            <a:r>
              <a:rPr lang="ko-KR" altLang="en-US"/>
              <a:t>비트 가변 커패시터</a:t>
            </a:r>
            <a:r>
              <a:rPr lang="en-US" altLang="ko-KR"/>
              <a:t> Cmem</a:t>
            </a:r>
            <a:r>
              <a:rPr lang="ko-KR" altLang="en-US"/>
              <a:t>으로 전압 형태로 변환</a:t>
            </a:r>
            <a:r>
              <a:rPr lang="en-US" altLang="ko-KR"/>
              <a:t>.</a:t>
            </a:r>
          </a:p>
          <a:p>
            <a:r>
              <a:rPr lang="en-US" altLang="ko-KR"/>
              <a:t>Leak </a:t>
            </a:r>
            <a:r>
              <a:rPr lang="ko-KR" altLang="en-US"/>
              <a:t>모델링</a:t>
            </a:r>
            <a:r>
              <a:rPr lang="en-US" altLang="ko-KR"/>
              <a:t>: Source-Degenerated OPA</a:t>
            </a:r>
            <a:r>
              <a:rPr lang="ko-KR" altLang="en-US"/>
              <a:t>으로 구현</a:t>
            </a:r>
            <a:r>
              <a:rPr lang="en-US" altLang="ko-KR"/>
              <a:t> -&gt; </a:t>
            </a:r>
            <a:r>
              <a:rPr lang="ko-KR" altLang="en-US"/>
              <a:t>누설 전류 제어</a:t>
            </a:r>
            <a:r>
              <a:rPr lang="en-US" altLang="ko-KR"/>
              <a:t>(by transconductance </a:t>
            </a:r>
            <a:r>
              <a:rPr lang="ko-KR" altLang="en-US"/>
              <a:t>제어</a:t>
            </a:r>
            <a:r>
              <a:rPr lang="en-US" altLang="ko-KR"/>
              <a:t>).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6BD44D2-CBE9-F97C-5939-D9F5BA76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7941" y="2582428"/>
            <a:ext cx="2759843" cy="1691035"/>
          </a:xfrm>
          <a:prstGeom prst="roundRect">
            <a:avLst>
              <a:gd name="adj" fmla="val 223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내용 개체 틀 10" descr="텍스트, 폰트, 디자인, 도표이(가) 표시된 사진&#10;&#10;자동 생성된 설명">
            <a:extLst>
              <a:ext uri="{FF2B5EF4-FFF2-40B4-BE49-F238E27FC236}">
                <a16:creationId xmlns:a16="http://schemas.microsoft.com/office/drawing/2014/main" id="{8DF41AA0-E14B-AC97-1FEE-A333140ECF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479"/>
          <a:stretch/>
        </p:blipFill>
        <p:spPr>
          <a:xfrm>
            <a:off x="9367437" y="2821339"/>
            <a:ext cx="1180850" cy="1215322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3777204-2FA0-B1CE-45F6-1937C0907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7941" y="4361964"/>
            <a:ext cx="2759843" cy="1691035"/>
          </a:xfrm>
          <a:prstGeom prst="roundRect">
            <a:avLst>
              <a:gd name="adj" fmla="val 2237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 descr="폰트, 텍스트, 라인, 번호이(가) 표시된 사진&#10;&#10;자동 생성된 설명">
            <a:extLst>
              <a:ext uri="{FF2B5EF4-FFF2-40B4-BE49-F238E27FC236}">
                <a16:creationId xmlns:a16="http://schemas.microsoft.com/office/drawing/2014/main" id="{80EDD05F-7EDC-5D2F-75F0-BC31DC451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363" y="4782881"/>
            <a:ext cx="2122998" cy="849199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88D624-5D67-6C89-1358-C6BC8837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4AFB9-595C-D40D-0C64-725F1CC6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6E91CC32-6A6B-4E2E-BBA1-6864F305DA26}" type="slidenum">
              <a:rPr lang="en-US" smtClean="0"/>
              <a:pPr latinLnBrk="0"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52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419AA-43AB-32B3-1868-AC20096A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 </a:t>
            </a:r>
            <a:r>
              <a:rPr lang="ko-KR" altLang="en-US" dirty="0" err="1"/>
              <a:t>커패시터</a:t>
            </a:r>
            <a:r>
              <a:rPr lang="ko-KR" altLang="en-US" dirty="0"/>
              <a:t> 구성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98A3A1D-AF8A-F510-2297-8E2348693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490" y="2306638"/>
            <a:ext cx="5231746" cy="387032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A796B-C0FC-E3C8-011F-41D2E65B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217F1-A5C8-9621-A7AB-B4AF0366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A4879-965C-C8DF-BA8B-59D3AD46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26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C54C4-CD28-7F54-7A2B-69539DFA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NEURAL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B(</a:t>
            </a:r>
            <a:r>
              <a:rPr lang="ko-KR" altLang="en-US" dirty="0"/>
              <a:t>동작</a:t>
            </a:r>
            <a:r>
              <a:rPr lang="en-US" altLang="ko-KR" dirty="0"/>
              <a:t>: Refractory period)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A3CF1-AED8-4D00-8AB1-6A854527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Refractory period: </a:t>
            </a:r>
            <a:r>
              <a:rPr lang="ko-KR" altLang="en-US" dirty="0"/>
              <a:t>뉴런이 다시 </a:t>
            </a:r>
            <a:r>
              <a:rPr lang="en-US" altLang="ko-KR" dirty="0"/>
              <a:t>spike</a:t>
            </a:r>
            <a:r>
              <a:rPr lang="ko-KR" altLang="en-US" dirty="0"/>
              <a:t>할 준비를 하기까지의 기간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기간동안 </a:t>
            </a:r>
            <a:r>
              <a:rPr lang="en-US" altLang="ko-KR" dirty="0"/>
              <a:t>(leak conductance)=(reset conductance)</a:t>
            </a:r>
          </a:p>
          <a:p>
            <a:r>
              <a:rPr lang="ko-KR" altLang="en-US" dirty="0"/>
              <a:t>이유</a:t>
            </a:r>
            <a:r>
              <a:rPr lang="en-US" altLang="ko-KR" dirty="0"/>
              <a:t>: </a:t>
            </a:r>
            <a:r>
              <a:rPr lang="ko-KR" altLang="en-US" dirty="0"/>
              <a:t>생물학적 뉴런의 행동을 더 잘 모사하기 위함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실제 뉴런에서도 </a:t>
            </a:r>
            <a:r>
              <a:rPr lang="en-US" altLang="ko-KR" dirty="0"/>
              <a:t>spike </a:t>
            </a:r>
            <a:r>
              <a:rPr lang="ko-KR" altLang="en-US" dirty="0"/>
              <a:t>후 빠르게 전위가 재설정되는 메커니즘 존재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막 전압의 재설정</a:t>
            </a:r>
            <a:r>
              <a:rPr lang="en-US" altLang="ko-KR" dirty="0"/>
              <a:t>: </a:t>
            </a:r>
            <a:r>
              <a:rPr lang="ko-KR" altLang="en-US" dirty="0"/>
              <a:t>높은 </a:t>
            </a:r>
            <a:r>
              <a:rPr lang="en-US" altLang="ko-KR" dirty="0"/>
              <a:t>conductance</a:t>
            </a:r>
          </a:p>
          <a:p>
            <a:pPr marL="0" indent="0">
              <a:buNone/>
            </a:pPr>
            <a:r>
              <a:rPr lang="en-US" altLang="ko-KR" dirty="0"/>
              <a:t>&gt; (</a:t>
            </a:r>
            <a:r>
              <a:rPr lang="ko-KR" altLang="en-US" dirty="0"/>
              <a:t>기본 </a:t>
            </a:r>
            <a:r>
              <a:rPr lang="en-US" altLang="ko-KR" dirty="0"/>
              <a:t>conductance)*10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dirty="0"/>
              <a:t>막 전위를 빠르게 재설정하기 위함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헷갈리는 부분</a:t>
            </a:r>
            <a:r>
              <a:rPr lang="en-US" altLang="ko-KR" dirty="0"/>
              <a:t>: </a:t>
            </a:r>
            <a:r>
              <a:rPr lang="en-US" altLang="ko-KR" dirty="0" err="1"/>
              <a:t>Vthresh</a:t>
            </a:r>
            <a:r>
              <a:rPr lang="ko-KR" altLang="en-US" dirty="0"/>
              <a:t>와 </a:t>
            </a:r>
            <a:r>
              <a:rPr lang="en-US" altLang="ko-KR" dirty="0" err="1"/>
              <a:t>Vleak</a:t>
            </a:r>
            <a:r>
              <a:rPr lang="ko-KR" altLang="en-US" dirty="0"/>
              <a:t>는 어떤 관계인가</a:t>
            </a:r>
            <a:r>
              <a:rPr lang="en-US" altLang="ko-KR" dirty="0"/>
              <a:t>…? </a:t>
            </a:r>
            <a:r>
              <a:rPr lang="ko-KR" altLang="en-US" dirty="0"/>
              <a:t>둘 다 </a:t>
            </a:r>
            <a:r>
              <a:rPr lang="ko-KR" altLang="en-US" dirty="0" err="1"/>
              <a:t>임계값에</a:t>
            </a:r>
            <a:r>
              <a:rPr lang="ko-KR" altLang="en-US" dirty="0"/>
              <a:t> 관한 파라미터인 것 같은데</a:t>
            </a:r>
            <a:r>
              <a:rPr lang="en-US" altLang="ko-KR" dirty="0"/>
              <a:t>….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C5C5A-DDE1-3BB5-A8F1-82956385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16590-1B56-3D38-7910-B3C472E9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714DF-A4E1-CD43-AAC2-417EA001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52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0492C-51AF-6961-19A7-FB27F660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NEURAL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B(</a:t>
            </a:r>
            <a:r>
              <a:rPr lang="ko-KR" altLang="en-US" dirty="0"/>
              <a:t>동작</a:t>
            </a:r>
            <a:r>
              <a:rPr lang="en-US" altLang="ko-KR" dirty="0"/>
              <a:t>: </a:t>
            </a:r>
            <a:r>
              <a:rPr lang="en-US" altLang="ko-KR" dirty="0" err="1"/>
              <a:t>Vmem</a:t>
            </a:r>
            <a:r>
              <a:rPr lang="en-US" altLang="ko-KR" dirty="0"/>
              <a:t>=</a:t>
            </a:r>
            <a:r>
              <a:rPr lang="en-US" altLang="ko-KR" dirty="0" err="1"/>
              <a:t>Vthresh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3EB8D-A1F5-75BD-45F6-331DCFFCE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막 전위</a:t>
            </a:r>
            <a:r>
              <a:rPr lang="en-US" altLang="ko-KR" dirty="0"/>
              <a:t>(</a:t>
            </a:r>
            <a:r>
              <a:rPr lang="en-US" altLang="ko-KR" dirty="0" err="1"/>
              <a:t>Vmem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err="1"/>
              <a:t>임계값</a:t>
            </a:r>
            <a:r>
              <a:rPr lang="en-US" altLang="ko-KR" dirty="0"/>
              <a:t>(</a:t>
            </a:r>
            <a:r>
              <a:rPr lang="en-US" altLang="ko-KR" dirty="0" err="1"/>
              <a:t>Vthresh</a:t>
            </a:r>
            <a:r>
              <a:rPr lang="en-US" altLang="ko-KR" dirty="0"/>
              <a:t>)</a:t>
            </a:r>
            <a:r>
              <a:rPr lang="ko-KR" altLang="en-US" dirty="0"/>
              <a:t>에 도달</a:t>
            </a:r>
            <a:r>
              <a:rPr lang="en-US" altLang="ko-KR" dirty="0"/>
              <a:t>: </a:t>
            </a:r>
            <a:r>
              <a:rPr lang="ko-KR" altLang="en-US" dirty="0"/>
              <a:t>비교기가 출력을 </a:t>
            </a:r>
            <a:r>
              <a:rPr lang="en-US" altLang="ko-KR" dirty="0"/>
              <a:t>Logical High</a:t>
            </a:r>
            <a:r>
              <a:rPr lang="ko-KR" altLang="en-US" dirty="0"/>
              <a:t>으로 전환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비교기의 출력은 가변 펄스 폭을 가진 펄스를 내보냄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펄스는 누설</a:t>
            </a:r>
            <a:r>
              <a:rPr lang="en-US" altLang="ko-KR" dirty="0"/>
              <a:t>(</a:t>
            </a:r>
            <a:r>
              <a:rPr lang="ko-KR" altLang="en-US" dirty="0"/>
              <a:t>재설정</a:t>
            </a:r>
            <a:r>
              <a:rPr lang="en-US" altLang="ko-KR" dirty="0"/>
              <a:t>) </a:t>
            </a:r>
            <a:r>
              <a:rPr lang="ko-KR" altLang="en-US" dirty="0"/>
              <a:t>회로로 전달된다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C2C21-35A5-6C55-D3FF-8E66167A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45A7F-444F-8517-83B5-1737CA30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EF40B-66D9-BBA3-A464-7B56C13D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33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2CA00-9A68-A372-4985-6F6CCC90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NEURAL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B(</a:t>
            </a:r>
            <a:r>
              <a:rPr lang="ko-KR" altLang="en-US" dirty="0"/>
              <a:t>동작</a:t>
            </a:r>
            <a:r>
              <a:rPr lang="en-US" altLang="ko-KR" dirty="0"/>
              <a:t>: </a:t>
            </a:r>
            <a:r>
              <a:rPr lang="en-US" altLang="ko-KR" dirty="0" err="1"/>
              <a:t>Vmem</a:t>
            </a:r>
            <a:r>
              <a:rPr lang="en-US" altLang="ko-KR" dirty="0"/>
              <a:t> </a:t>
            </a:r>
            <a:r>
              <a:rPr lang="ko-KR" altLang="en-US" dirty="0"/>
              <a:t>재설정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AE914-1E0D-E30B-47C6-E165F8743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펄스 입력 </a:t>
            </a:r>
            <a:r>
              <a:rPr lang="en-US" altLang="ko-KR" dirty="0"/>
              <a:t>-&gt; </a:t>
            </a:r>
            <a:r>
              <a:rPr lang="ko-KR" altLang="en-US" dirty="0"/>
              <a:t>막과 </a:t>
            </a:r>
            <a:r>
              <a:rPr lang="en-US" altLang="ko-KR" dirty="0" err="1"/>
              <a:t>Vrst</a:t>
            </a:r>
            <a:r>
              <a:rPr lang="ko-KR" altLang="en-US" dirty="0"/>
              <a:t>를 연결</a:t>
            </a:r>
            <a:r>
              <a:rPr lang="en-US" altLang="ko-KR" dirty="0"/>
              <a:t>, high conductance </a:t>
            </a:r>
            <a:r>
              <a:rPr lang="ko-KR" altLang="en-US" dirty="0"/>
              <a:t>모드 활성화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Vmem</a:t>
            </a:r>
            <a:r>
              <a:rPr lang="en-US" altLang="ko-KR" dirty="0"/>
              <a:t> </a:t>
            </a:r>
            <a:r>
              <a:rPr lang="ko-KR" altLang="en-US" dirty="0"/>
              <a:t>재설정 </a:t>
            </a:r>
            <a:r>
              <a:rPr lang="en-US" altLang="ko-KR" dirty="0"/>
              <a:t>-&gt; </a:t>
            </a:r>
            <a:r>
              <a:rPr lang="ko-KR" altLang="en-US" dirty="0"/>
              <a:t>비교기는 출력을 </a:t>
            </a:r>
            <a:r>
              <a:rPr lang="en-US" altLang="ko-KR" dirty="0"/>
              <a:t>Logical Low</a:t>
            </a:r>
            <a:r>
              <a:rPr lang="ko-KR" altLang="en-US" dirty="0"/>
              <a:t>으로 전환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7B49001-68B8-F4DF-8EEF-9CD50EE0D5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3753" y="2983832"/>
            <a:ext cx="4211715" cy="1957879"/>
          </a:xfr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214D5E-E611-043F-1CA4-B3F1DE23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3C61FB-3626-0628-4307-5D9F11C4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2CD60-7A13-BB94-781F-36AE7E84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82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4BA43-9144-7C23-0C04-C65DC1DC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NEURAL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B(</a:t>
            </a:r>
            <a:r>
              <a:rPr lang="ko-KR" altLang="en-US" dirty="0"/>
              <a:t>동작</a:t>
            </a:r>
            <a:r>
              <a:rPr lang="en-US" altLang="ko-KR" dirty="0"/>
              <a:t>: Refractory period </a:t>
            </a:r>
            <a:r>
              <a:rPr lang="ko-KR" altLang="en-US" dirty="0"/>
              <a:t>종료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213EC-F436-973C-E8A4-5DD733A7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OTA: </a:t>
            </a:r>
            <a:r>
              <a:rPr lang="ko-KR" altLang="en-US" dirty="0"/>
              <a:t>다시 낮은 </a:t>
            </a:r>
            <a:r>
              <a:rPr lang="en-US" altLang="ko-KR" dirty="0"/>
              <a:t>conductance mode</a:t>
            </a:r>
            <a:r>
              <a:rPr lang="ko-KR" altLang="en-US" dirty="0"/>
              <a:t>으로 전환</a:t>
            </a:r>
            <a:r>
              <a:rPr lang="en-US" altLang="ko-KR" dirty="0"/>
              <a:t>, leak conductance</a:t>
            </a:r>
            <a:r>
              <a:rPr lang="ko-KR" altLang="en-US" dirty="0"/>
              <a:t>가 </a:t>
            </a:r>
            <a:r>
              <a:rPr lang="en-US" altLang="ko-KR" dirty="0"/>
              <a:t>gm</a:t>
            </a:r>
            <a:r>
              <a:rPr lang="ko-KR" altLang="en-US" dirty="0"/>
              <a:t>으로 돌아옴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A8F65-A05F-F378-E08E-83662E2D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296D0-A655-1BB0-287F-C774A950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8AE65-055B-D88A-225E-CC07867D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3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2BC11C-25CD-BA01-B738-D4A5DD65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540742-F522-D0D5-9C7C-4547B409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625880" cy="1805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NEURAL ARCHITECTURE – B(Adaptation circuit) 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110A9-E61B-4484-536B-9BE1A10A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96374C2F-71A1-43C9-B2F6-A4FAC8157F1A}" type="datetime1">
              <a:rPr lang="en-US" smtClean="0"/>
              <a:pPr latinLnBrk="0">
                <a:spcAft>
                  <a:spcPts val="600"/>
                </a:spcAft>
              </a:pPr>
              <a:t>5/24/2024</a:t>
            </a:fld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A2CA99-7B45-AEA1-BF09-BE0169B81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626" y="2569464"/>
            <a:ext cx="5487896" cy="35554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뉴런이 스파이크를 발생 </a:t>
            </a:r>
            <a:r>
              <a:rPr lang="en-US" altLang="ko-KR" dirty="0"/>
              <a:t>-&gt; </a:t>
            </a:r>
            <a:r>
              <a:rPr lang="ko-KR" altLang="en-US" dirty="0"/>
              <a:t>디지털신호 생성</a:t>
            </a:r>
            <a:endParaRPr lang="en-US" altLang="ko-KR" dirty="0"/>
          </a:p>
          <a:p>
            <a:r>
              <a:rPr lang="ko-KR" altLang="en-US" dirty="0"/>
              <a:t>이 디지털 신호가 </a:t>
            </a:r>
            <a:r>
              <a:rPr lang="en-US" altLang="ko-KR" dirty="0"/>
              <a:t>adaptation circuit</a:t>
            </a:r>
            <a:r>
              <a:rPr lang="ko-KR" altLang="en-US" dirty="0"/>
              <a:t>을 활성화하여 막 전위에 연결</a:t>
            </a:r>
            <a:r>
              <a:rPr lang="en-US" altLang="ko-KR" dirty="0"/>
              <a:t>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DC370B-A1E5-1BCE-360E-25CD04D0F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140" y="0"/>
            <a:ext cx="5054860" cy="6858000"/>
          </a:xfrm>
          <a:custGeom>
            <a:avLst/>
            <a:gdLst>
              <a:gd name="connsiteX0" fmla="*/ 677913 w 5054860"/>
              <a:gd name="connsiteY0" fmla="*/ 0 h 6858000"/>
              <a:gd name="connsiteX1" fmla="*/ 5054860 w 5054860"/>
              <a:gd name="connsiteY1" fmla="*/ 0 h 6858000"/>
              <a:gd name="connsiteX2" fmla="*/ 5054860 w 5054860"/>
              <a:gd name="connsiteY2" fmla="*/ 6858000 h 6858000"/>
              <a:gd name="connsiteX3" fmla="*/ 677913 w 5054860"/>
              <a:gd name="connsiteY3" fmla="*/ 6858000 h 6858000"/>
              <a:gd name="connsiteX4" fmla="*/ 0 w 5054860"/>
              <a:gd name="connsiteY4" fmla="*/ 6180087 h 6858000"/>
              <a:gd name="connsiteX5" fmla="*/ 0 w 5054860"/>
              <a:gd name="connsiteY5" fmla="*/ 677913 h 6858000"/>
              <a:gd name="connsiteX6" fmla="*/ 677913 w 505486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4860" h="6858000">
                <a:moveTo>
                  <a:pt x="677913" y="0"/>
                </a:moveTo>
                <a:lnTo>
                  <a:pt x="5054860" y="0"/>
                </a:lnTo>
                <a:lnTo>
                  <a:pt x="505486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926C687-0648-AD34-9B76-FBBD33986F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36566" y="993668"/>
            <a:ext cx="3485372" cy="1821106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BDE0FB-2FB4-AB31-1428-C29AABCB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b="0" kern="1200" cap="all" spc="0" baseline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C0B963-F398-667A-FE63-BEA11308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 latinLnBrk="0">
                <a:spcAft>
                  <a:spcPts val="600"/>
                </a:spcAft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BE3B521-3584-BDC7-779D-E5EE5EFBB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252" y="2915672"/>
            <a:ext cx="1981372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94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8C4760-C15B-26A7-E518-F1321A8E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7"/>
            <a:ext cx="5015852" cy="725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Tunable Resistor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A4F05-DE42-DD4F-9A8C-D9E8A42F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96374C2F-71A1-43C9-B2F6-A4FAC8157F1A}" type="datetime1">
              <a:rPr lang="en-US" smtClean="0"/>
              <a:pPr latinLnBrk="0">
                <a:spcAft>
                  <a:spcPts val="600"/>
                </a:spcAft>
              </a:pPr>
              <a:t>5/24/2024</a:t>
            </a:fld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ACB8D-05A6-297D-8635-71D7F12B7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627" y="1845080"/>
            <a:ext cx="4847193" cy="4279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dirty="0"/>
              <a:t>M3-6: Current Mirror -&gt; </a:t>
            </a:r>
            <a:r>
              <a:rPr lang="ko-KR" altLang="en-US" dirty="0"/>
              <a:t>회로의 동작 지점을 설정</a:t>
            </a:r>
            <a:endParaRPr lang="en-US" altLang="ko-KR" dirty="0"/>
          </a:p>
          <a:p>
            <a:r>
              <a:rPr lang="en-US" altLang="ko-KR" dirty="0"/>
              <a:t>M1-2: </a:t>
            </a:r>
            <a:r>
              <a:rPr lang="ko-KR" altLang="en-US" dirty="0"/>
              <a:t>입력 전압 </a:t>
            </a:r>
            <a:r>
              <a:rPr lang="en-US" altLang="ko-KR" dirty="0" err="1"/>
              <a:t>VinN</a:t>
            </a:r>
            <a:r>
              <a:rPr lang="en-US" altLang="ko-KR" dirty="0"/>
              <a:t>, </a:t>
            </a:r>
            <a:r>
              <a:rPr lang="en-US" altLang="ko-KR" dirty="0" err="1"/>
              <a:t>VinP</a:t>
            </a:r>
            <a:r>
              <a:rPr lang="ko-KR" altLang="en-US" dirty="0"/>
              <a:t>의 차이에 따라 소스</a:t>
            </a:r>
            <a:r>
              <a:rPr lang="en-US" altLang="ko-KR" dirty="0"/>
              <a:t>-</a:t>
            </a:r>
            <a:r>
              <a:rPr lang="ko-KR" altLang="en-US" dirty="0" err="1"/>
              <a:t>드레인</a:t>
            </a:r>
            <a:r>
              <a:rPr lang="ko-KR" altLang="en-US" dirty="0"/>
              <a:t> 전류를 조절 </a:t>
            </a:r>
            <a:r>
              <a:rPr lang="en-US" altLang="ko-KR" dirty="0"/>
              <a:t>-&gt; </a:t>
            </a:r>
            <a:r>
              <a:rPr lang="ko-KR" altLang="en-US" dirty="0"/>
              <a:t>가변 저항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궁금한 점</a:t>
            </a:r>
            <a:r>
              <a:rPr lang="en-US" altLang="ko-KR" dirty="0"/>
              <a:t>: </a:t>
            </a:r>
            <a:r>
              <a:rPr lang="ko-KR" altLang="en-US" dirty="0"/>
              <a:t>왜 </a:t>
            </a:r>
            <a:r>
              <a:rPr lang="ko-KR" altLang="en-US" dirty="0" err="1"/>
              <a:t>드레인</a:t>
            </a:r>
            <a:r>
              <a:rPr lang="en-US" altLang="ko-KR" dirty="0"/>
              <a:t>-Body</a:t>
            </a:r>
            <a:r>
              <a:rPr lang="ko-KR" altLang="en-US" dirty="0"/>
              <a:t>를 연결했을까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자답</a:t>
            </a:r>
            <a:r>
              <a:rPr lang="en-US" altLang="ko-KR" dirty="0"/>
              <a:t>: Body effect </a:t>
            </a:r>
            <a:r>
              <a:rPr lang="ko-KR" altLang="en-US" dirty="0"/>
              <a:t>제거</a:t>
            </a:r>
            <a:r>
              <a:rPr lang="en-US" altLang="ko-KR" dirty="0"/>
              <a:t>! MOSFET</a:t>
            </a:r>
            <a:r>
              <a:rPr lang="ko-KR" altLang="en-US" dirty="0"/>
              <a:t>은 </a:t>
            </a:r>
            <a:r>
              <a:rPr lang="ko-KR" altLang="en-US" dirty="0" err="1"/>
              <a:t>대칭구조이므로</a:t>
            </a:r>
            <a:r>
              <a:rPr lang="ko-KR" altLang="en-US" dirty="0"/>
              <a:t> </a:t>
            </a:r>
            <a:r>
              <a:rPr lang="ko-KR" altLang="en-US" dirty="0" err="1"/>
              <a:t>드레인</a:t>
            </a:r>
            <a:r>
              <a:rPr lang="en-US" altLang="ko-KR" dirty="0"/>
              <a:t>-</a:t>
            </a:r>
            <a:r>
              <a:rPr lang="ko-KR" altLang="en-US" dirty="0"/>
              <a:t>소스가 바뀔 수 있음</a:t>
            </a:r>
            <a:r>
              <a:rPr lang="en-US" altLang="ko-KR" dirty="0"/>
              <a:t>.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내용 개체 틀 7" descr="도표, 텍스트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B42118AF-DD70-1879-A5DF-153947224A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7803" y="1207492"/>
            <a:ext cx="4512438" cy="4443015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F76CA1-8C14-4E05-B284-6C52AF23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b="0" kern="1200" cap="all" spc="0" baseline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59D1EB-E7F0-CAC1-275C-1B99B0E9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 latinLnBrk="0">
                <a:spcAft>
                  <a:spcPts val="600"/>
                </a:spcAft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205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F5D89E-ECF8-6BC2-BC6C-FDA81DA3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NEURAL ARCHITECTURE – B(Exponential circuit) 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54287-2335-F190-C034-9A8F52D2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96374C2F-71A1-43C9-B2F6-A4FAC8157F1A}" type="datetime1">
              <a:rPr lang="en-US" smtClean="0"/>
              <a:pPr latinLnBrk="0">
                <a:spcAft>
                  <a:spcPts val="600"/>
                </a:spcAft>
              </a:pPr>
              <a:t>5/24/2024</a:t>
            </a:fld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8B2C1D-5898-6D54-BAA3-2B164777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en-US" b="0" kern="1200" cap="all" spc="0" baseline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76FA7B-D836-1132-EC66-09F439EA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 latinLnBrk="0">
                <a:spcAft>
                  <a:spcPts val="600"/>
                </a:spcAft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04A6EB7E-5441-318E-CE05-3DE064793D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6516" t="23549" r="11736" b="29527"/>
          <a:stretch/>
        </p:blipFill>
        <p:spPr>
          <a:xfrm>
            <a:off x="6449960" y="2161443"/>
            <a:ext cx="5548551" cy="2535113"/>
          </a:xfr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3CCDD08-35E6-B7E5-B568-2707EE58D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627" y="2418734"/>
            <a:ext cx="4847193" cy="3706221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오른쪽 </a:t>
            </a:r>
            <a:r>
              <a:rPr lang="en-US" altLang="ko-KR" dirty="0" err="1"/>
              <a:t>Vmem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번의 </a:t>
            </a:r>
            <a:r>
              <a:rPr lang="en-US" altLang="ko-KR" dirty="0"/>
              <a:t>CS stage</a:t>
            </a:r>
            <a:r>
              <a:rPr lang="ko-KR" altLang="en-US" dirty="0"/>
              <a:t>를 거치면서 증폭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Wvt</a:t>
            </a:r>
            <a:r>
              <a:rPr lang="en-US" altLang="ko-KR" dirty="0"/>
              <a:t>: </a:t>
            </a:r>
            <a:r>
              <a:rPr lang="ko-KR" altLang="en-US" dirty="0"/>
              <a:t>회로가 </a:t>
            </a:r>
            <a:r>
              <a:rPr lang="en-US" altLang="ko-KR" dirty="0"/>
              <a:t>exponential current</a:t>
            </a:r>
            <a:r>
              <a:rPr lang="ko-KR" altLang="en-US" dirty="0"/>
              <a:t>를 생성하기 시작하는 기준 전압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궁금한 점</a:t>
            </a:r>
            <a:r>
              <a:rPr lang="en-US" altLang="ko-KR" dirty="0"/>
              <a:t>: Drain current-Gate </a:t>
            </a:r>
            <a:r>
              <a:rPr lang="en-US" altLang="ko-KR" dirty="0" err="1"/>
              <a:t>Vtg</a:t>
            </a:r>
            <a:r>
              <a:rPr lang="ko-KR" altLang="en-US" dirty="0"/>
              <a:t>는 이차함수 관계인 것으로 아는데</a:t>
            </a:r>
            <a:r>
              <a:rPr lang="en-US" altLang="ko-KR" dirty="0"/>
              <a:t>, </a:t>
            </a:r>
            <a:r>
              <a:rPr lang="ko-KR" altLang="en-US" dirty="0"/>
              <a:t>어떻게 지수함수 형태의 전류가 생성되는가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추측</a:t>
            </a:r>
            <a:r>
              <a:rPr lang="en-US" altLang="ko-KR" dirty="0"/>
              <a:t>: MOSFET</a:t>
            </a:r>
            <a:r>
              <a:rPr lang="ko-KR" altLang="en-US" dirty="0"/>
              <a:t>을 </a:t>
            </a:r>
            <a:r>
              <a:rPr lang="en-US" altLang="ko-KR" dirty="0"/>
              <a:t>RC </a:t>
            </a:r>
            <a:r>
              <a:rPr lang="ko-KR" altLang="en-US" dirty="0"/>
              <a:t>모델링해서 생각하면 될까</a:t>
            </a:r>
            <a:r>
              <a:rPr lang="en-US" altLang="ko-KR"/>
              <a:t>…?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063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3EDAB-407C-5C76-7D8B-44758551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관심 연구 분야 및 동기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6FD76-40D7-3888-420E-3FF7AA7E6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반도체</a:t>
            </a:r>
            <a:r>
              <a:rPr lang="en-US" altLang="ko-KR" dirty="0"/>
              <a:t>(</a:t>
            </a:r>
            <a:r>
              <a:rPr lang="ko-KR" altLang="en-US" dirty="0"/>
              <a:t>그 중 </a:t>
            </a:r>
            <a:r>
              <a:rPr lang="ko-KR" altLang="en-US" dirty="0" err="1"/>
              <a:t>뉴로모픽</a:t>
            </a:r>
            <a:r>
              <a:rPr lang="ko-KR" altLang="en-US" dirty="0"/>
              <a:t> 반도체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폰 </a:t>
            </a:r>
            <a:r>
              <a:rPr lang="ko-KR" altLang="en-US" dirty="0" err="1"/>
              <a:t>노이만</a:t>
            </a:r>
            <a:r>
              <a:rPr lang="ko-KR" altLang="en-US" dirty="0"/>
              <a:t> 구조를 벗어난 새로운 시스템 반도체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57E06-0B63-E0FA-877E-2D34A6CB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D1F51-6931-A976-6ADA-91E08DBD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D1479-FE04-0CFE-A325-0C418709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50E4F-B501-FA7C-40F7-405D9424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4868F3-B28A-93AC-B237-07C45FB6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5/24/2024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D42F81-077A-2CCA-2ED9-3F0395E0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259882-D22D-9ECF-47D0-5ACD6BAF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3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7A766-7F4D-5E6F-51E2-44023477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 </a:t>
            </a:r>
            <a:r>
              <a:rPr lang="ko-KR" altLang="en-US" dirty="0" err="1"/>
              <a:t>노이만</a:t>
            </a:r>
            <a:r>
              <a:rPr lang="ko-KR" altLang="en-US" dirty="0"/>
              <a:t>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A6F0E4-BFBF-E266-F32E-3D3BC48C56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컨트롤 유닛</a:t>
            </a:r>
            <a:endParaRPr lang="en-US" altLang="ko-KR" dirty="0"/>
          </a:p>
          <a:p>
            <a:r>
              <a:rPr lang="ko-KR" altLang="en-US" dirty="0"/>
              <a:t>외부 대용량 </a:t>
            </a:r>
            <a:r>
              <a:rPr lang="en-US" altLang="ko-KR" dirty="0"/>
              <a:t>Storage</a:t>
            </a:r>
          </a:p>
          <a:p>
            <a:r>
              <a:rPr lang="ko-KR" altLang="en-US" dirty="0"/>
              <a:t>메모리</a:t>
            </a:r>
            <a:r>
              <a:rPr lang="en-US" altLang="ko-KR" dirty="0"/>
              <a:t>: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/>
              <a:t>명령어 저장</a:t>
            </a:r>
            <a:endParaRPr lang="en-US" altLang="ko-KR" dirty="0"/>
          </a:p>
          <a:p>
            <a:r>
              <a:rPr lang="ko-KR" altLang="en-US" dirty="0"/>
              <a:t>처리 장치</a:t>
            </a:r>
            <a:r>
              <a:rPr lang="en-US" altLang="ko-KR" dirty="0"/>
              <a:t>: </a:t>
            </a:r>
            <a:r>
              <a:rPr lang="ko-KR" altLang="en-US" dirty="0"/>
              <a:t>산술 논리 장치</a:t>
            </a:r>
            <a:r>
              <a:rPr lang="en-US" altLang="ko-KR" dirty="0"/>
              <a:t>, </a:t>
            </a:r>
            <a:r>
              <a:rPr lang="ko-KR" altLang="en-US" dirty="0"/>
              <a:t>프로세서 레지스터</a:t>
            </a:r>
            <a:endParaRPr lang="en-US" altLang="ko-KR" dirty="0"/>
          </a:p>
          <a:p>
            <a:r>
              <a:rPr lang="ko-KR" altLang="en-US" dirty="0"/>
              <a:t>입출력 </a:t>
            </a:r>
            <a:r>
              <a:rPr lang="ko-KR" altLang="en-US" dirty="0" err="1"/>
              <a:t>매커니즘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A14BF2E-C3B9-14CB-126F-839D618449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3415" y="2690235"/>
            <a:ext cx="4898912" cy="2860333"/>
          </a:xfr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42B2D-AECF-A3C7-0956-5555BA4B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F78A80-D5D8-A040-EB34-D96CA717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2227C7-8C7D-FF73-E381-F7100695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4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2AE9F-BE56-FD1E-152A-38B4D656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Von Neumann bottleneck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3C84B-A7F6-79E7-04B5-D97EA972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와 메모리 사이의 데이터 전송률 한계로 인해 발생하는 병목 현상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이유</a:t>
            </a:r>
            <a:r>
              <a:rPr lang="en-US" altLang="ko-KR" dirty="0"/>
              <a:t>: </a:t>
            </a:r>
            <a:r>
              <a:rPr lang="ko-KR" altLang="en-US" dirty="0"/>
              <a:t>나열된 명령어를 순차적으로 수행하고</a:t>
            </a:r>
            <a:r>
              <a:rPr lang="en-US" altLang="ko-KR" dirty="0"/>
              <a:t>, </a:t>
            </a:r>
            <a:r>
              <a:rPr lang="ko-KR" altLang="en-US" dirty="0"/>
              <a:t>그 명령은 일정한 기억장소의 값을 변경하는 작업으로 구성되는 폰 </a:t>
            </a:r>
            <a:r>
              <a:rPr lang="ko-KR" altLang="en-US" dirty="0" err="1"/>
              <a:t>노이만</a:t>
            </a:r>
            <a:r>
              <a:rPr lang="ko-KR" altLang="en-US" dirty="0"/>
              <a:t> 구조 때문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AI </a:t>
            </a:r>
            <a:r>
              <a:rPr lang="ko-KR" altLang="en-US" dirty="0"/>
              <a:t>가속기</a:t>
            </a:r>
            <a:r>
              <a:rPr lang="en-US" altLang="ko-KR" dirty="0"/>
              <a:t>: </a:t>
            </a:r>
            <a:r>
              <a:rPr lang="ko-KR" altLang="en-US" dirty="0"/>
              <a:t>대규모 병렬연산을 통한 빠른 연산이 중요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기존 컴퓨팅 시스템의 </a:t>
            </a:r>
            <a:r>
              <a:rPr lang="ko-KR" altLang="en-US" dirty="0" err="1"/>
              <a:t>연산유닛</a:t>
            </a:r>
            <a:r>
              <a:rPr lang="en-US" altLang="ko-KR" dirty="0"/>
              <a:t>-</a:t>
            </a:r>
            <a:r>
              <a:rPr lang="ko-KR" altLang="en-US" dirty="0"/>
              <a:t>메모리 병목현상을 극복하는 데에 </a:t>
            </a:r>
            <a:r>
              <a:rPr lang="en-US" altLang="ko-KR" dirty="0"/>
              <a:t>focus.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230BD-77E5-C63E-4C12-C652B3BD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8FAF66-71ED-1118-C4B9-58F86C1A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DD4BF-512E-8D79-D74A-E6466E63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2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BFCD8-8D43-A9B7-DAD1-82B825D7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뉴로모픽</a:t>
            </a:r>
            <a:r>
              <a:rPr lang="ko-KR" altLang="en-US" dirty="0"/>
              <a:t> 반도체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C1BDF-D03E-AE34-E0D2-64E6FBF25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인간 뇌 속의 연산</a:t>
            </a:r>
            <a:r>
              <a:rPr lang="en-US" altLang="ko-KR" dirty="0"/>
              <a:t>: Spike</a:t>
            </a:r>
            <a:r>
              <a:rPr lang="ko-KR" altLang="en-US" dirty="0"/>
              <a:t>에 대해 동작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신경세포는 시냅스를 통해 </a:t>
            </a:r>
            <a:r>
              <a:rPr lang="en-US" altLang="ko-KR" dirty="0"/>
              <a:t>Spike</a:t>
            </a:r>
            <a:r>
              <a:rPr lang="ko-KR" altLang="en-US" dirty="0"/>
              <a:t>를 받아 세포막 전위의 작은 변화로 변환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많은 </a:t>
            </a:r>
            <a:r>
              <a:rPr lang="en-US" altLang="ko-KR" dirty="0"/>
              <a:t>Spike</a:t>
            </a:r>
            <a:r>
              <a:rPr lang="ko-KR" altLang="en-US" dirty="0"/>
              <a:t>가 짧은 시간 내에 도착하면</a:t>
            </a:r>
            <a:r>
              <a:rPr lang="en-US" altLang="ko-KR" dirty="0"/>
              <a:t>, </a:t>
            </a:r>
            <a:r>
              <a:rPr lang="ko-KR" altLang="en-US" dirty="0"/>
              <a:t>뉴런은 비로소 </a:t>
            </a:r>
            <a:r>
              <a:rPr lang="en-US" altLang="ko-KR" dirty="0"/>
              <a:t>Spike</a:t>
            </a:r>
            <a:r>
              <a:rPr lang="ko-KR" altLang="en-US" dirty="0"/>
              <a:t>를 출력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Spike: </a:t>
            </a:r>
            <a:r>
              <a:rPr lang="ko-KR" altLang="en-US" dirty="0"/>
              <a:t>해당 시점의 시간</a:t>
            </a:r>
            <a:r>
              <a:rPr lang="en-US" altLang="ko-KR" dirty="0"/>
              <a:t>+</a:t>
            </a:r>
            <a:r>
              <a:rPr lang="ko-KR" altLang="en-US" dirty="0"/>
              <a:t>출처 외에 어떠한 정보도 갖지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두뇌의 컴퓨팅</a:t>
            </a:r>
            <a:r>
              <a:rPr lang="en-US" altLang="ko-KR" dirty="0"/>
              <a:t>: </a:t>
            </a:r>
            <a:r>
              <a:rPr lang="ko-KR" altLang="en-US" dirty="0"/>
              <a:t>아주 간단한 컴퓨팅 노드</a:t>
            </a:r>
            <a:r>
              <a:rPr lang="en-US" altLang="ko-KR" dirty="0"/>
              <a:t>(=</a:t>
            </a:r>
            <a:r>
              <a:rPr lang="ko-KR" altLang="en-US" dirty="0"/>
              <a:t>뉴런</a:t>
            </a:r>
            <a:r>
              <a:rPr lang="en-US" altLang="ko-KR" dirty="0"/>
              <a:t>) </a:t>
            </a:r>
            <a:r>
              <a:rPr lang="ko-KR" altLang="en-US" dirty="0"/>
              <a:t>기반으로</a:t>
            </a:r>
            <a:r>
              <a:rPr lang="en-US" altLang="ko-KR" dirty="0"/>
              <a:t>, </a:t>
            </a:r>
            <a:r>
              <a:rPr lang="ko-KR" altLang="en-US" dirty="0"/>
              <a:t>매우 단순한 메시지인 스파이크를 통해 통신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44AAD-861D-06A7-F2C2-9E809A4D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0688B-C81A-462C-751C-45D757F3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EAB63-BDF8-906D-25EF-DC7DB549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1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19ED9-B17A-9EFC-7BAE-8DADD3C8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대학원 졸업 후 </a:t>
            </a:r>
            <a:r>
              <a:rPr lang="ko-KR" altLang="en-US" dirty="0" err="1"/>
              <a:t>희망진로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7E4DD-E880-F088-0583-CA5C82BD9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 반도체</a:t>
            </a:r>
            <a:r>
              <a:rPr lang="en-US" altLang="ko-KR" dirty="0"/>
              <a:t>, </a:t>
            </a:r>
            <a:r>
              <a:rPr lang="ko-KR" altLang="en-US" dirty="0"/>
              <a:t>그 중에서도 </a:t>
            </a:r>
            <a:r>
              <a:rPr lang="ko-KR" altLang="en-US" dirty="0" err="1"/>
              <a:t>뉴로모픽</a:t>
            </a:r>
            <a:r>
              <a:rPr lang="ko-KR" altLang="en-US" dirty="0"/>
              <a:t> 반도체를 연구 및 설계하는 엔지니어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세대 </a:t>
            </a:r>
            <a:r>
              <a:rPr lang="ko-KR" altLang="en-US" dirty="0" err="1"/>
              <a:t>뉴로모픽</a:t>
            </a:r>
            <a:r>
              <a:rPr lang="ko-KR" altLang="en-US" dirty="0"/>
              <a:t> 방식</a:t>
            </a:r>
            <a:r>
              <a:rPr lang="en-US" altLang="ko-KR" dirty="0"/>
              <a:t>: </a:t>
            </a:r>
            <a:r>
              <a:rPr lang="ko-KR" altLang="en-US" dirty="0"/>
              <a:t>실리콘 기반 </a:t>
            </a:r>
            <a:r>
              <a:rPr lang="en-US" altLang="ko-KR" dirty="0"/>
              <a:t>CMOS </a:t>
            </a:r>
            <a:r>
              <a:rPr lang="ko-KR" altLang="en-US" dirty="0"/>
              <a:t>트랜지스터 기술만으로 구현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기존의 </a:t>
            </a:r>
            <a:r>
              <a:rPr lang="en-US" altLang="ko-KR" dirty="0"/>
              <a:t>CMOS </a:t>
            </a:r>
            <a:r>
              <a:rPr lang="ko-KR" altLang="en-US" dirty="0"/>
              <a:t>메모리 소자를 활용하여 시냅스의 가중치를 저장하였다가 읽어오는 방식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세대 </a:t>
            </a:r>
            <a:r>
              <a:rPr lang="ko-KR" altLang="en-US" dirty="0" err="1"/>
              <a:t>뉴로모픽</a:t>
            </a:r>
            <a:r>
              <a:rPr lang="ko-KR" altLang="en-US" dirty="0"/>
              <a:t> 방식</a:t>
            </a:r>
            <a:r>
              <a:rPr lang="en-US" altLang="ko-KR" dirty="0"/>
              <a:t>: </a:t>
            </a:r>
            <a:r>
              <a:rPr lang="ko-KR" altLang="en-US" dirty="0"/>
              <a:t>메모리</a:t>
            </a:r>
            <a:r>
              <a:rPr lang="en-US" altLang="ko-KR" dirty="0"/>
              <a:t>+</a:t>
            </a:r>
            <a:r>
              <a:rPr lang="ko-KR" altLang="en-US" dirty="0"/>
              <a:t>가변 레지스터 </a:t>
            </a:r>
            <a:r>
              <a:rPr lang="en-US" altLang="ko-KR" dirty="0"/>
              <a:t>= Memristor </a:t>
            </a:r>
            <a:r>
              <a:rPr lang="ko-KR" altLang="en-US" dirty="0"/>
              <a:t>소자 활용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54CA8-5FEF-3288-EC2A-6AF4FC12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DBC54-54FE-1AFC-E4CC-A5A24985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69A41-00F7-64F8-078E-48088EF8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4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68815-D344-D425-8013-C0A99E36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중요하게 생각하는 가치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3236C-DCD7-81F9-B853-708113A85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신뢰 </a:t>
            </a:r>
            <a:r>
              <a:rPr lang="en-US" altLang="ko-KR" dirty="0"/>
              <a:t>= </a:t>
            </a:r>
            <a:r>
              <a:rPr lang="ko-KR" altLang="en-US" dirty="0"/>
              <a:t>성실함 </a:t>
            </a:r>
            <a:r>
              <a:rPr lang="en-US" altLang="ko-KR" dirty="0"/>
              <a:t>+ </a:t>
            </a:r>
            <a:r>
              <a:rPr lang="ko-KR" altLang="en-US" dirty="0"/>
              <a:t>주변 환경</a:t>
            </a:r>
            <a:endParaRPr lang="en-US" altLang="ko-KR" dirty="0"/>
          </a:p>
          <a:p>
            <a:r>
              <a:rPr lang="ko-KR" altLang="en-US" dirty="0"/>
              <a:t>성실함</a:t>
            </a:r>
            <a:r>
              <a:rPr lang="en-US" altLang="ko-KR" dirty="0"/>
              <a:t>: </a:t>
            </a:r>
            <a:r>
              <a:rPr lang="ko-KR" altLang="en-US" dirty="0"/>
              <a:t>나 자신의 영역</a:t>
            </a:r>
            <a:endParaRPr lang="en-US" altLang="ko-KR" dirty="0"/>
          </a:p>
          <a:p>
            <a:r>
              <a:rPr lang="ko-KR" altLang="en-US" dirty="0"/>
              <a:t>주변 환경</a:t>
            </a:r>
            <a:r>
              <a:rPr lang="en-US" altLang="ko-KR" dirty="0"/>
              <a:t> = </a:t>
            </a:r>
            <a:r>
              <a:rPr lang="ko-KR" altLang="en-US" dirty="0"/>
              <a:t>주위 사람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08746-C9A4-8278-57FF-037E6B7A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5F988-254D-8C7F-5DF8-0A3ACAB5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45F32-E87F-7F1E-8753-3CF003DD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4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166DE-EB3E-5F57-6BB8-2CFA5AA1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희망하는 학위 과정 및 희망 연구 내용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365A1-F48B-9DF7-DAF6-44AAC6624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석사 과정</a:t>
            </a:r>
            <a:endParaRPr lang="en-US" altLang="ko-KR" dirty="0"/>
          </a:p>
          <a:p>
            <a:r>
              <a:rPr lang="en-US" altLang="ko-KR" dirty="0"/>
              <a:t>AI </a:t>
            </a:r>
            <a:r>
              <a:rPr lang="ko-KR" altLang="en-US" dirty="0"/>
              <a:t>반도체</a:t>
            </a:r>
            <a:r>
              <a:rPr lang="en-US" altLang="ko-KR" dirty="0"/>
              <a:t>(</a:t>
            </a:r>
            <a:r>
              <a:rPr lang="ko-KR" altLang="en-US" dirty="0" err="1"/>
              <a:t>뉴로모픽</a:t>
            </a:r>
            <a:r>
              <a:rPr lang="ko-KR" altLang="en-US" dirty="0"/>
              <a:t> 반도체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8D8E4-1D38-66FB-AD2D-B418C02C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446F6C-CFF1-B883-4577-660B4238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27230-F598-44B3-94A4-FA97AB6A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2871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LightSeedLeftStep">
      <a:dk1>
        <a:srgbClr val="000000"/>
      </a:dk1>
      <a:lt1>
        <a:srgbClr val="FFFFFF"/>
      </a:lt1>
      <a:dk2>
        <a:srgbClr val="21373A"/>
      </a:dk2>
      <a:lt2>
        <a:srgbClr val="E8E2E2"/>
      </a:lt2>
      <a:accent1>
        <a:srgbClr val="80A9A7"/>
      </a:accent1>
      <a:accent2>
        <a:srgbClr val="75AB91"/>
      </a:accent2>
      <a:accent3>
        <a:srgbClr val="81AC86"/>
      </a:accent3>
      <a:accent4>
        <a:srgbClr val="86AC76"/>
      </a:accent4>
      <a:accent5>
        <a:srgbClr val="9AA57D"/>
      </a:accent5>
      <a:accent6>
        <a:srgbClr val="A9A274"/>
      </a:accent6>
      <a:hlink>
        <a:srgbClr val="AE696D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1348</Words>
  <Application>Microsoft Office PowerPoint</Application>
  <PresentationFormat>와이드스크린</PresentationFormat>
  <Paragraphs>216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Arial</vt:lpstr>
      <vt:lpstr>Neue Haas Grotesk Text Pro</vt:lpstr>
      <vt:lpstr>Wingdings</vt:lpstr>
      <vt:lpstr>DylanVTI</vt:lpstr>
      <vt:lpstr>KIST 면접 PPT</vt:lpstr>
      <vt:lpstr>목차</vt:lpstr>
      <vt:lpstr>관심 연구 분야 및 동기 </vt:lpstr>
      <vt:lpstr>폰 노이만 구조</vt:lpstr>
      <vt:lpstr>Von Neumann bottleneck</vt:lpstr>
      <vt:lpstr>뉴로모픽 반도체</vt:lpstr>
      <vt:lpstr>대학원 졸업 후 희망진로</vt:lpstr>
      <vt:lpstr>가장 중요하게 생각하는 가치</vt:lpstr>
      <vt:lpstr>희망하는 학위 과정 및 희망 연구 내용 </vt:lpstr>
      <vt:lpstr>논문 분석</vt:lpstr>
      <vt:lpstr>2. NEURON MODEL – NEURON(1)</vt:lpstr>
      <vt:lpstr>2. NEURON MODEL – NEURON(2)</vt:lpstr>
      <vt:lpstr>2. NEURON MODEL – AdEx</vt:lpstr>
      <vt:lpstr>2.  NEURON MODEL – (2) to (4)</vt:lpstr>
      <vt:lpstr>2. NEURON MODEL – dendritic structure</vt:lpstr>
      <vt:lpstr>3. NEURON ARCHITECTURE - A</vt:lpstr>
      <vt:lpstr>3. NEURON ARCHITECTURE - A</vt:lpstr>
      <vt:lpstr>3. NEURON ARCHITECTURE - A</vt:lpstr>
      <vt:lpstr>3. NEURON ARCHITECTURE – B(기본구조)</vt:lpstr>
      <vt:lpstr>3. NEURON ARCHITECTURE – B(시냅스)</vt:lpstr>
      <vt:lpstr>3. NEURAL ARCHITECTURE – B(뉴런회로)</vt:lpstr>
      <vt:lpstr>가변 커패시터 구성</vt:lpstr>
      <vt:lpstr>3. NEURAL ARCHITECTURE – B(동작: Refractory period)</vt:lpstr>
      <vt:lpstr>3. NEURAL ARCHITECTURE – B(동작: Vmem=Vthresh)</vt:lpstr>
      <vt:lpstr>3. NEURAL ARCHITECTURE – B(동작: Vmem 재설정)</vt:lpstr>
      <vt:lpstr>3. NEURAL ARCHITECTURE – B(동작: Refractory period 종료)</vt:lpstr>
      <vt:lpstr>3. NEURAL ARCHITECTURE – B(Adaptation circuit) </vt:lpstr>
      <vt:lpstr>Tunable Resistor</vt:lpstr>
      <vt:lpstr>3. NEURAL ARCHITECTURE – B(Exponential circuit) 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KIST 면접 PPT</dc:title>
  <dc:creator>Jang Joon Yeong</dc:creator>
  <cp:lastModifiedBy>Jang Joon Yeong</cp:lastModifiedBy>
  <cp:revision>24</cp:revision>
  <dcterms:created xsi:type="dcterms:W3CDTF">2024-05-23T05:12:28Z</dcterms:created>
  <dcterms:modified xsi:type="dcterms:W3CDTF">2024-05-24T08:39:48Z</dcterms:modified>
</cp:coreProperties>
</file>