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56" r:id="rId3"/>
    <p:sldId id="257" r:id="rId4"/>
    <p:sldId id="279" r:id="rId5"/>
    <p:sldId id="285" r:id="rId6"/>
    <p:sldId id="258" r:id="rId7"/>
    <p:sldId id="259" r:id="rId8"/>
    <p:sldId id="260" r:id="rId9"/>
    <p:sldId id="278" r:id="rId10"/>
    <p:sldId id="277" r:id="rId11"/>
    <p:sldId id="264" r:id="rId12"/>
    <p:sldId id="261" r:id="rId13"/>
    <p:sldId id="265" r:id="rId14"/>
    <p:sldId id="270" r:id="rId15"/>
    <p:sldId id="268" r:id="rId16"/>
    <p:sldId id="266" r:id="rId17"/>
    <p:sldId id="280" r:id="rId18"/>
    <p:sldId id="286" r:id="rId19"/>
    <p:sldId id="281" r:id="rId20"/>
    <p:sldId id="269" r:id="rId21"/>
    <p:sldId id="272" r:id="rId22"/>
    <p:sldId id="276" r:id="rId23"/>
    <p:sldId id="287" r:id="rId24"/>
    <p:sldId id="283" r:id="rId25"/>
    <p:sldId id="273" r:id="rId26"/>
    <p:sldId id="274" r:id="rId27"/>
    <p:sldId id="275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764"/>
    <a:srgbClr val="066D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391" autoAdjust="0"/>
  </p:normalViewPr>
  <p:slideViewPr>
    <p:cSldViewPr snapToGrid="0">
      <p:cViewPr varScale="1">
        <p:scale>
          <a:sx n="111" d="100"/>
          <a:sy n="111" d="100"/>
        </p:scale>
        <p:origin x="16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50FA-0451-45EB-B179-FC00DE430411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5519-4956-4AF6-AC4C-28BABEE66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3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50FA-0451-45EB-B179-FC00DE430411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5519-4956-4AF6-AC4C-28BABEE66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9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50FA-0451-45EB-B179-FC00DE430411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5519-4956-4AF6-AC4C-28BABEE66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69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50FA-0451-45EB-B179-FC00DE430411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5519-4956-4AF6-AC4C-28BABEE66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0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50FA-0451-45EB-B179-FC00DE430411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5519-4956-4AF6-AC4C-28BABEE66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50FA-0451-45EB-B179-FC00DE430411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5519-4956-4AF6-AC4C-28BABEE66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8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50FA-0451-45EB-B179-FC00DE430411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5519-4956-4AF6-AC4C-28BABEE66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29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50FA-0451-45EB-B179-FC00DE430411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5519-4956-4AF6-AC4C-28BABEE66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90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50FA-0451-45EB-B179-FC00DE430411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5519-4956-4AF6-AC4C-28BABEE66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7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50FA-0451-45EB-B179-FC00DE430411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5519-4956-4AF6-AC4C-28BABEE66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0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50FA-0451-45EB-B179-FC00DE430411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5519-4956-4AF6-AC4C-28BABEE66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2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350FA-0451-45EB-B179-FC00DE430411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E5519-4956-4AF6-AC4C-28BABEE66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4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34648" y="1241502"/>
            <a:ext cx="60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n-ea"/>
              </a:rPr>
              <a:t>Sequence Container</a:t>
            </a:r>
            <a:endParaRPr lang="ko-KR" altLang="en-US" sz="2800" b="1" dirty="0">
              <a:latin typeface="+mn-ea"/>
            </a:endParaRPr>
          </a:p>
        </p:txBody>
      </p:sp>
      <p:pic>
        <p:nvPicPr>
          <p:cNvPr id="2052" name="Picture 4" descr="programme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266" y="2239284"/>
            <a:ext cx="5018309" cy="37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47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6362" y="489115"/>
            <a:ext cx="60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+mn-ea"/>
              </a:rPr>
              <a:t>std</a:t>
            </a:r>
            <a:r>
              <a:rPr lang="en-US" altLang="ko-KR" sz="2800" b="1" dirty="0" smtClean="0">
                <a:latin typeface="+mn-ea"/>
              </a:rPr>
              <a:t>::vector in C++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64011" y="1237436"/>
            <a:ext cx="675123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# </a:t>
            </a:r>
            <a:r>
              <a:rPr lang="ko-KR" altLang="en-US" sz="1600" b="1" dirty="0" smtClean="0">
                <a:latin typeface="+mn-ea"/>
              </a:rPr>
              <a:t>주의 사항 </a:t>
            </a:r>
            <a:r>
              <a:rPr lang="en-US" altLang="ko-KR" sz="1600" b="1" dirty="0" smtClean="0">
                <a:latin typeface="+mn-ea"/>
              </a:rPr>
              <a:t>1. reallocation</a:t>
            </a:r>
            <a:endParaRPr lang="ko-KR" altLang="en-US" sz="1600" b="1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Vector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는 새로운 공간이 필요할 때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기존 메모리와 필요한 메모리의 전체 크기만큼 메모리 할당을 하고 복사한 후에 기존 배열을 제거한다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=&gt; 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 순간 벡터 내부 요소를 가리키는 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reference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나 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는 무효화 된다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88" y="3312296"/>
            <a:ext cx="5149487" cy="334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1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0867" y="1101591"/>
            <a:ext cx="60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+mn-ea"/>
              </a:rPr>
              <a:t>std</a:t>
            </a:r>
            <a:r>
              <a:rPr lang="en-US" altLang="ko-KR" sz="2800" b="1" dirty="0" smtClean="0">
                <a:latin typeface="+mn-ea"/>
              </a:rPr>
              <a:t>::vector in C++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90543" y="2293534"/>
            <a:ext cx="3379390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vector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my_vector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my_vector.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push_back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my_vector.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push_back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my_vector.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push_back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my_vector.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push_back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my_vector.resize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max_size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1073741823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10,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capacity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10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805091" y="2293534"/>
            <a:ext cx="3448051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vector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my_vector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my_vector.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push_back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my_vector.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push_back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my_vector.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push_back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my_vector.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push_back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my_vector.reserve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max_size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1073741823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4,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capacity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10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4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3987" y="793915"/>
            <a:ext cx="60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+mn-ea"/>
              </a:rPr>
              <a:t>std</a:t>
            </a:r>
            <a:r>
              <a:rPr lang="en-US" altLang="ko-KR" sz="2800" b="1" dirty="0" smtClean="0">
                <a:latin typeface="+mn-ea"/>
              </a:rPr>
              <a:t>::vector in C++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7836" y="1672609"/>
            <a:ext cx="220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# </a:t>
            </a:r>
            <a:r>
              <a:rPr lang="ko-KR" altLang="en-US" sz="1400" b="1" dirty="0" smtClean="0">
                <a:latin typeface="+mn-ea"/>
              </a:rPr>
              <a:t>주의 사항 </a:t>
            </a:r>
            <a:r>
              <a:rPr lang="en-US" altLang="ko-KR" sz="1400" b="1" dirty="0" smtClean="0">
                <a:latin typeface="+mn-ea"/>
              </a:rPr>
              <a:t>2. </a:t>
            </a:r>
            <a:r>
              <a:rPr lang="ko-KR" altLang="en-US" sz="1400" b="1" dirty="0" smtClean="0">
                <a:latin typeface="+mn-ea"/>
              </a:rPr>
              <a:t>요소 삭제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9346" y="2150105"/>
            <a:ext cx="6981143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my_vector.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begin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!=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my_vector.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 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delete (*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my_vector.erase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89518" y="4067011"/>
            <a:ext cx="600075" cy="523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084843" y="4067011"/>
            <a:ext cx="600075" cy="5238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80168" y="4067011"/>
            <a:ext cx="600075" cy="523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475493" y="4067011"/>
            <a:ext cx="600075" cy="523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170818" y="4067011"/>
            <a:ext cx="600075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866143" y="4067011"/>
            <a:ext cx="600075" cy="523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endCxn id="15" idx="2"/>
          </p:cNvCxnSpPr>
          <p:nvPr/>
        </p:nvCxnSpPr>
        <p:spPr>
          <a:xfrm flipV="1">
            <a:off x="2084843" y="4590886"/>
            <a:ext cx="300038" cy="39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81382" y="4796909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iter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580393" y="5346107"/>
            <a:ext cx="600075" cy="523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275718" y="5346107"/>
            <a:ext cx="600075" cy="523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971043" y="5346107"/>
            <a:ext cx="600075" cy="523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666368" y="5346107"/>
            <a:ext cx="600075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361693" y="5346107"/>
            <a:ext cx="600075" cy="523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5275718" y="5869982"/>
            <a:ext cx="300038" cy="39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72257" y="6076005"/>
            <a:ext cx="6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iter</a:t>
            </a:r>
            <a:endParaRPr lang="ko-KR" altLang="en-US" dirty="0"/>
          </a:p>
        </p:txBody>
      </p:sp>
      <p:sp>
        <p:nvSpPr>
          <p:cNvPr id="32" name="굽은 화살표 31"/>
          <p:cNvSpPr/>
          <p:nvPr/>
        </p:nvSpPr>
        <p:spPr>
          <a:xfrm rot="5400000">
            <a:off x="5618983" y="4335468"/>
            <a:ext cx="908907" cy="752639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3437" y="3697679"/>
            <a:ext cx="238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ter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vector.erase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50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0593" y="1265613"/>
            <a:ext cx="60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+mn-ea"/>
              </a:rPr>
              <a:t>std</a:t>
            </a:r>
            <a:r>
              <a:rPr lang="en-US" altLang="ko-KR" sz="2800" b="1" dirty="0" smtClean="0">
                <a:latin typeface="+mn-ea"/>
              </a:rPr>
              <a:t>::vector in C++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4073" y="1991650"/>
            <a:ext cx="44655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# </a:t>
            </a:r>
            <a:r>
              <a:rPr lang="ko-KR" altLang="en-US" sz="1600" b="1" dirty="0" smtClean="0">
                <a:latin typeface="+mn-ea"/>
              </a:rPr>
              <a:t>주의 사항 </a:t>
            </a:r>
            <a:r>
              <a:rPr lang="en-US" altLang="ko-KR" sz="1600" b="1" dirty="0" smtClean="0">
                <a:latin typeface="+mn-ea"/>
              </a:rPr>
              <a:t>3. insert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Vector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는 중간에 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insert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 되면 해당 위치의 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는 무효화된다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44073" y="4110853"/>
            <a:ext cx="7437038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vector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my_vector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hello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ImYourFather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welcome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my_vector.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begin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!=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my_vector.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error!!!!!!!!!!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my_vector.insert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my_vector.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begin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b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cout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AutoShape 2" descr="c++ funny picture에 대한 이미지 검색결과"/>
          <p:cNvSpPr>
            <a:spLocks noChangeAspect="1" noChangeArrowheads="1"/>
          </p:cNvSpPr>
          <p:nvPr/>
        </p:nvSpPr>
        <p:spPr bwMode="auto">
          <a:xfrm>
            <a:off x="155575" y="-2209800"/>
            <a:ext cx="46101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167" y="974534"/>
            <a:ext cx="2705944" cy="270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7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6362" y="489115"/>
            <a:ext cx="60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+mn-ea"/>
              </a:rPr>
              <a:t>std</a:t>
            </a:r>
            <a:r>
              <a:rPr lang="en-US" altLang="ko-KR" sz="2800" b="1" dirty="0" smtClean="0">
                <a:latin typeface="+mn-ea"/>
              </a:rPr>
              <a:t>::vector in C++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64011" y="1237436"/>
            <a:ext cx="6751238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 C++ 11 : vector tip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Vector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에 값  저장 시 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value 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타입으로 저장할 경우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-&gt; </a:t>
            </a:r>
            <a:r>
              <a:rPr lang="en-US" altLang="ko-KR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push_back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vs </a:t>
            </a:r>
            <a:r>
              <a:rPr lang="en-US" altLang="ko-KR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emplace_back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push_back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값을 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element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 넣을 때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element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와 대상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간의 복사생성자를 이용한 값 복사가 일어남</a:t>
            </a: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en-US" altLang="ko-KR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mplace_back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값을 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element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 넣을 때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생성자에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필요한 인자들을 넣어서 생성함으로 값 복사가 일어나지 않음</a:t>
            </a: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64011" y="5204253"/>
            <a:ext cx="738187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vec_inst.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(param_1, param_2, param_3);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vec_inst.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elem_class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(param_1, param_2, param_3));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506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83312" y="1746415"/>
            <a:ext cx="60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+mn-ea"/>
              </a:rPr>
              <a:t>std</a:t>
            </a:r>
            <a:r>
              <a:rPr lang="en-US" altLang="ko-KR" sz="2800" b="1" dirty="0" smtClean="0">
                <a:latin typeface="+mn-ea"/>
              </a:rPr>
              <a:t>::vector in C++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02136" y="2713811"/>
            <a:ext cx="67512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# </a:t>
            </a:r>
            <a:r>
              <a:rPr lang="en-US" altLang="ko-KR" sz="1600" b="1" dirty="0" err="1" smtClean="0">
                <a:latin typeface="+mn-ea"/>
              </a:rPr>
              <a:t>std</a:t>
            </a:r>
            <a:r>
              <a:rPr lang="en-US" altLang="ko-KR" sz="1600" b="1" dirty="0" smtClean="0">
                <a:latin typeface="+mn-ea"/>
              </a:rPr>
              <a:t>::vector</a:t>
            </a:r>
            <a:r>
              <a:rPr lang="ko-KR" altLang="en-US" sz="1600" b="1" dirty="0" smtClean="0">
                <a:latin typeface="+mn-ea"/>
              </a:rPr>
              <a:t>를 사용해야 하는 경우</a:t>
            </a:r>
            <a:endParaRPr lang="en-US" altLang="ko-KR" sz="16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저장할 데이터의 개수가 가변적일 때</a:t>
            </a: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중간에 데이터 삽입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삭제가 적거나 없을 때</a:t>
            </a: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저장된 요소를 자주 검색하지 않을 때</a:t>
            </a: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임의 접근을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자주 할 때</a:t>
            </a:r>
            <a:endParaRPr lang="en-US" altLang="ko-KR" sz="1600" dirty="0">
              <a:latin typeface="+mn-ea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50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40388" y="1322427"/>
            <a:ext cx="60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latin typeface="+mn-ea"/>
              </a:rPr>
              <a:t>std</a:t>
            </a:r>
            <a:r>
              <a:rPr lang="en-US" altLang="ko-KR" sz="2800" b="1" dirty="0" smtClean="0">
                <a:latin typeface="+mn-ea"/>
              </a:rPr>
              <a:t>::</a:t>
            </a:r>
            <a:r>
              <a:rPr lang="en-US" altLang="ko-KR" sz="2800" b="1" dirty="0" err="1" smtClean="0">
                <a:latin typeface="+mn-ea"/>
              </a:rPr>
              <a:t>deque</a:t>
            </a:r>
            <a:r>
              <a:rPr lang="en-US" altLang="ko-KR" sz="2800" b="1" dirty="0" smtClean="0">
                <a:latin typeface="+mn-ea"/>
              </a:rPr>
              <a:t> in C++</a:t>
            </a:r>
            <a:endParaRPr lang="ko-KR" altLang="en-US" sz="28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81" b="32174"/>
          <a:stretch/>
        </p:blipFill>
        <p:spPr>
          <a:xfrm>
            <a:off x="1130595" y="4205555"/>
            <a:ext cx="6848663" cy="1762888"/>
          </a:xfrm>
          <a:prstGeom prst="rect">
            <a:avLst/>
          </a:prstGeom>
        </p:spPr>
      </p:pic>
      <p:pic>
        <p:nvPicPr>
          <p:cNvPr id="3074" name="Picture 2" descr="http://images.slideplayer.com/16/5263793/slides/slide_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1" r="3065" b="63990"/>
          <a:stretch/>
        </p:blipFill>
        <p:spPr bwMode="auto">
          <a:xfrm>
            <a:off x="1406375" y="2240598"/>
            <a:ext cx="6705573" cy="138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78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5586" y="447663"/>
            <a:ext cx="60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latin typeface="+mn-ea"/>
              </a:rPr>
              <a:t>std</a:t>
            </a:r>
            <a:r>
              <a:rPr lang="en-US" altLang="ko-KR" sz="2800" b="1" dirty="0" smtClean="0">
                <a:latin typeface="+mn-ea"/>
              </a:rPr>
              <a:t>::</a:t>
            </a:r>
            <a:r>
              <a:rPr lang="en-US" altLang="ko-KR" sz="2800" b="1" dirty="0" err="1" smtClean="0">
                <a:latin typeface="+mn-ea"/>
              </a:rPr>
              <a:t>deque</a:t>
            </a:r>
            <a:r>
              <a:rPr lang="en-US" altLang="ko-KR" sz="2800" b="1" dirty="0" smtClean="0">
                <a:latin typeface="+mn-ea"/>
              </a:rPr>
              <a:t> in C++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6185" y="1086712"/>
            <a:ext cx="547742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구현 특징</a:t>
            </a:r>
            <a:endParaRPr lang="en-US" altLang="ko-KR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deque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double_ended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queue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연속적이지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않은 메모리 공간 사용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장점</a:t>
            </a:r>
            <a:endParaRPr lang="en-US" altLang="ko-KR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임의 접근이 가능하다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Vector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와 비슷한 계산 복잡도를 가진다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양 끝 단 삽입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삭제가 빠르다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단점</a:t>
            </a:r>
            <a:endParaRPr lang="en-US" altLang="ko-KR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deque</a:t>
            </a:r>
            <a:r>
              <a:rPr lang="ko-KR" altLang="en-US" dirty="0"/>
              <a:t>의 앞</a:t>
            </a:r>
            <a:r>
              <a:rPr lang="en-US" altLang="ko-KR" dirty="0"/>
              <a:t>, </a:t>
            </a:r>
            <a:r>
              <a:rPr lang="ko-KR" altLang="en-US" dirty="0"/>
              <a:t>뒤 삽입</a:t>
            </a:r>
            <a:r>
              <a:rPr lang="en-US" altLang="ko-KR" dirty="0"/>
              <a:t>, </a:t>
            </a:r>
            <a:r>
              <a:rPr lang="ko-KR" altLang="en-US" dirty="0"/>
              <a:t>삭제 성능을 제외한 다른 위치에서의 삽입</a:t>
            </a:r>
            <a:r>
              <a:rPr lang="en-US" altLang="ko-KR" dirty="0"/>
              <a:t>, </a:t>
            </a:r>
            <a:r>
              <a:rPr lang="ko-KR" altLang="en-US" dirty="0"/>
              <a:t>삭제는 </a:t>
            </a:r>
            <a:r>
              <a:rPr lang="en-US" altLang="ko-KR" dirty="0" err="1"/>
              <a:t>std</a:t>
            </a:r>
            <a:r>
              <a:rPr lang="en-US" altLang="ko-KR" dirty="0"/>
              <a:t>::vector</a:t>
            </a:r>
            <a:r>
              <a:rPr lang="ko-KR" altLang="en-US" dirty="0"/>
              <a:t>가 더 좋다</a:t>
            </a:r>
            <a:r>
              <a:rPr lang="en-US" altLang="ko-KR" dirty="0"/>
              <a:t>. 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05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5586" y="1431074"/>
            <a:ext cx="60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latin typeface="+mn-ea"/>
              </a:rPr>
              <a:t>std</a:t>
            </a:r>
            <a:r>
              <a:rPr lang="en-US" altLang="ko-KR" sz="2800" b="1" dirty="0" smtClean="0">
                <a:latin typeface="+mn-ea"/>
              </a:rPr>
              <a:t>::</a:t>
            </a:r>
            <a:r>
              <a:rPr lang="en-US" altLang="ko-KR" sz="2800" b="1" dirty="0" err="1" smtClean="0">
                <a:latin typeface="+mn-ea"/>
              </a:rPr>
              <a:t>deque</a:t>
            </a:r>
            <a:r>
              <a:rPr lang="en-US" altLang="ko-KR" sz="2800" b="1" dirty="0" smtClean="0">
                <a:latin typeface="+mn-ea"/>
              </a:rPr>
              <a:t> in C++</a:t>
            </a:r>
            <a:endParaRPr lang="ko-KR" altLang="en-US" sz="2800" b="1" dirty="0">
              <a:latin typeface="+mn-ea"/>
            </a:endParaRPr>
          </a:p>
        </p:txBody>
      </p:sp>
      <p:pic>
        <p:nvPicPr>
          <p:cNvPr id="1026" name="Picture 2" descr="http://cfile30.uf.tistory.com/image/251E853E54D0780E0847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484" y="2442683"/>
            <a:ext cx="56197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4412" y="212890"/>
            <a:ext cx="60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+mn-ea"/>
              </a:rPr>
              <a:t>std</a:t>
            </a:r>
            <a:r>
              <a:rPr lang="en-US" altLang="ko-KR" sz="2800" b="1" dirty="0" smtClean="0">
                <a:latin typeface="+mn-ea"/>
              </a:rPr>
              <a:t>::</a:t>
            </a:r>
            <a:r>
              <a:rPr lang="en-US" altLang="ko-KR" sz="2800" b="1" dirty="0" err="1" smtClean="0">
                <a:latin typeface="+mn-ea"/>
              </a:rPr>
              <a:t>deque</a:t>
            </a:r>
            <a:r>
              <a:rPr lang="en-US" altLang="ko-KR" sz="2800" b="1" dirty="0" smtClean="0">
                <a:latin typeface="+mn-ea"/>
              </a:rPr>
              <a:t> in C++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261" y="843934"/>
            <a:ext cx="220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# </a:t>
            </a:r>
            <a:r>
              <a:rPr lang="ko-KR" altLang="en-US" sz="1400" b="1" dirty="0" smtClean="0">
                <a:latin typeface="+mn-ea"/>
              </a:rPr>
              <a:t>일반적인 사용법 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32904" y="1259535"/>
            <a:ext cx="7134726" cy="49552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 smtClean="0">
                <a:solidFill>
                  <a:srgbClr val="010101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1400" dirty="0" smtClean="0">
                <a:solidFill>
                  <a:srgbClr val="010101"/>
                </a:solidFill>
                <a:latin typeface="Consolas" panose="020B0609020204030204" pitchFamily="49" charset="0"/>
              </a:rPr>
              <a:t>::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dq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dq.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dq.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dq.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dq.push_front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dq.push_front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dq.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dq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dq.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dq.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kumimoji="0" lang="en-US" altLang="ko-KR" sz="1400" b="0" i="0" u="none" strike="noStrike" cap="none" normalizeH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dq.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dq.insert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auto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dq.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dq.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81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6260" y="3633465"/>
            <a:ext cx="6899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+mn-ea"/>
              </a:rPr>
              <a:t>임의의 타입의 동일한 객체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집합을 </a:t>
            </a:r>
            <a:r>
              <a:rPr lang="en-US" altLang="ko-KR" sz="2400" dirty="0" smtClean="0">
                <a:latin typeface="+mn-ea"/>
              </a:rPr>
              <a:t/>
            </a:r>
            <a:br>
              <a:rPr lang="en-US" altLang="ko-KR" sz="2400" dirty="0" smtClean="0">
                <a:latin typeface="+mn-ea"/>
              </a:rPr>
            </a:br>
            <a:r>
              <a:rPr lang="ko-KR" altLang="en-US" sz="2400" dirty="0" smtClean="0">
                <a:latin typeface="+mn-ea"/>
              </a:rPr>
              <a:t>선형으로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구성한 컬렉션</a:t>
            </a:r>
            <a:r>
              <a:rPr lang="en-US" altLang="ko-KR" sz="2400" dirty="0" smtClean="0">
                <a:latin typeface="+mn-ea"/>
              </a:rPr>
              <a:t/>
            </a:r>
            <a:br>
              <a:rPr lang="en-US" altLang="ko-KR" sz="2400" dirty="0" smtClean="0">
                <a:latin typeface="+mn-ea"/>
              </a:rPr>
            </a:br>
            <a:r>
              <a:rPr lang="en-US" altLang="ko-KR" sz="2400" dirty="0" smtClean="0">
                <a:latin typeface="+mn-ea"/>
              </a:rPr>
              <a:t/>
            </a:r>
            <a:br>
              <a:rPr lang="en-US" altLang="ko-KR" sz="2400" dirty="0" smtClean="0">
                <a:latin typeface="+mn-ea"/>
              </a:rPr>
            </a:br>
            <a:r>
              <a:rPr lang="ko-KR" altLang="en-US" dirty="0" smtClean="0"/>
              <a:t>특별한 </a:t>
            </a:r>
            <a:r>
              <a:rPr lang="ko-KR" altLang="en-US" dirty="0"/>
              <a:t>삽입과 삭제의 규칙이 존재하지 않는 컨테이너이다</a:t>
            </a:r>
            <a:r>
              <a:rPr lang="en-US" altLang="ko-KR" dirty="0"/>
              <a:t>.</a:t>
            </a:r>
            <a:endParaRPr lang="ko-KR" altLang="en-US" sz="24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4647" y="1993856"/>
            <a:ext cx="60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n-ea"/>
              </a:rPr>
              <a:t>Sequence Container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7" name="등호 6"/>
          <p:cNvSpPr/>
          <p:nvPr/>
        </p:nvSpPr>
        <p:spPr>
          <a:xfrm>
            <a:off x="4210439" y="2856065"/>
            <a:ext cx="771395" cy="43841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24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83312" y="1746415"/>
            <a:ext cx="60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+mn-ea"/>
              </a:rPr>
              <a:t>std</a:t>
            </a:r>
            <a:r>
              <a:rPr lang="en-US" altLang="ko-KR" sz="2800" b="1" dirty="0" smtClean="0">
                <a:latin typeface="+mn-ea"/>
              </a:rPr>
              <a:t>::</a:t>
            </a:r>
            <a:r>
              <a:rPr lang="en-US" altLang="ko-KR" sz="2800" b="1" dirty="0" err="1" smtClean="0">
                <a:latin typeface="+mn-ea"/>
              </a:rPr>
              <a:t>deque</a:t>
            </a:r>
            <a:r>
              <a:rPr lang="en-US" altLang="ko-KR" sz="2800" b="1" dirty="0" smtClean="0">
                <a:latin typeface="+mn-ea"/>
              </a:rPr>
              <a:t> in C++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02136" y="2713811"/>
            <a:ext cx="6751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※ </a:t>
            </a:r>
            <a:r>
              <a:rPr lang="en-US" altLang="ko-KR" sz="1600" b="1" dirty="0" err="1" smtClean="0">
                <a:latin typeface="+mn-ea"/>
              </a:rPr>
              <a:t>std</a:t>
            </a:r>
            <a:r>
              <a:rPr lang="en-US" altLang="ko-KR" sz="1600" b="1" dirty="0" smtClean="0">
                <a:latin typeface="+mn-ea"/>
              </a:rPr>
              <a:t>::</a:t>
            </a:r>
            <a:r>
              <a:rPr lang="en-US" altLang="ko-KR" sz="1600" b="1" dirty="0" err="1" smtClean="0">
                <a:latin typeface="+mn-ea"/>
              </a:rPr>
              <a:t>deque</a:t>
            </a:r>
            <a:r>
              <a:rPr lang="ko-KR" altLang="en-US" sz="1600" b="1" dirty="0" smtClean="0">
                <a:latin typeface="+mn-ea"/>
              </a:rPr>
              <a:t>를 사용해야 하는 경우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앞과 뒤에서 삽입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삭제를 자주 할 때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저장할 데이터의 개수가 가변적 일 때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데이터 검색을 거의 하지 않을 때</a:t>
            </a:r>
            <a:endParaRPr lang="en-US" altLang="ko-KR" sz="1600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임의 접근을 </a:t>
            </a:r>
            <a:r>
              <a:rPr lang="ko-KR" altLang="en-US" sz="1600" dirty="0" smtClean="0">
                <a:latin typeface="+mn-ea"/>
              </a:rPr>
              <a:t>해야 할 때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서버처럼 받은 패킷을 차례대로 처리할 때</a:t>
            </a:r>
            <a:endParaRPr lang="en-US" altLang="ko-KR" sz="1600" dirty="0">
              <a:latin typeface="+mn-ea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6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61354" y="871112"/>
            <a:ext cx="3722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latin typeface="+mn-ea"/>
              </a:rPr>
              <a:t>std</a:t>
            </a:r>
            <a:r>
              <a:rPr lang="en-US" altLang="ko-KR" sz="2800" b="1" dirty="0" smtClean="0">
                <a:latin typeface="+mn-ea"/>
              </a:rPr>
              <a:t>::list in C++</a:t>
            </a:r>
            <a:endParaRPr lang="ko-KR" altLang="en-US" sz="28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900" y="2061963"/>
            <a:ext cx="6288535" cy="1175905"/>
          </a:xfrm>
          <a:prstGeom prst="rect">
            <a:avLst/>
          </a:prstGeom>
        </p:spPr>
      </p:pic>
      <p:pic>
        <p:nvPicPr>
          <p:cNvPr id="1026" name="Picture 2" descr="Bjarne Stroustrup hates linked lis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550" y="3678249"/>
            <a:ext cx="3348580" cy="233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86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95875" y="366432"/>
            <a:ext cx="3722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latin typeface="+mn-ea"/>
              </a:rPr>
              <a:t>std</a:t>
            </a:r>
            <a:r>
              <a:rPr lang="en-US" altLang="ko-KR" sz="2800" b="1" dirty="0" smtClean="0">
                <a:latin typeface="+mn-ea"/>
              </a:rPr>
              <a:t>::list in C++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4436" y="1192027"/>
            <a:ext cx="50363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구현 특징</a:t>
            </a:r>
            <a:endParaRPr lang="en-US" altLang="ko-KR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::list ==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double_linked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list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배열이 아닌 노드 형식으로 구현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장점</a:t>
            </a:r>
            <a:endParaRPr lang="en-US" altLang="ko-KR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삽입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삭제가 매우 빠르다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dirty="0"/>
              <a:t>O(1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단점</a:t>
            </a:r>
            <a:endParaRPr lang="en-US" altLang="ko-KR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::vector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보다 메모리 사용량이 크다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b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(node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크기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dirty="0" err="1"/>
              <a:t>sizeof</a:t>
            </a:r>
            <a:r>
              <a:rPr lang="en-US" altLang="ko-KR" dirty="0"/>
              <a:t>(type) + 2 * </a:t>
            </a:r>
            <a:r>
              <a:rPr lang="en-US" altLang="ko-KR" dirty="0" err="1"/>
              <a:t>sizeof</a:t>
            </a:r>
            <a:r>
              <a:rPr lang="en-US" altLang="ko-KR" dirty="0"/>
              <a:t>(type*)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순회 속도 시간이 느리다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dirty="0"/>
              <a:t>O(n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임의 접근을 지원 하지 않는다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14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95875" y="366432"/>
            <a:ext cx="3722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latin typeface="+mn-ea"/>
              </a:rPr>
              <a:t>std</a:t>
            </a:r>
            <a:r>
              <a:rPr lang="en-US" altLang="ko-KR" sz="2800" b="1" dirty="0" smtClean="0">
                <a:latin typeface="+mn-ea"/>
              </a:rPr>
              <a:t>::list in C++</a:t>
            </a:r>
            <a:endParaRPr lang="ko-KR" altLang="en-US" sz="2800" b="1" dirty="0">
              <a:latin typeface="+mn-ea"/>
            </a:endParaRPr>
          </a:p>
        </p:txBody>
      </p:sp>
      <p:pic>
        <p:nvPicPr>
          <p:cNvPr id="2050" name="Picture 2" descr="http://cfile25.uf.tistory.com/image/2510D33D5497DB9123FBB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"/>
          <a:stretch/>
        </p:blipFill>
        <p:spPr bwMode="auto">
          <a:xfrm>
            <a:off x="2456728" y="1208337"/>
            <a:ext cx="4588955" cy="400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file28.uf.tistory.com/image/241B0A3D5497DBF413A0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28" y="5215536"/>
            <a:ext cx="4593152" cy="135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24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35490" y="271541"/>
            <a:ext cx="3722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latin typeface="+mn-ea"/>
              </a:rPr>
              <a:t>std</a:t>
            </a:r>
            <a:r>
              <a:rPr lang="en-US" altLang="ko-KR" sz="2800" b="1" dirty="0" smtClean="0">
                <a:latin typeface="+mn-ea"/>
              </a:rPr>
              <a:t>::list in C++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0478" y="973120"/>
            <a:ext cx="7592993" cy="56015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my_list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my_list2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my_list.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push_back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my_list.push_front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my_list.insert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my_list.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begin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my_list.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begin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!=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my_list.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cout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my_list.pop_back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my_list.pop_front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my_list.emplace_back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my_list.sort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my_list2.sort();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my_list.merge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(my_list2);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my_list.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begin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!=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my_list.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cout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677" y="640872"/>
            <a:ext cx="220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# </a:t>
            </a:r>
            <a:r>
              <a:rPr lang="ko-KR" altLang="en-US" sz="1400" b="1" dirty="0" smtClean="0">
                <a:latin typeface="+mn-ea"/>
              </a:rPr>
              <a:t>일반적인 사용법 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49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58982" y="1774990"/>
            <a:ext cx="60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latin typeface="+mn-ea"/>
              </a:rPr>
              <a:t>std</a:t>
            </a:r>
            <a:r>
              <a:rPr lang="en-US" altLang="ko-KR" sz="2800" b="1" dirty="0" smtClean="0">
                <a:latin typeface="+mn-ea"/>
              </a:rPr>
              <a:t>::list in C++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02136" y="2713811"/>
            <a:ext cx="67512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※ </a:t>
            </a:r>
            <a:r>
              <a:rPr lang="en-US" altLang="ko-KR" sz="1600" b="1" dirty="0" err="1" smtClean="0">
                <a:latin typeface="+mn-ea"/>
              </a:rPr>
              <a:t>std</a:t>
            </a:r>
            <a:r>
              <a:rPr lang="en-US" altLang="ko-KR" sz="1600" b="1" dirty="0" smtClean="0">
                <a:latin typeface="+mn-ea"/>
              </a:rPr>
              <a:t>::list</a:t>
            </a:r>
            <a:r>
              <a:rPr lang="ko-KR" altLang="en-US" sz="1600" b="1" dirty="0" smtClean="0">
                <a:latin typeface="+mn-ea"/>
              </a:rPr>
              <a:t>를 사용해야 하는 경우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저장할 데이터의 개수가 가변적일 때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저장된 요소를 자주 검색하지 않을 때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중</a:t>
            </a:r>
            <a:r>
              <a:rPr lang="ko-KR" altLang="en-US" sz="1600" dirty="0" smtClean="0">
                <a:latin typeface="+mn-ea"/>
              </a:rPr>
              <a:t>간에 데이터 삽입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삭제가 자주 발생할 때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랜덤 </a:t>
            </a:r>
            <a:r>
              <a:rPr lang="ko-KR" altLang="en-US" sz="1600" dirty="0" err="1" smtClean="0">
                <a:latin typeface="+mn-ea"/>
              </a:rPr>
              <a:t>엑세스를</a:t>
            </a:r>
            <a:r>
              <a:rPr lang="ko-KR" altLang="en-US" sz="1600" dirty="0" smtClean="0">
                <a:latin typeface="+mn-ea"/>
              </a:rPr>
              <a:t> 자주 안할 때</a:t>
            </a:r>
            <a:endParaRPr lang="en-US" altLang="ko-KR" sz="1600" dirty="0">
              <a:latin typeface="+mn-ea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31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82454" y="309641"/>
            <a:ext cx="60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latin typeface="+mn-ea"/>
              </a:rPr>
              <a:t>std</a:t>
            </a:r>
            <a:r>
              <a:rPr lang="en-US" altLang="ko-KR" sz="2800" b="1" dirty="0" smtClean="0">
                <a:latin typeface="+mn-ea"/>
              </a:rPr>
              <a:t>::</a:t>
            </a:r>
            <a:r>
              <a:rPr lang="en-US" altLang="ko-KR" sz="2800" b="1" dirty="0" err="1" smtClean="0">
                <a:latin typeface="+mn-ea"/>
              </a:rPr>
              <a:t>forward_list</a:t>
            </a:r>
            <a:r>
              <a:rPr lang="en-US" altLang="ko-KR" sz="2800" b="1" dirty="0" smtClean="0">
                <a:latin typeface="+mn-ea"/>
              </a:rPr>
              <a:t> in C++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3053" y="948690"/>
            <a:ext cx="611306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구현 특징</a:t>
            </a:r>
            <a:endParaRPr lang="en-US" altLang="ko-KR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::list ==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single_linked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list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연속적이지 않은 메모리 공간 사용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장점</a:t>
            </a:r>
            <a:endParaRPr lang="en-US" altLang="ko-KR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::list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보다 메모리 사용량이 적고 빠르다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삽입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삭제가 매우 빠르다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dirty="0"/>
              <a:t>O(1)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단점</a:t>
            </a:r>
            <a:endParaRPr lang="en-US" altLang="ko-KR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::list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와 동일한 단점을 지닌다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size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함수를 지원하지 않는다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삽입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삭제는 다음 요소에 대해서만 가능하다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(insert, erase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제공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x)</a:t>
            </a:r>
          </a:p>
        </p:txBody>
      </p:sp>
    </p:spTree>
    <p:extLst>
      <p:ext uri="{BB962C8B-B14F-4D97-AF65-F5344CB8AC3E}">
        <p14:creationId xmlns:p14="http://schemas.microsoft.com/office/powerpoint/2010/main" val="176385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9912" y="2222665"/>
            <a:ext cx="60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+mn-ea"/>
              </a:rPr>
              <a:t>std</a:t>
            </a:r>
            <a:r>
              <a:rPr lang="en-US" altLang="ko-KR" sz="2800" b="1" dirty="0" smtClean="0">
                <a:latin typeface="+mn-ea"/>
              </a:rPr>
              <a:t>::</a:t>
            </a:r>
            <a:r>
              <a:rPr lang="en-US" altLang="ko-KR" sz="2800" b="1" dirty="0" err="1" smtClean="0">
                <a:latin typeface="+mn-ea"/>
              </a:rPr>
              <a:t>forward_list</a:t>
            </a:r>
            <a:r>
              <a:rPr lang="en-US" altLang="ko-KR" sz="2800" b="1" dirty="0" smtClean="0">
                <a:latin typeface="+mn-ea"/>
              </a:rPr>
              <a:t> in C++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21186" y="3199586"/>
            <a:ext cx="67512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※ </a:t>
            </a:r>
            <a:r>
              <a:rPr lang="en-US" altLang="ko-KR" sz="1600" b="1" dirty="0" err="1" smtClean="0">
                <a:latin typeface="+mn-ea"/>
              </a:rPr>
              <a:t>std</a:t>
            </a:r>
            <a:r>
              <a:rPr lang="en-US" altLang="ko-KR" sz="1600" b="1" dirty="0" smtClean="0">
                <a:latin typeface="+mn-ea"/>
              </a:rPr>
              <a:t>::</a:t>
            </a:r>
            <a:r>
              <a:rPr lang="en-US" altLang="ko-KR" sz="1600" b="1" dirty="0" err="1" smtClean="0">
                <a:latin typeface="+mn-ea"/>
              </a:rPr>
              <a:t>forward_list</a:t>
            </a:r>
            <a:r>
              <a:rPr lang="ko-KR" altLang="en-US" sz="1600" b="1" dirty="0" smtClean="0">
                <a:latin typeface="+mn-ea"/>
              </a:rPr>
              <a:t>를 사용해야 하는 경우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double linked list</a:t>
            </a:r>
            <a:r>
              <a:rPr lang="ko-KR" altLang="en-US" sz="1600" dirty="0" smtClean="0">
                <a:latin typeface="+mn-ea"/>
              </a:rPr>
              <a:t>를 사용해야 하는데</a:t>
            </a:r>
            <a:endParaRPr lang="en-US" altLang="ko-KR" sz="1600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single linked list</a:t>
            </a:r>
            <a:r>
              <a:rPr lang="ko-KR" altLang="en-US" sz="1600" dirty="0" smtClean="0">
                <a:latin typeface="+mn-ea"/>
              </a:rPr>
              <a:t>로 충분할 때</a:t>
            </a:r>
          </a:p>
        </p:txBody>
      </p:sp>
    </p:spTree>
    <p:extLst>
      <p:ext uri="{BB962C8B-B14F-4D97-AF65-F5344CB8AC3E}">
        <p14:creationId xmlns:p14="http://schemas.microsoft.com/office/powerpoint/2010/main" val="51562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52389" y="2131512"/>
            <a:ext cx="60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Sequence Container</a:t>
            </a:r>
            <a:r>
              <a:rPr lang="ko-KR" altLang="en-US" sz="2800" b="1" dirty="0" smtClean="0">
                <a:latin typeface="+mn-ea"/>
              </a:rPr>
              <a:t> </a:t>
            </a:r>
            <a:r>
              <a:rPr lang="en-US" altLang="ko-KR" sz="2800" b="1" dirty="0" smtClean="0">
                <a:latin typeface="+mn-ea"/>
              </a:rPr>
              <a:t>In C++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0364" y="3174817"/>
            <a:ext cx="5851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::array         (boost -&gt; </a:t>
            </a: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c++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11)</a:t>
            </a:r>
          </a:p>
          <a:p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::vector        (1988)</a:t>
            </a:r>
          </a:p>
          <a:p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deque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     (1988)</a:t>
            </a:r>
          </a:p>
          <a:p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::list          (1988)</a:t>
            </a:r>
          </a:p>
          <a:p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forward_list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(</a:t>
            </a: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c++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11)</a:t>
            </a:r>
          </a:p>
          <a:p>
            <a:pPr marL="457200" indent="-457200">
              <a:buAutoNum type="arabicPeriod"/>
            </a:pP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70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9064" y="645612"/>
            <a:ext cx="60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Sequence Container</a:t>
            </a:r>
            <a:r>
              <a:rPr lang="ko-KR" altLang="en-US" sz="2800" b="1" dirty="0" smtClean="0">
                <a:latin typeface="+mn-ea"/>
              </a:rPr>
              <a:t> </a:t>
            </a:r>
            <a:r>
              <a:rPr lang="en-US" altLang="ko-KR" sz="2800" b="1" dirty="0" smtClean="0">
                <a:latin typeface="+mn-ea"/>
              </a:rPr>
              <a:t>In C++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6587" y="1253420"/>
            <a:ext cx="72736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6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컨테이너 공통 특이 사항</a:t>
            </a:r>
            <a:endParaRPr lang="en-US" altLang="ko-KR" sz="1600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멤버 함수에 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 붙으면 상수 함수 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ex) </a:t>
            </a:r>
            <a:r>
              <a:rPr lang="en-US" altLang="ko-KR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cbegin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(), begin()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멤버 함수에 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 붙으면 반대 개념 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ex) </a:t>
            </a:r>
            <a:r>
              <a:rPr lang="en-US" altLang="ko-KR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rbegin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(), rend()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apacity() vs size() vs </a:t>
            </a:r>
            <a:r>
              <a:rPr lang="en-US" altLang="ko-KR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max_size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empty() vs size() == 0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모든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컨테이너는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레퍼런스 의미론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보다는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값 의미론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을 제공한다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auto_ptr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pointer -&gt; 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문제 발생 가능</a:t>
            </a: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52" y="4200858"/>
            <a:ext cx="5781541" cy="233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9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4012" y="1079665"/>
            <a:ext cx="60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+mn-ea"/>
              </a:rPr>
              <a:t>std</a:t>
            </a:r>
            <a:r>
              <a:rPr lang="en-US" altLang="ko-KR" sz="2800" b="1" dirty="0" smtClean="0">
                <a:latin typeface="+mn-ea"/>
              </a:rPr>
              <a:t>::array in C++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4012" y="1857987"/>
            <a:ext cx="78961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구현 특징</a:t>
            </a:r>
            <a:endParaRPr lang="en-US" altLang="ko-KR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array ==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일반적인 배열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==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compile_time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non-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resizeable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array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allocator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지원하지 않는다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== stack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에 저장된다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왜 쓰지</a:t>
            </a: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C++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배열에 없는 다양한 인터페이스 제공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=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편함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STL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 새로운 문법과 결합도가 좋음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=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편함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임의 요소 접근이 빠름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31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71942" y="3702185"/>
            <a:ext cx="60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array in C#</a:t>
            </a:r>
            <a:endParaRPr lang="ko-KR" altLang="en-US" sz="28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0769" t="40512" r="22618" b="44171"/>
          <a:stretch/>
        </p:blipFill>
        <p:spPr>
          <a:xfrm>
            <a:off x="1171942" y="4353117"/>
            <a:ext cx="6695758" cy="15756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7786" t="26325" r="78820" b="67571"/>
          <a:stretch/>
        </p:blipFill>
        <p:spPr>
          <a:xfrm>
            <a:off x="706116" y="1974476"/>
            <a:ext cx="2793033" cy="715992"/>
          </a:xfrm>
          <a:prstGeom prst="rect">
            <a:avLst/>
          </a:prstGeom>
        </p:spPr>
      </p:pic>
      <p:sp>
        <p:nvSpPr>
          <p:cNvPr id="4" name="AutoShape 2" descr="c# c++ meme에 대한 이미지 검색결과"/>
          <p:cNvSpPr>
            <a:spLocks noChangeAspect="1" noChangeArrowheads="1"/>
          </p:cNvSpPr>
          <p:nvPr/>
        </p:nvSpPr>
        <p:spPr bwMode="auto">
          <a:xfrm>
            <a:off x="155575" y="-852488"/>
            <a:ext cx="392430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17" y="1156033"/>
            <a:ext cx="4619763" cy="20917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6116" y="1383114"/>
            <a:ext cx="2793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array in C++</a:t>
            </a:r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33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5641" y="1698791"/>
            <a:ext cx="60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+mn-ea"/>
              </a:rPr>
              <a:t>std</a:t>
            </a:r>
            <a:r>
              <a:rPr lang="en-US" altLang="ko-KR" sz="2800" b="1" dirty="0" smtClean="0">
                <a:latin typeface="+mn-ea"/>
              </a:rPr>
              <a:t>::array in C++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97530" y="2490717"/>
            <a:ext cx="7170092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seasons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6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spring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summer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autumn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winter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66DE2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array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testArray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testArray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seasons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b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cout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AA76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testArray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testArray.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A71D5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ko-KR" sz="16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ko-KR" altLang="ko-KR" sz="1600" dirty="0" err="1">
                <a:solidFill>
                  <a:srgbClr val="A71D5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ko-KR" altLang="ko-KR" sz="16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6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ko-KR" altLang="ko-KR" sz="16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600" dirty="0">
                <a:solidFill>
                  <a:srgbClr val="A71D5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ko-KR" sz="16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6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testArray.</a:t>
            </a:r>
            <a:r>
              <a:rPr lang="ko-KR" altLang="ko-KR" sz="1600" dirty="0" err="1">
                <a:solidFill>
                  <a:srgbClr val="066D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begin</a:t>
            </a:r>
            <a:r>
              <a:rPr lang="ko-KR" altLang="ko-KR" sz="16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r>
              <a:rPr lang="ko-KR" altLang="ko-KR" sz="16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ko-KR" altLang="ko-KR" sz="16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600" dirty="0">
                <a:solidFill>
                  <a:srgbClr val="A71D5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!=</a:t>
            </a:r>
            <a:r>
              <a:rPr lang="ko-KR" altLang="ko-KR" sz="16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6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testArray.</a:t>
            </a:r>
            <a:r>
              <a:rPr lang="ko-KR" altLang="ko-KR" sz="1600" dirty="0" err="1">
                <a:solidFill>
                  <a:srgbClr val="066D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lang="ko-KR" altLang="ko-KR" sz="16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r>
              <a:rPr lang="ko-KR" altLang="ko-KR" sz="1600" dirty="0">
                <a:solidFill>
                  <a:srgbClr val="A71D5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lang="ko-KR" altLang="ko-KR" sz="16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ko-KR" altLang="ko-KR" sz="16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66D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600" dirty="0" err="1">
                <a:solidFill>
                  <a:srgbClr val="066D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lang="ko-KR" altLang="ko-KR" sz="16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ko-KR" altLang="ko-KR" sz="1600" dirty="0" err="1">
                <a:solidFill>
                  <a:srgbClr val="066D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cout</a:t>
            </a:r>
            <a:r>
              <a:rPr lang="ko-KR" altLang="ko-KR" sz="16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600" dirty="0">
                <a:solidFill>
                  <a:srgbClr val="A71D5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ko-KR" altLang="ko-KR" sz="16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600" dirty="0">
                <a:solidFill>
                  <a:srgbClr val="A71D5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ko-KR" sz="16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ko-KR" altLang="ko-KR" sz="16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600" dirty="0">
                <a:solidFill>
                  <a:srgbClr val="A71D5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ko-KR" altLang="ko-KR" sz="16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600" dirty="0" err="1">
                <a:solidFill>
                  <a:srgbClr val="066D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lang="ko-KR" altLang="ko-KR" sz="16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ko-KR" altLang="ko-KR" sz="1600" dirty="0" err="1">
                <a:solidFill>
                  <a:srgbClr val="066D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endl</a:t>
            </a:r>
            <a:r>
              <a:rPr lang="ko-KR" altLang="ko-KR" sz="1600" dirty="0" smtClean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9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34854" y="309641"/>
            <a:ext cx="60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latin typeface="+mn-ea"/>
              </a:rPr>
              <a:t>std</a:t>
            </a:r>
            <a:r>
              <a:rPr lang="en-US" altLang="ko-KR" sz="2800" b="1" dirty="0" smtClean="0">
                <a:latin typeface="+mn-ea"/>
              </a:rPr>
              <a:t>::vector in C++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3053" y="948690"/>
            <a:ext cx="611306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구현 특징</a:t>
            </a:r>
            <a:endParaRPr lang="en-US" altLang="ko-KR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v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ector ==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연속된 메모리 공간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== array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dynamically allocated array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llocator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통해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heap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에 할당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장점</a:t>
            </a:r>
            <a:endParaRPr lang="en-US" altLang="ko-KR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임의 접근이 빠르다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dirty="0"/>
              <a:t>O(1)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low memory usage, locality of reference, </a:t>
            </a:r>
            <a:b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data cache utilization.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단점</a:t>
            </a:r>
            <a:endParaRPr lang="en-US" altLang="ko-KR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삽입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삭제가 느리다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(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뒤에서는 빠름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주의 사항이 있다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7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4012" y="2070265"/>
            <a:ext cx="60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+mn-ea"/>
              </a:rPr>
              <a:t>std</a:t>
            </a:r>
            <a:r>
              <a:rPr lang="en-US" altLang="ko-KR" sz="2800" b="1" dirty="0" smtClean="0">
                <a:latin typeface="+mn-ea"/>
              </a:rPr>
              <a:t>::vector in C++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84041" y="3390202"/>
            <a:ext cx="726689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vector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my_vector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hello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welcome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my_vector.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begin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!=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my_vector.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cout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01010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066D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lang="ko-KR" altLang="ko-KR" sz="16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ko-KR" altLang="ko-KR" sz="1600" dirty="0" err="1">
                <a:solidFill>
                  <a:srgbClr val="066D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cout</a:t>
            </a:r>
            <a:r>
              <a:rPr lang="ko-KR" altLang="ko-KR" sz="16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600" dirty="0">
                <a:solidFill>
                  <a:srgbClr val="A71D5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ko-KR" altLang="ko-KR" sz="16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my_vector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[1] </a:t>
            </a:r>
            <a:r>
              <a:rPr lang="ko-KR" altLang="ko-KR" sz="1600" dirty="0" smtClean="0">
                <a:solidFill>
                  <a:srgbClr val="A71D5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ko-KR" altLang="ko-KR" sz="1600" dirty="0" smtClean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600" dirty="0" err="1">
                <a:solidFill>
                  <a:srgbClr val="066D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lang="ko-KR" altLang="ko-KR" sz="16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ko-KR" altLang="ko-KR" sz="1600" dirty="0" err="1">
                <a:solidFill>
                  <a:srgbClr val="066D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endl</a:t>
            </a:r>
            <a:r>
              <a:rPr lang="ko-KR" altLang="ko-KR" sz="16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600" dirty="0">
              <a:solidFill>
                <a:srgbClr val="01010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1662" y="2959148"/>
            <a:ext cx="264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# </a:t>
            </a:r>
            <a:r>
              <a:rPr lang="ko-KR" altLang="en-US" sz="1400" b="1" dirty="0" smtClean="0">
                <a:latin typeface="+mn-ea"/>
              </a:rPr>
              <a:t>일반적인 사용법 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75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</TotalTime>
  <Words>898</Words>
  <Application>Microsoft Office PowerPoint</Application>
  <PresentationFormat>화면 슬라이드 쇼(4:3)</PresentationFormat>
  <Paragraphs>221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D2Coding</vt:lpstr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81</cp:revision>
  <dcterms:created xsi:type="dcterms:W3CDTF">2017-01-17T04:12:41Z</dcterms:created>
  <dcterms:modified xsi:type="dcterms:W3CDTF">2017-01-18T04:26:44Z</dcterms:modified>
</cp:coreProperties>
</file>